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297" r:id="rId40"/>
    <p:sldId id="298" r:id="rId41"/>
    <p:sldId id="299" r:id="rId42"/>
    <p:sldId id="301" r:id="rId43"/>
    <p:sldId id="302" r:id="rId44"/>
    <p:sldId id="303" r:id="rId45"/>
    <p:sldId id="304" r:id="rId46"/>
    <p:sldId id="305" r:id="rId47"/>
    <p:sldId id="306" r:id="rId48"/>
    <p:sldId id="307" r:id="rId4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04" y="-68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120824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lanet9fromouterspa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150" y="428933"/>
            <a:ext cx="5071311" cy="767653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20" name="Planet 9 Ar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8809" y="413012"/>
            <a:ext cx="6065141" cy="361302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21" name="planetnin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35109" y="4666089"/>
            <a:ext cx="6072541" cy="341580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22" name="Shape 122"/>
          <p:cNvSpPr/>
          <p:nvPr/>
        </p:nvSpPr>
        <p:spPr>
          <a:xfrm>
            <a:off x="2091364" y="8591546"/>
            <a:ext cx="8822072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Helvetica"/>
                <a:ea typeface="Helvetica"/>
                <a:cs typeface="Helvetica"/>
                <a:sym typeface="Helvetica"/>
              </a:rPr>
              <a:t>Konstantin Batygin</a:t>
            </a:r>
            <a:r>
              <a:t> // Mike Brown (Caltech)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creen Shot 2016-01-07 at 9.58.4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20" y="182284"/>
            <a:ext cx="13207294" cy="9901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1.lowell._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097" y="685800"/>
            <a:ext cx="4902201" cy="635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lowell-clark-telescop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0985" y="688644"/>
            <a:ext cx="5422718" cy="634431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3616324" y="8489950"/>
            <a:ext cx="57721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Percival Lowell (1855-1916)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lyde_W._Tombaug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514" y="525356"/>
            <a:ext cx="5837438" cy="7620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51GK6QYCQFL._SY344_BO1,204,203,200_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9858" y="520500"/>
            <a:ext cx="5447126" cy="763038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3396183" y="8489950"/>
            <a:ext cx="621243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Clyde Tombaugh (1906-1997)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162"/>
          <p:cNvGrpSpPr/>
          <p:nvPr/>
        </p:nvGrpSpPr>
        <p:grpSpPr>
          <a:xfrm>
            <a:off x="2887225" y="-50801"/>
            <a:ext cx="7230350" cy="9855201"/>
            <a:chOff x="0" y="0"/>
            <a:chExt cx="7230348" cy="9855200"/>
          </a:xfrm>
        </p:grpSpPr>
        <p:pic>
          <p:nvPicPr>
            <p:cNvPr id="161" name="460b7db8dc11896b628cbd369256e77c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7128749" cy="9753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0" name="Picture 159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30349" cy="9855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6"/>
          <p:cNvGrpSpPr/>
          <p:nvPr/>
        </p:nvGrpSpPr>
        <p:grpSpPr>
          <a:xfrm>
            <a:off x="3344425" y="-5524104"/>
            <a:ext cx="11221126" cy="15315408"/>
            <a:chOff x="0" y="0"/>
            <a:chExt cx="11221125" cy="15315406"/>
          </a:xfrm>
        </p:grpSpPr>
        <p:pic>
          <p:nvPicPr>
            <p:cNvPr id="165" name="460b7db8dc11896b628cbd369256e77c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11119526" cy="152138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4" name="Picture 16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221126" cy="15315407"/>
            </a:xfrm>
            <a:prstGeom prst="rect">
              <a:avLst/>
            </a:prstGeom>
            <a:effectLst/>
          </p:spPr>
        </p:pic>
      </p:grpSp>
      <p:sp>
        <p:nvSpPr>
          <p:cNvPr id="167" name="Shape 167"/>
          <p:cNvSpPr/>
          <p:nvPr/>
        </p:nvSpPr>
        <p:spPr>
          <a:xfrm>
            <a:off x="3056466" y="4241800"/>
            <a:ext cx="4439114" cy="2457847"/>
          </a:xfrm>
          <a:prstGeom prst="rect">
            <a:avLst/>
          </a:prstGeom>
          <a:ln w="1016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1"/>
          <p:cNvGrpSpPr/>
          <p:nvPr/>
        </p:nvGrpSpPr>
        <p:grpSpPr>
          <a:xfrm>
            <a:off x="2188835" y="105403"/>
            <a:ext cx="8627130" cy="9542794"/>
            <a:chOff x="0" y="0"/>
            <a:chExt cx="8627128" cy="9542793"/>
          </a:xfrm>
        </p:grpSpPr>
        <p:pic>
          <p:nvPicPr>
            <p:cNvPr id="170" name="Screen Shot 2016-01-07 at 10.32.21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373129" cy="92125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Picture 168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627129" cy="954279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75"/>
          <p:cNvGrpSpPr/>
          <p:nvPr/>
        </p:nvGrpSpPr>
        <p:grpSpPr>
          <a:xfrm>
            <a:off x="2188835" y="105403"/>
            <a:ext cx="8627130" cy="9542794"/>
            <a:chOff x="0" y="0"/>
            <a:chExt cx="8627128" cy="9542793"/>
          </a:xfrm>
        </p:grpSpPr>
        <p:pic>
          <p:nvPicPr>
            <p:cNvPr id="174" name="Screen Shot 2016-01-07 at 10.32.21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373129" cy="92125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3" name="Picture 172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627129" cy="9542794"/>
            </a:xfrm>
            <a:prstGeom prst="rect">
              <a:avLst/>
            </a:prstGeom>
            <a:effectLst/>
          </p:spPr>
        </p:pic>
      </p:grpSp>
      <p:pic>
        <p:nvPicPr>
          <p:cNvPr id="176" name="Screen Shot 2016-01-07 at 10.33.53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946868">
            <a:off x="2367359" y="3738819"/>
            <a:ext cx="8737601" cy="22759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up 180"/>
          <p:cNvGrpSpPr/>
          <p:nvPr/>
        </p:nvGrpSpPr>
        <p:grpSpPr>
          <a:xfrm>
            <a:off x="2188835" y="105403"/>
            <a:ext cx="8627130" cy="9542794"/>
            <a:chOff x="0" y="0"/>
            <a:chExt cx="8627128" cy="9542793"/>
          </a:xfrm>
        </p:grpSpPr>
        <p:pic>
          <p:nvPicPr>
            <p:cNvPr id="179" name="Screen Shot 2016-01-07 at 10.32.21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373129" cy="92125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8" name="Picture 17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627129" cy="9542794"/>
            </a:xfrm>
            <a:prstGeom prst="rect">
              <a:avLst/>
            </a:prstGeom>
            <a:effectLst/>
          </p:spPr>
        </p:pic>
      </p:grpSp>
      <p:pic>
        <p:nvPicPr>
          <p:cNvPr id="181" name="Screen Shot 2016-01-07 at 10.33.53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946868">
            <a:off x="2367359" y="3738819"/>
            <a:ext cx="8737601" cy="22759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184" name="Group 184"/>
          <p:cNvGrpSpPr/>
          <p:nvPr/>
        </p:nvGrpSpPr>
        <p:grpSpPr>
          <a:xfrm rot="795472">
            <a:off x="1745896" y="171496"/>
            <a:ext cx="7326615" cy="9410608"/>
            <a:chOff x="0" y="0"/>
            <a:chExt cx="7326614" cy="9410607"/>
          </a:xfrm>
        </p:grpSpPr>
        <p:pic>
          <p:nvPicPr>
            <p:cNvPr id="183" name="Screen Shot 2016-01-13 at 4.07.17 P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7072615" cy="90804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2" name="Picture 181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326615" cy="941060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8" name="eso0722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0"/>
            <a:ext cx="13055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4507" y="-87624"/>
            <a:ext cx="14893269" cy="9928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8" y="248608"/>
            <a:ext cx="12341844" cy="9256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-135467" y="-203200"/>
            <a:ext cx="13275735" cy="10160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3" name="656348main_ToV_transit_diag_fu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934" y="2103966"/>
            <a:ext cx="13038667" cy="5545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511883main_kepler-11_solsystemcompare_fu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K47system_diagram-fu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6400" y="0"/>
            <a:ext cx="13817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F1.lar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8202" y="0"/>
            <a:ext cx="867918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 flipV="1">
            <a:off x="1142999" y="483010"/>
            <a:ext cx="1" cy="831344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5" name="Shape 205"/>
          <p:cNvSpPr/>
          <p:nvPr/>
        </p:nvSpPr>
        <p:spPr>
          <a:xfrm rot="16200000">
            <a:off x="222224" y="4552949"/>
            <a:ext cx="9779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time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-135467" y="-203200"/>
            <a:ext cx="13275735" cy="10160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3091459" y="4679950"/>
            <a:ext cx="68218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Meanwhile in the solar system….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152400" y="-152400"/>
            <a:ext cx="13363377" cy="1020808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5" name="Screen Shot 2016-01-06 at 2.52.54 PM.png"/>
          <p:cNvPicPr>
            <a:picLocks noChangeAspect="1"/>
          </p:cNvPicPr>
          <p:nvPr/>
        </p:nvPicPr>
        <p:blipFill>
          <a:blip r:embed="rId2">
            <a:extLst/>
          </a:blip>
          <a:srcRect l="15136" t="11292" r="15133" b="11290"/>
          <a:stretch>
            <a:fillRect/>
          </a:stretch>
        </p:blipFill>
        <p:spPr>
          <a:xfrm>
            <a:off x="3695389" y="1979024"/>
            <a:ext cx="5757492" cy="5757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-125181" y="-119956"/>
            <a:ext cx="13255162" cy="99935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8" name="Screen Shot 2016-01-06 at 2.52.54 PM.png"/>
          <p:cNvPicPr>
            <a:picLocks noChangeAspect="1"/>
          </p:cNvPicPr>
          <p:nvPr/>
        </p:nvPicPr>
        <p:blipFill>
          <a:blip r:embed="rId2">
            <a:extLst/>
          </a:blip>
          <a:srcRect l="15128" t="11292" r="15132" b="11290"/>
          <a:stretch>
            <a:fillRect/>
          </a:stretch>
        </p:blipFill>
        <p:spPr>
          <a:xfrm>
            <a:off x="2235793" y="3886200"/>
            <a:ext cx="1355959" cy="1355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2" y="1004"/>
                  <a:pt x="2881" y="3014"/>
                </a:cubicBezTo>
                <a:cubicBezTo>
                  <a:pt x="-961" y="7035"/>
                  <a:pt x="-961" y="13557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7"/>
                  <a:pt x="20639" y="7035"/>
                  <a:pt x="16797" y="3014"/>
                </a:cubicBezTo>
                <a:cubicBezTo>
                  <a:pt x="14876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 rot="21270000">
            <a:off x="2084615" y="1226583"/>
            <a:ext cx="11106470" cy="5758428"/>
          </a:xfrm>
          <a:prstGeom prst="ellipse">
            <a:avLst/>
          </a:prstGeom>
          <a:ln w="635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11031960" y="5949950"/>
            <a:ext cx="176128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>
                <a:solidFill>
                  <a:srgbClr val="A6AAA9"/>
                </a:solidFill>
              </a:defRPr>
            </a:pPr>
            <a:r>
              <a:t>Sedna</a:t>
            </a:r>
          </a:p>
          <a:p>
            <a:pPr>
              <a:defRPr sz="2500">
                <a:solidFill>
                  <a:srgbClr val="A6AAA9"/>
                </a:solidFill>
              </a:defRPr>
            </a:pPr>
            <a:r>
              <a:t>(2003 VB</a:t>
            </a:r>
            <a:r>
              <a:rPr baseline="-5999"/>
              <a:t>12</a:t>
            </a:r>
            <a: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-125181" y="-119956"/>
            <a:ext cx="13255162" cy="99935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3" name="sedna-orb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931788"/>
            <a:ext cx="11880904" cy="8364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creen Shot 2016-01-06 at 2.52.54 PM.png"/>
          <p:cNvPicPr>
            <a:picLocks noChangeAspect="1"/>
          </p:cNvPicPr>
          <p:nvPr/>
        </p:nvPicPr>
        <p:blipFill>
          <a:blip r:embed="rId3">
            <a:extLst/>
          </a:blip>
          <a:srcRect l="15128" t="11292" r="15132" b="11290"/>
          <a:stretch>
            <a:fillRect/>
          </a:stretch>
        </p:blipFill>
        <p:spPr>
          <a:xfrm>
            <a:off x="2235793" y="3886200"/>
            <a:ext cx="1355959" cy="1355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2" y="1004"/>
                  <a:pt x="2881" y="3014"/>
                </a:cubicBezTo>
                <a:cubicBezTo>
                  <a:pt x="-961" y="7035"/>
                  <a:pt x="-961" y="13557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7"/>
                  <a:pt x="20639" y="7035"/>
                  <a:pt x="16797" y="3014"/>
                </a:cubicBezTo>
                <a:cubicBezTo>
                  <a:pt x="14876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11031960" y="5949950"/>
            <a:ext cx="176128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>
                <a:solidFill>
                  <a:srgbClr val="A6AAA9"/>
                </a:solidFill>
              </a:defRPr>
            </a:pPr>
            <a:r>
              <a:t>Sedna</a:t>
            </a:r>
          </a:p>
          <a:p>
            <a:pPr>
              <a:defRPr sz="2500">
                <a:solidFill>
                  <a:srgbClr val="A6AAA9"/>
                </a:solidFill>
              </a:defRPr>
            </a:pPr>
            <a:r>
              <a:t>(2003 VB</a:t>
            </a:r>
            <a:r>
              <a:rPr baseline="-5999"/>
              <a:t>12</a:t>
            </a:r>
            <a:r>
              <a:t>)</a:t>
            </a:r>
          </a:p>
        </p:txBody>
      </p:sp>
      <p:sp>
        <p:nvSpPr>
          <p:cNvPr id="226" name="Shape 226"/>
          <p:cNvSpPr/>
          <p:nvPr/>
        </p:nvSpPr>
        <p:spPr>
          <a:xfrm>
            <a:off x="5300874" y="7922683"/>
            <a:ext cx="186118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>
                <a:solidFill>
                  <a:srgbClr val="A6AAA9"/>
                </a:solidFill>
              </a:defRPr>
            </a:pPr>
            <a:r>
              <a:t>Biden</a:t>
            </a:r>
          </a:p>
          <a:p>
            <a:pPr>
              <a:defRPr sz="2500">
                <a:solidFill>
                  <a:srgbClr val="A6AAA9"/>
                </a:solidFill>
              </a:defRPr>
            </a:pPr>
            <a:r>
              <a:t>(2012 VP</a:t>
            </a:r>
            <a:r>
              <a:rPr baseline="-5999"/>
              <a:t>113</a:t>
            </a:r>
            <a: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1173" y="1386714"/>
            <a:ext cx="8084320" cy="6358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23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240000">
            <a:off x="5384799" y="7115935"/>
            <a:ext cx="5051287" cy="152401"/>
          </a:xfrm>
          <a:prstGeom prst="rect">
            <a:avLst/>
          </a:prstGeom>
        </p:spPr>
      </p:pic>
      <p:pic>
        <p:nvPicPr>
          <p:cNvPr id="234" name="Picture 23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60000">
            <a:off x="5384799" y="7115935"/>
            <a:ext cx="5051287" cy="152401"/>
          </a:xfrm>
          <a:prstGeom prst="rect">
            <a:avLst/>
          </a:prstGeom>
        </p:spPr>
      </p:pic>
      <p:sp>
        <p:nvSpPr>
          <p:cNvPr id="236" name="Shape 236"/>
          <p:cNvSpPr/>
          <p:nvPr/>
        </p:nvSpPr>
        <p:spPr>
          <a:xfrm>
            <a:off x="5638022" y="7719185"/>
            <a:ext cx="39978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BEYOND ~250 AU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" name="Table 238"/>
          <p:cNvGraphicFramePr/>
          <p:nvPr/>
        </p:nvGraphicFramePr>
        <p:xfrm>
          <a:off x="1270000" y="1549400"/>
          <a:ext cx="10464800" cy="7213598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5232400"/>
                <a:gridCol w="5232400"/>
              </a:tblGrid>
              <a:tr h="1030514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observational bias?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R>
                    <a:lnT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objects found by different surveys. same bias applies to other things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3">
                          <a:satOff val="18648"/>
                          <a:lumOff val="5971"/>
                        </a:schemeClr>
                      </a:solidFill>
                      <a:miter lim="400000"/>
                    </a:lnR>
                    <a:lnT w="12700">
                      <a:solidFill>
                        <a:schemeClr val="accent3">
                          <a:satOff val="18648"/>
                          <a:lumOff val="5971"/>
                        </a:schemeClr>
                      </a:solidFill>
                      <a:miter lim="400000"/>
                    </a:lnT>
                  </a:tcPr>
                </a:tc>
              </a:tr>
              <a:tr h="1030514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small # stats? coincidence?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R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probability = 0.007%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3">
                          <a:satOff val="18648"/>
                          <a:lumOff val="5971"/>
                        </a:schemeClr>
                      </a:solidFill>
                      <a:miter lim="400000"/>
                    </a:lnR>
                  </a:tcPr>
                </a:tc>
              </a:tr>
              <a:tr h="1030514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self gravity?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R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see Madigan &amp; McCourt (2016)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3">
                          <a:satOff val="18648"/>
                          <a:lumOff val="5971"/>
                        </a:schemeClr>
                      </a:solidFill>
                      <a:miter lim="400000"/>
                    </a:lnR>
                  </a:tcPr>
                </a:tc>
              </a:tr>
              <a:tr h="1030514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Kozai?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R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need one planet per KBO. 
why same plane?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3">
                          <a:satOff val="18648"/>
                          <a:lumOff val="5971"/>
                        </a:schemeClr>
                      </a:solidFill>
                      <a:miter lim="400000"/>
                    </a:lnR>
                  </a:tcPr>
                </a:tc>
              </a:tr>
              <a:tr h="1030514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galactic tides?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R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too close to J/S/U/N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3">
                          <a:satOff val="18648"/>
                          <a:lumOff val="5971"/>
                        </a:schemeClr>
                      </a:solidFill>
                      <a:miter lim="400000"/>
                    </a:lnR>
                  </a:tcPr>
                </a:tc>
              </a:tr>
              <a:tr h="1030514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stellar encounter?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R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alignment randomizes on geologically short timescales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3">
                          <a:satOff val="18648"/>
                          <a:lumOff val="5971"/>
                        </a:schemeClr>
                      </a:solidFill>
                      <a:miter lim="400000"/>
                    </a:lnR>
                  </a:tcPr>
                </a:tc>
              </a:tr>
              <a:tr h="1030514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Gandalf?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R>
                    <a:lnB w="12700">
                      <a:solidFill>
                        <a:schemeClr val="accent3">
                          <a:satOff val="18648"/>
                          <a:lumOff val="5971"/>
                        </a:schemeClr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maybe…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4">
                          <a:hueOff val="384618"/>
                          <a:satOff val="3869"/>
                          <a:lumOff val="5802"/>
                        </a:schemeClr>
                      </a:solidFill>
                      <a:miter lim="400000"/>
                    </a:lnL>
                    <a:lnR w="12700">
                      <a:solidFill>
                        <a:schemeClr val="accent3">
                          <a:satOff val="18648"/>
                          <a:lumOff val="5971"/>
                        </a:schemeClr>
                      </a:solidFill>
                      <a:miter lim="400000"/>
                    </a:lnR>
                    <a:lnB w="12700">
                      <a:solidFill>
                        <a:schemeClr val="accent3">
                          <a:satOff val="18648"/>
                          <a:lumOff val="5971"/>
                        </a:schemeClr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39" name="Shape 239"/>
          <p:cNvSpPr/>
          <p:nvPr/>
        </p:nvSpPr>
        <p:spPr>
          <a:xfrm>
            <a:off x="3549599" y="488950"/>
            <a:ext cx="4700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Q</a:t>
            </a:r>
          </a:p>
        </p:txBody>
      </p:sp>
      <p:sp>
        <p:nvSpPr>
          <p:cNvPr id="240" name="Shape 240"/>
          <p:cNvSpPr/>
          <p:nvPr/>
        </p:nvSpPr>
        <p:spPr>
          <a:xfrm>
            <a:off x="8908973" y="488950"/>
            <a:ext cx="4192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133" y="1038118"/>
            <a:ext cx="5725491" cy="7677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4002" y="399513"/>
            <a:ext cx="6351420" cy="8417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-125181" y="-119956"/>
            <a:ext cx="13255162" cy="99935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3" name="Screen Shot 2016-01-06 at 4.05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162" y="0"/>
            <a:ext cx="1064247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-125181" y="-119956"/>
            <a:ext cx="13255162" cy="99935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6" name="Screen Shot 2016-01-06 at 4.04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244" y="-105834"/>
            <a:ext cx="11183220" cy="9660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57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1300480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5737.jpg"/>
          <p:cNvPicPr>
            <a:picLocks noChangeAspect="1"/>
          </p:cNvPicPr>
          <p:nvPr/>
        </p:nvPicPr>
        <p:blipFill>
          <a:blip r:embed="rId2">
            <a:alphaModFix amt="33405"/>
            <a:extLst/>
          </a:blip>
          <a:stretch>
            <a:fillRect/>
          </a:stretch>
        </p:blipFill>
        <p:spPr>
          <a:xfrm>
            <a:off x="0" y="-1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G_5737.jpg"/>
          <p:cNvPicPr>
            <a:picLocks noChangeAspect="1"/>
          </p:cNvPicPr>
          <p:nvPr/>
        </p:nvPicPr>
        <p:blipFill>
          <a:blip r:embed="rId2">
            <a:extLst/>
          </a:blip>
          <a:srcRect l="7551" t="28435" r="1345" b="10468"/>
          <a:stretch>
            <a:fillRect/>
          </a:stretch>
        </p:blipFill>
        <p:spPr>
          <a:xfrm>
            <a:off x="982067" y="2773495"/>
            <a:ext cx="11847712" cy="5959012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 rot="240000">
            <a:off x="2751062" y="5560688"/>
            <a:ext cx="3320940" cy="608602"/>
          </a:xfrm>
          <a:prstGeom prst="rect">
            <a:avLst/>
          </a:prstGeom>
          <a:ln w="63500">
            <a:solidFill>
              <a:schemeClr val="accent3">
                <a:satOff val="18648"/>
                <a:lumOff val="5971"/>
                <a:alpha val="4423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Shape 253"/>
          <p:cNvSpPr/>
          <p:nvPr/>
        </p:nvSpPr>
        <p:spPr>
          <a:xfrm rot="240000">
            <a:off x="6370757" y="5878705"/>
            <a:ext cx="2629099" cy="516091"/>
          </a:xfrm>
          <a:prstGeom prst="rect">
            <a:avLst/>
          </a:prstGeom>
          <a:ln w="63500">
            <a:solidFill>
              <a:schemeClr val="accent3">
                <a:satOff val="18648"/>
                <a:lumOff val="5971"/>
                <a:alpha val="4423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Shape 254"/>
          <p:cNvSpPr/>
          <p:nvPr/>
        </p:nvSpPr>
        <p:spPr>
          <a:xfrm rot="240000">
            <a:off x="2274678" y="6378892"/>
            <a:ext cx="6924471" cy="923530"/>
          </a:xfrm>
          <a:prstGeom prst="rect">
            <a:avLst/>
          </a:prstGeom>
          <a:ln w="63500">
            <a:solidFill>
              <a:schemeClr val="accent3">
                <a:satOff val="18648"/>
                <a:lumOff val="5971"/>
                <a:alpha val="4423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/>
        </p:nvSpPr>
        <p:spPr>
          <a:xfrm>
            <a:off x="4734524" y="7408333"/>
            <a:ext cx="4410076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5107057" y="7960336"/>
            <a:ext cx="165994" cy="165994"/>
          </a:xfrm>
          <a:prstGeom prst="ellipse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 rot="900000">
            <a:off x="4914084" y="7955384"/>
            <a:ext cx="3586683" cy="1044351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9" name="Shape 259"/>
          <p:cNvSpPr/>
          <p:nvPr/>
        </p:nvSpPr>
        <p:spPr>
          <a:xfrm rot="21063311">
            <a:off x="4707154" y="7331703"/>
            <a:ext cx="3899965" cy="1044350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60" name="3e9e4cb450e16b5577f7786ac25fcd86.jpg"/>
          <p:cNvPicPr>
            <a:picLocks noChangeAspect="1"/>
          </p:cNvPicPr>
          <p:nvPr/>
        </p:nvPicPr>
        <p:blipFill>
          <a:blip r:embed="rId2">
            <a:extLst/>
          </a:blip>
          <a:srcRect l="21440" r="21883"/>
          <a:stretch>
            <a:fillRect/>
          </a:stretch>
        </p:blipFill>
        <p:spPr>
          <a:xfrm rot="16200000">
            <a:off x="2291375" y="7757215"/>
            <a:ext cx="1638512" cy="57242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 flipH="1">
            <a:off x="2507926" y="8043333"/>
            <a:ext cx="2604542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2" name="Shape 262"/>
          <p:cNvSpPr/>
          <p:nvPr/>
        </p:nvSpPr>
        <p:spPr>
          <a:xfrm rot="21420000">
            <a:off x="4859940" y="7521158"/>
            <a:ext cx="2590027" cy="1044351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3" name="Shape 263"/>
          <p:cNvSpPr/>
          <p:nvPr/>
        </p:nvSpPr>
        <p:spPr>
          <a:xfrm rot="19591366">
            <a:off x="4784938" y="7318705"/>
            <a:ext cx="1894594" cy="655355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4" name="Shape 264"/>
          <p:cNvSpPr/>
          <p:nvPr/>
        </p:nvSpPr>
        <p:spPr>
          <a:xfrm rot="3067773">
            <a:off x="4878262" y="8155889"/>
            <a:ext cx="1153716" cy="465541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6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375230" y="7383315"/>
            <a:ext cx="593991" cy="246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f3_secular_portraits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0106" y="-4976403"/>
            <a:ext cx="29650135" cy="1129654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hape 267"/>
          <p:cNvSpPr/>
          <p:nvPr/>
        </p:nvSpPr>
        <p:spPr>
          <a:xfrm>
            <a:off x="11218333" y="-143934"/>
            <a:ext cx="4270309" cy="83005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f3_secular_portrai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65" y="1971184"/>
            <a:ext cx="13018130" cy="495983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3801592" y="472016"/>
            <a:ext cx="540161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analytical phase-space portraits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f3_secular_portrai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65" y="1971184"/>
            <a:ext cx="13018130" cy="4959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f4_Nbod_portrait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9" y="1974810"/>
            <a:ext cx="12965264" cy="495761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3771023" y="472016"/>
            <a:ext cx="546275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numerical phase-space portraits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f4_Nbod_portrai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532" y="-5271135"/>
            <a:ext cx="31814685" cy="12165184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4734524" y="7408333"/>
            <a:ext cx="4410076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5107057" y="7960336"/>
            <a:ext cx="165994" cy="165994"/>
          </a:xfrm>
          <a:prstGeom prst="ellipse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9" name="Shape 279"/>
          <p:cNvSpPr/>
          <p:nvPr/>
        </p:nvSpPr>
        <p:spPr>
          <a:xfrm rot="900000">
            <a:off x="4914084" y="7955384"/>
            <a:ext cx="3586683" cy="1044351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0" name="Shape 280"/>
          <p:cNvSpPr/>
          <p:nvPr/>
        </p:nvSpPr>
        <p:spPr>
          <a:xfrm rot="21063311">
            <a:off x="4707154" y="7331703"/>
            <a:ext cx="3899965" cy="1044350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81" name="3e9e4cb450e16b5577f7786ac25fcd86.jpg"/>
          <p:cNvPicPr>
            <a:picLocks noChangeAspect="1"/>
          </p:cNvPicPr>
          <p:nvPr/>
        </p:nvPicPr>
        <p:blipFill>
          <a:blip r:embed="rId3">
            <a:extLst/>
          </a:blip>
          <a:srcRect l="21440" r="21883"/>
          <a:stretch>
            <a:fillRect/>
          </a:stretch>
        </p:blipFill>
        <p:spPr>
          <a:xfrm rot="16200000">
            <a:off x="2291375" y="7757215"/>
            <a:ext cx="1638512" cy="572423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/>
        </p:nvSpPr>
        <p:spPr>
          <a:xfrm flipH="1">
            <a:off x="2507926" y="8043333"/>
            <a:ext cx="2604542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3" name="Shape 283"/>
          <p:cNvSpPr/>
          <p:nvPr/>
        </p:nvSpPr>
        <p:spPr>
          <a:xfrm rot="21420000">
            <a:off x="4859940" y="7521158"/>
            <a:ext cx="2590027" cy="1044351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4" name="Shape 284"/>
          <p:cNvSpPr/>
          <p:nvPr/>
        </p:nvSpPr>
        <p:spPr>
          <a:xfrm rot="19591366">
            <a:off x="4784938" y="7318705"/>
            <a:ext cx="1894594" cy="655355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5" name="Shape 285"/>
          <p:cNvSpPr/>
          <p:nvPr/>
        </p:nvSpPr>
        <p:spPr>
          <a:xfrm rot="3067773">
            <a:off x="4878262" y="8155889"/>
            <a:ext cx="1153716" cy="465541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8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2375230" y="7383315"/>
            <a:ext cx="593991" cy="24673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11319933" y="25400"/>
            <a:ext cx="4270309" cy="83005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12723646" y="-330200"/>
            <a:ext cx="3122349" cy="70235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10886379" y="-4758267"/>
            <a:ext cx="3122349" cy="70235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11876616" y="1509183"/>
            <a:ext cx="8001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???</a:t>
            </a:r>
          </a:p>
        </p:txBody>
      </p:sp>
      <p:sp>
        <p:nvSpPr>
          <p:cNvPr id="291" name="Shape 291"/>
          <p:cNvSpPr/>
          <p:nvPr/>
        </p:nvSpPr>
        <p:spPr>
          <a:xfrm flipH="1">
            <a:off x="10938908" y="1833033"/>
            <a:ext cx="78497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creen Shot 2016-01-27 at 10.34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20717"/>
            <a:ext cx="13004800" cy="426547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868057" y="2467405"/>
            <a:ext cx="547748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53585F"/>
                </a:solidFill>
              </a:defRPr>
            </a:lvl1pPr>
          </a:lstStyle>
          <a:p>
            <a:r>
              <a:t>confinement in orbital orientation</a:t>
            </a:r>
          </a:p>
        </p:txBody>
      </p:sp>
      <p:sp>
        <p:nvSpPr>
          <p:cNvPr id="298" name="Shape 298"/>
          <p:cNvSpPr/>
          <p:nvPr/>
        </p:nvSpPr>
        <p:spPr>
          <a:xfrm>
            <a:off x="7325195" y="2467405"/>
            <a:ext cx="541561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53585F"/>
                </a:solidFill>
              </a:defRPr>
            </a:lvl1pPr>
          </a:lstStyle>
          <a:p>
            <a:r>
              <a:t>generation of ‘sedna’ type orbits</a:t>
            </a:r>
          </a:p>
        </p:txBody>
      </p:sp>
      <p:sp>
        <p:nvSpPr>
          <p:cNvPr id="299" name="Shape 299"/>
          <p:cNvSpPr/>
          <p:nvPr/>
        </p:nvSpPr>
        <p:spPr>
          <a:xfrm>
            <a:off x="5503691" y="603249"/>
            <a:ext cx="199741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Planet Nine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creen Shot 2016-01-27 at 10.34.40 PM.png"/>
          <p:cNvPicPr>
            <a:picLocks noChangeAspect="1"/>
          </p:cNvPicPr>
          <p:nvPr/>
        </p:nvPicPr>
        <p:blipFill>
          <a:blip r:embed="rId2">
            <a:alphaModFix amt="56834"/>
            <a:extLst/>
          </a:blip>
          <a:stretch>
            <a:fillRect/>
          </a:stretch>
        </p:blipFill>
        <p:spPr>
          <a:xfrm>
            <a:off x="-1" y="-4518849"/>
            <a:ext cx="13004801" cy="4265477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868057" y="-4835095"/>
            <a:ext cx="547748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53585F"/>
                </a:solidFill>
              </a:defRPr>
            </a:lvl1pPr>
          </a:lstStyle>
          <a:p>
            <a:r>
              <a:t>confinement in orbital orientation</a:t>
            </a:r>
          </a:p>
        </p:txBody>
      </p:sp>
      <p:sp>
        <p:nvSpPr>
          <p:cNvPr id="303" name="Shape 303"/>
          <p:cNvSpPr/>
          <p:nvPr/>
        </p:nvSpPr>
        <p:spPr>
          <a:xfrm>
            <a:off x="7325195" y="-4835095"/>
            <a:ext cx="541561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53585F"/>
                </a:solidFill>
              </a:defRPr>
            </a:lvl1pPr>
          </a:lstStyle>
          <a:p>
            <a:r>
              <a:t>generation of ‘sedna’ type orbits</a:t>
            </a:r>
          </a:p>
        </p:txBody>
      </p:sp>
      <p:sp>
        <p:nvSpPr>
          <p:cNvPr id="304" name="Shape 304"/>
          <p:cNvSpPr/>
          <p:nvPr/>
        </p:nvSpPr>
        <p:spPr>
          <a:xfrm>
            <a:off x="395080" y="7281333"/>
            <a:ext cx="1221464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>
                <a:solidFill>
                  <a:srgbClr val="53585F"/>
                </a:solidFill>
              </a:defRPr>
            </a:lvl1pPr>
          </a:lstStyle>
          <a:p>
            <a:r>
              <a:t>* Physical mechanism behind orbital confinement is resonant interactions. KBOs are stuck on a chaotic web of overlapped resonances and ‘skip’ around in semi-major axis unpredictably. </a:t>
            </a:r>
          </a:p>
        </p:txBody>
      </p:sp>
      <p:pic>
        <p:nvPicPr>
          <p:cNvPr id="305" name="f6_resonanc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8994" y="747231"/>
            <a:ext cx="10186812" cy="6193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LVGiacomott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2447" y="1626087"/>
            <a:ext cx="10219906" cy="656829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2989732" y="8489950"/>
            <a:ext cx="70253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Urbain J. J. LeVerrier (1811-1877)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f8_inclined_si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61966" y="2876850"/>
            <a:ext cx="19358888" cy="399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2985808" y="975155"/>
            <a:ext cx="7033184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rgbClr val="53585F"/>
                </a:solidFill>
              </a:defRPr>
            </a:pPr>
            <a:r>
              <a:t>an inclined P9 orbit leads to confinement </a:t>
            </a:r>
          </a:p>
          <a:p>
            <a:pPr>
              <a:defRPr sz="2900">
                <a:solidFill>
                  <a:srgbClr val="53585F"/>
                </a:solidFill>
              </a:defRPr>
            </a:pPr>
            <a:r>
              <a:t>in orbital orientation and the plane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creen Shot 2016-01-27 at 10.18.19 PM.png"/>
          <p:cNvPicPr>
            <a:picLocks noChangeAspect="1"/>
          </p:cNvPicPr>
          <p:nvPr/>
        </p:nvPicPr>
        <p:blipFill>
          <a:blip r:embed="rId2">
            <a:extLst/>
          </a:blip>
          <a:srcRect l="952" t="1680" b="1680"/>
          <a:stretch>
            <a:fillRect/>
          </a:stretch>
        </p:blipFill>
        <p:spPr>
          <a:xfrm>
            <a:off x="327124" y="806846"/>
            <a:ext cx="12880876" cy="8139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577418" y="438150"/>
            <a:ext cx="24519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Planet Nine</a:t>
            </a:r>
          </a:p>
        </p:txBody>
      </p:sp>
      <p:sp>
        <p:nvSpPr>
          <p:cNvPr id="316" name="Shape 316"/>
          <p:cNvSpPr/>
          <p:nvPr/>
        </p:nvSpPr>
        <p:spPr>
          <a:xfrm>
            <a:off x="603148" y="1884679"/>
            <a:ext cx="11798504" cy="796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explains:</a:t>
            </a:r>
          </a:p>
          <a:p>
            <a:pPr algn="l"/>
            <a:endParaRPr/>
          </a:p>
          <a:p>
            <a:pPr marL="444500" indent="-444500" algn="l">
              <a:lnSpc>
                <a:spcPct val="120000"/>
              </a:lnSpc>
              <a:buSzPct val="45000"/>
              <a:buBlip>
                <a:blip r:embed="rId2"/>
              </a:buBlip>
            </a:pPr>
            <a:r>
              <a:t>alignment of KBO orbits with </a:t>
            </a:r>
            <a:r>
              <a:rPr i="1"/>
              <a:t>a</a:t>
            </a:r>
            <a:r>
              <a:t> &gt; 250AU</a:t>
            </a:r>
          </a:p>
          <a:p>
            <a:pPr marL="444500" indent="-444500" algn="l">
              <a:lnSpc>
                <a:spcPct val="120000"/>
              </a:lnSpc>
              <a:buSzPct val="45000"/>
              <a:buBlip>
                <a:blip r:embed="rId2"/>
              </a:buBlip>
            </a:pPr>
            <a:r>
              <a:t>‘detached’ Sedna- type orbits</a:t>
            </a:r>
          </a:p>
          <a:p>
            <a:pPr marL="444500" indent="-444500" algn="l">
              <a:lnSpc>
                <a:spcPct val="120000"/>
              </a:lnSpc>
              <a:buSzPct val="45000"/>
              <a:buBlip>
                <a:blip r:embed="rId2"/>
              </a:buBlip>
            </a:pPr>
            <a:r>
              <a:t>perpendicular orbits</a:t>
            </a:r>
          </a:p>
          <a:p>
            <a:pPr algn="l"/>
            <a:endParaRPr/>
          </a:p>
          <a:p>
            <a:pPr algn="l"/>
            <a:r>
              <a:t>predicts:</a:t>
            </a:r>
          </a:p>
          <a:p>
            <a:pPr marL="444500" indent="-444500" algn="l">
              <a:lnSpc>
                <a:spcPct val="120000"/>
              </a:lnSpc>
              <a:buSzPct val="45000"/>
              <a:buBlip>
                <a:blip r:embed="rId2"/>
              </a:buBlip>
            </a:pPr>
            <a:endParaRPr/>
          </a:p>
          <a:p>
            <a:pPr marL="444500" indent="-444500" algn="l">
              <a:lnSpc>
                <a:spcPct val="120000"/>
              </a:lnSpc>
              <a:buSzPct val="45000"/>
              <a:buBlip>
                <a:blip r:embed="rId2"/>
              </a:buBlip>
            </a:pPr>
            <a:r>
              <a:t>~10 M</a:t>
            </a:r>
            <a:r>
              <a:rPr baseline="-5999"/>
              <a:t>EARTH</a:t>
            </a:r>
            <a:r>
              <a:t> planet (V~24) at </a:t>
            </a:r>
            <a:r>
              <a:rPr i="1"/>
              <a:t>r</a:t>
            </a:r>
            <a:r>
              <a:t>~1000AU (direct)</a:t>
            </a:r>
          </a:p>
          <a:p>
            <a:pPr marL="444500" indent="-444500" algn="l">
              <a:lnSpc>
                <a:spcPct val="120000"/>
              </a:lnSpc>
              <a:buSzPct val="45000"/>
              <a:buBlip>
                <a:blip r:embed="rId2"/>
              </a:buBlip>
            </a:pPr>
            <a:r>
              <a:t>population of high-perihelion </a:t>
            </a:r>
            <a:r>
              <a:rPr i="1"/>
              <a:t>apsidally aligned</a:t>
            </a:r>
            <a:r>
              <a:t> KBOs</a:t>
            </a:r>
          </a:p>
          <a:p>
            <a:pPr algn="l">
              <a:lnSpc>
                <a:spcPct val="120000"/>
              </a:lnSpc>
            </a:pPr>
            <a:endParaRPr/>
          </a:p>
          <a:p>
            <a:pPr algn="l"/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Screen Shot 2016-04-05 at 4.11.09 PM-enhanc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5414" y="-284146"/>
            <a:ext cx="14135628" cy="10144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creen-Shot-2016-01-26-at-10.49.42-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1703"/>
            <a:ext cx="13004800" cy="9110194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1625600" y="1727200"/>
            <a:ext cx="3175298" cy="5842000"/>
          </a:xfrm>
          <a:prstGeom prst="ellipse">
            <a:avLst/>
          </a:prstGeom>
          <a:solidFill>
            <a:srgbClr val="A6AAA9">
              <a:alpha val="32522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2330522" y="4324350"/>
            <a:ext cx="6478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P9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The_Keck_Subaru_and_Infrared_obervatori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5396" y="-421667"/>
            <a:ext cx="14648029" cy="10596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534" y="-118534"/>
            <a:ext cx="13241867" cy="9931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creen Shot 2016-02-12 at 10.20.0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01" y="-1"/>
            <a:ext cx="1283699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creen Shot 2015-12-01 at 10.05.0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25" y="6388958"/>
            <a:ext cx="1964877" cy="332761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31" name="Screen Shot 2015-12-01 at 10.05.1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3347" y="6401185"/>
            <a:ext cx="1929415" cy="330315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32" name="Screen Shot 2015-12-01 at 10.05.21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16146" y="6388400"/>
            <a:ext cx="1934474" cy="335412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33" name="bpeter.jpg"/>
          <p:cNvPicPr>
            <a:picLocks noChangeAspect="1"/>
          </p:cNvPicPr>
          <p:nvPr/>
        </p:nvPicPr>
        <p:blipFill>
          <a:blip r:embed="rId5">
            <a:extLst/>
          </a:blip>
          <a:srcRect l="28061" r="11573"/>
          <a:stretch>
            <a:fillRect/>
          </a:stretch>
        </p:blipFill>
        <p:spPr>
          <a:xfrm>
            <a:off x="8359688" y="6363862"/>
            <a:ext cx="2378722" cy="3377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s-1.jpg"/>
          <p:cNvPicPr>
            <a:picLocks noChangeAspect="1"/>
          </p:cNvPicPr>
          <p:nvPr/>
        </p:nvPicPr>
        <p:blipFill>
          <a:blip r:embed="rId6">
            <a:extLst/>
          </a:blip>
          <a:srcRect l="10948" r="16971"/>
          <a:stretch>
            <a:fillRect/>
          </a:stretch>
        </p:blipFill>
        <p:spPr>
          <a:xfrm>
            <a:off x="6123605" y="6377317"/>
            <a:ext cx="2179894" cy="3350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Unknown.jpg"/>
          <p:cNvPicPr>
            <a:picLocks noChangeAspect="1"/>
          </p:cNvPicPr>
          <p:nvPr/>
        </p:nvPicPr>
        <p:blipFill>
          <a:blip r:embed="rId7">
            <a:extLst/>
          </a:blip>
          <a:srcRect l="33399" r="3261"/>
          <a:stretch>
            <a:fillRect/>
          </a:stretch>
        </p:blipFill>
        <p:spPr>
          <a:xfrm>
            <a:off x="10792732" y="6365738"/>
            <a:ext cx="2133815" cy="3368883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59159" y="5781003"/>
            <a:ext cx="1288648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900"/>
            </a:lvl1pPr>
          </a:lstStyle>
          <a:p>
            <a:r>
              <a:t>K. Deck       C. Spalding  H. Ngo       N. Storch       P. Buhler          E. Bailey</a:t>
            </a:r>
          </a:p>
        </p:txBody>
      </p:sp>
      <p:pic>
        <p:nvPicPr>
          <p:cNvPr id="337" name="KBatygin-MBrown-0049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03011" y="66608"/>
            <a:ext cx="8221224" cy="548355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2660006" y="1290571"/>
            <a:ext cx="1869811" cy="1135813"/>
          </a:xfrm>
          <a:prstGeom prst="line">
            <a:avLst/>
          </a:prstGeom>
          <a:ln w="63500">
            <a:solidFill>
              <a:schemeClr val="accent3">
                <a:hueOff val="-333990"/>
                <a:satOff val="3917"/>
                <a:lumOff val="-66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474025" y="844936"/>
            <a:ext cx="220009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900"/>
            </a:lvl1pPr>
          </a:lstStyle>
          <a:p>
            <a:r>
              <a:t>Mike Brown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G_57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3652" y="-2751454"/>
            <a:ext cx="8577496" cy="15256508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2269066" y="8178800"/>
            <a:ext cx="4004007" cy="1270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989732" y="8489950"/>
            <a:ext cx="70253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Urbain J. J. LeVerrier (1811-1877)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39" name="Group 139"/>
          <p:cNvGrpSpPr/>
          <p:nvPr/>
        </p:nvGrpSpPr>
        <p:grpSpPr>
          <a:xfrm>
            <a:off x="6475265" y="10540"/>
            <a:ext cx="6349815" cy="9732520"/>
            <a:chOff x="0" y="0"/>
            <a:chExt cx="6349814" cy="9732518"/>
          </a:xfrm>
        </p:grpSpPr>
        <p:pic>
          <p:nvPicPr>
            <p:cNvPr id="138" name="Screen Shot 2016-01-06 at 11.59.37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200" y="76200"/>
              <a:ext cx="6197415" cy="95801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" name="Picture 13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49815" cy="9732519"/>
            </a:xfrm>
            <a:prstGeom prst="rect">
              <a:avLst/>
            </a:prstGeom>
            <a:effectLst/>
          </p:spPr>
        </p:pic>
      </p:grpSp>
      <p:grpSp>
        <p:nvGrpSpPr>
          <p:cNvPr id="142" name="Group 142"/>
          <p:cNvGrpSpPr/>
          <p:nvPr/>
        </p:nvGrpSpPr>
        <p:grpSpPr>
          <a:xfrm>
            <a:off x="36305" y="17073"/>
            <a:ext cx="6325098" cy="9719454"/>
            <a:chOff x="0" y="0"/>
            <a:chExt cx="6325097" cy="9719452"/>
          </a:xfrm>
        </p:grpSpPr>
        <p:pic>
          <p:nvPicPr>
            <p:cNvPr id="141" name="Screen Shot 2016-01-06 at 12.00.23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200" y="76200"/>
              <a:ext cx="6172698" cy="95670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" name="Picture 139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325098" cy="971945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creen Shot 2016-01-06 at 11.37.3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2049" y="-628452"/>
            <a:ext cx="13433020" cy="10085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creen Shot 2016-01-06 at 1.55.2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2" y="304800"/>
            <a:ext cx="12999195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reen Shot 2016-01-07 at 9.59.0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78912"/>
            <a:ext cx="13004801" cy="9595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Microsoft Macintosh PowerPoint</Application>
  <PresentationFormat>Custom</PresentationFormat>
  <Paragraphs>55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Bill Hagan</cp:lastModifiedBy>
  <cp:revision>1</cp:revision>
  <dcterms:modified xsi:type="dcterms:W3CDTF">2016-06-20T21:04:33Z</dcterms:modified>
</cp:coreProperties>
</file>