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0" r:id="rId2"/>
    <p:sldId id="268" r:id="rId3"/>
    <p:sldId id="257" r:id="rId4"/>
    <p:sldId id="329" r:id="rId5"/>
    <p:sldId id="333" r:id="rId6"/>
    <p:sldId id="259" r:id="rId7"/>
    <p:sldId id="261" r:id="rId8"/>
    <p:sldId id="258" r:id="rId9"/>
    <p:sldId id="335" r:id="rId10"/>
    <p:sldId id="321" r:id="rId11"/>
    <p:sldId id="262" r:id="rId12"/>
    <p:sldId id="336" r:id="rId13"/>
    <p:sldId id="264" r:id="rId14"/>
    <p:sldId id="320" r:id="rId15"/>
    <p:sldId id="331" r:id="rId16"/>
    <p:sldId id="332" r:id="rId17"/>
    <p:sldId id="266" r:id="rId18"/>
    <p:sldId id="265" r:id="rId19"/>
    <p:sldId id="269" r:id="rId20"/>
    <p:sldId id="277" r:id="rId21"/>
    <p:sldId id="272" r:id="rId22"/>
    <p:sldId id="315" r:id="rId23"/>
    <p:sldId id="307" r:id="rId24"/>
    <p:sldId id="308" r:id="rId25"/>
    <p:sldId id="309" r:id="rId26"/>
    <p:sldId id="310" r:id="rId27"/>
    <p:sldId id="312" r:id="rId28"/>
    <p:sldId id="278" r:id="rId29"/>
    <p:sldId id="279" r:id="rId30"/>
    <p:sldId id="280" r:id="rId31"/>
    <p:sldId id="281" r:id="rId32"/>
    <p:sldId id="294" r:id="rId33"/>
    <p:sldId id="282" r:id="rId34"/>
    <p:sldId id="283" r:id="rId35"/>
    <p:sldId id="285" r:id="rId36"/>
    <p:sldId id="286" r:id="rId37"/>
    <p:sldId id="293" r:id="rId38"/>
    <p:sldId id="323" r:id="rId39"/>
    <p:sldId id="327" r:id="rId40"/>
    <p:sldId id="33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8F7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86" autoAdjust="0"/>
  </p:normalViewPr>
  <p:slideViewPr>
    <p:cSldViewPr snapToGrid="0" snapToObjects="1">
      <p:cViewPr>
        <p:scale>
          <a:sx n="108" d="100"/>
          <a:sy n="108" d="100"/>
        </p:scale>
        <p:origin x="-928" y="-35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286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mic Sans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mic Sans MS"/>
              </a:defRPr>
            </a:lvl1pPr>
          </a:lstStyle>
          <a:p>
            <a:fld id="{F5EB2C77-ABC9-7942-B2E6-EC9A9D163E78}" type="datetimeFigureOut">
              <a:rPr lang="en-US" smtClean="0"/>
              <a:pPr/>
              <a:t>11/24/16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mic Sans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mic Sans MS"/>
              </a:defRPr>
            </a:lvl1pPr>
          </a:lstStyle>
          <a:p>
            <a:fld id="{CD430BFC-DD61-B646-8AF4-241356E3CBB9}" type="slidenum">
              <a:rPr lang="en-US" smtClean="0"/>
              <a:pPr/>
              <a:t>‹#›</a:t>
            </a:fld>
            <a:endParaRPr lang="en-US" dirty="0"/>
          </a:p>
        </p:txBody>
      </p:sp>
    </p:spTree>
    <p:extLst>
      <p:ext uri="{BB962C8B-B14F-4D97-AF65-F5344CB8AC3E}">
        <p14:creationId xmlns:p14="http://schemas.microsoft.com/office/powerpoint/2010/main" val="3316445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omic Sans MS"/>
        <a:ea typeface="+mn-ea"/>
        <a:cs typeface="+mn-cs"/>
      </a:defRPr>
    </a:lvl1pPr>
    <a:lvl2pPr marL="457200" algn="l" defTabSz="457200" rtl="0" eaLnBrk="1" latinLnBrk="0" hangingPunct="1">
      <a:defRPr sz="1200" kern="1200">
        <a:solidFill>
          <a:schemeClr val="tx1"/>
        </a:solidFill>
        <a:latin typeface="Comic Sans MS"/>
        <a:ea typeface="+mn-ea"/>
        <a:cs typeface="+mn-cs"/>
      </a:defRPr>
    </a:lvl2pPr>
    <a:lvl3pPr marL="914400" algn="l" defTabSz="457200" rtl="0" eaLnBrk="1" latinLnBrk="0" hangingPunct="1">
      <a:defRPr sz="1200" kern="1200">
        <a:solidFill>
          <a:schemeClr val="tx1"/>
        </a:solidFill>
        <a:latin typeface="Comic Sans MS"/>
        <a:ea typeface="+mn-ea"/>
        <a:cs typeface="+mn-cs"/>
      </a:defRPr>
    </a:lvl3pPr>
    <a:lvl4pPr marL="1371600" algn="l" defTabSz="457200" rtl="0" eaLnBrk="1" latinLnBrk="0" hangingPunct="1">
      <a:defRPr sz="1200" kern="1200">
        <a:solidFill>
          <a:schemeClr val="tx1"/>
        </a:solidFill>
        <a:latin typeface="Comic Sans MS"/>
        <a:ea typeface="+mn-ea"/>
        <a:cs typeface="+mn-cs"/>
      </a:defRPr>
    </a:lvl4pPr>
    <a:lvl5pPr marL="1828800" algn="l" defTabSz="457200" rtl="0" eaLnBrk="1" latinLnBrk="0" hangingPunct="1">
      <a:defRPr sz="1200" kern="1200">
        <a:solidFill>
          <a:schemeClr val="tx1"/>
        </a:solidFill>
        <a:latin typeface="Comic Sans M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Lactobacillus_rhamnosus" TargetMode="External"/><Relationship Id="rId4" Type="http://schemas.openxmlformats.org/officeDocument/2006/relationships/hyperlink" Target="http://en.wikipedia.org/wiki/Lactobacillus_casei" TargetMode="External"/><Relationship Id="rId5" Type="http://schemas.openxmlformats.org/officeDocument/2006/relationships/hyperlink" Target="http://en.wikipedia.org/wiki/Lactobacillus_johnsonii" TargetMode="External"/><Relationship Id="rId6" Type="http://schemas.openxmlformats.org/officeDocument/2006/relationships/hyperlink" Target="http://www.ncbi.nlm.nih.gov/pubmed/23349773"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ncbi.nlm.nih.gov/pubmed/23323865"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3F4D55-0A4B-0543-ACBA-F6785349B329}" type="slidenum">
              <a:rPr lang="en-US" sz="1200">
                <a:latin typeface="Times New Roman" charset="0"/>
              </a:rPr>
              <a:pPr eaLnBrk="1" hangingPunct="1"/>
              <a:t>2</a:t>
            </a:fld>
            <a:endParaRPr lang="en-US" sz="1200">
              <a:latin typeface="Times New Roman" charset="0"/>
            </a:endParaRPr>
          </a:p>
        </p:txBody>
      </p:sp>
      <p:sp>
        <p:nvSpPr>
          <p:cNvPr id="1741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atin typeface="Times New Roman" charset="0"/>
                <a:ea typeface="ＭＳ Ｐゴシック" charset="0"/>
                <a:cs typeface="ＭＳ Ｐゴシック" charset="0"/>
              </a:rPr>
              <a:t>Many antibiotics are made by microbes, bacteria and fungi presumably to protect their own territory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Figure from http://</a:t>
            </a:r>
            <a:r>
              <a:rPr lang="en-US" dirty="0" err="1" smtClean="0"/>
              <a:t>www.bodyrecomposition.com</a:t>
            </a:r>
            <a:r>
              <a:rPr lang="en-US" dirty="0" smtClean="0"/>
              <a:t>/</a:t>
            </a:r>
            <a:r>
              <a:rPr lang="en-US" dirty="0" err="1" smtClean="0"/>
              <a:t>wp</a:t>
            </a:r>
            <a:r>
              <a:rPr lang="en-US" dirty="0" smtClean="0"/>
              <a:t>-content/uploads/2008/08/</a:t>
            </a:r>
            <a:r>
              <a:rPr lang="en-US" dirty="0" err="1" smtClean="0"/>
              <a:t>fatmouse.jpg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Turnbaugh</a:t>
            </a:r>
            <a:r>
              <a:rPr lang="en-US" baseline="0" dirty="0" smtClean="0"/>
              <a:t> PJ, Gordon JI.2009. </a:t>
            </a:r>
            <a:r>
              <a:rPr lang="en-US" baseline="0" dirty="0" smtClean="0"/>
              <a:t>The core gut </a:t>
            </a:r>
            <a:r>
              <a:rPr lang="en-US" baseline="0" dirty="0" err="1" smtClean="0"/>
              <a:t>microbiome</a:t>
            </a:r>
            <a:r>
              <a:rPr lang="en-US" baseline="0" dirty="0" smtClean="0"/>
              <a:t>, energy balance and obesity. J Physiol. </a:t>
            </a:r>
            <a:r>
              <a:rPr lang="en-US" u="sng" baseline="0" dirty="0" smtClean="0"/>
              <a:t>587</a:t>
            </a:r>
            <a:r>
              <a:rPr lang="en-US" baseline="0" dirty="0" smtClean="0"/>
              <a:t>: 4153-8. </a:t>
            </a:r>
            <a:r>
              <a:rPr lang="en-US" baseline="0" dirty="0" err="1" smtClean="0"/>
              <a:t>doi</a:t>
            </a:r>
            <a:r>
              <a:rPr lang="en-US" baseline="0" dirty="0" smtClean="0"/>
              <a:t>: 10.1113/jphysiol.2009.174136</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Ridaura</a:t>
            </a:r>
            <a:r>
              <a:rPr lang="en-US" baseline="0" dirty="0" smtClean="0"/>
              <a:t> et al. 2013. </a:t>
            </a:r>
            <a:r>
              <a:rPr lang="en-US" baseline="0" dirty="0" smtClean="0"/>
              <a:t>Gut </a:t>
            </a:r>
            <a:r>
              <a:rPr lang="en-US" baseline="0" dirty="0" err="1" smtClean="0"/>
              <a:t>microbiota</a:t>
            </a:r>
            <a:r>
              <a:rPr lang="en-US" baseline="0" dirty="0" smtClean="0"/>
              <a:t> from twins discordant for obesity modulate metabolism in mice. Science </a:t>
            </a:r>
            <a:r>
              <a:rPr lang="en-US" u="sng" baseline="0" dirty="0" smtClean="0"/>
              <a:t>341</a:t>
            </a:r>
            <a:r>
              <a:rPr lang="en-US" baseline="0" dirty="0" smtClean="0"/>
              <a:t>: 1241214. </a:t>
            </a:r>
            <a:r>
              <a:rPr lang="en-US" baseline="0" dirty="0" err="1" smtClean="0"/>
              <a:t>doi</a:t>
            </a:r>
            <a:r>
              <a:rPr lang="en-US" baseline="0" dirty="0" smtClean="0"/>
              <a:t>: 10.1126/science.1241214.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13</a:t>
            </a:fld>
            <a:endParaRPr lang="en-US" dirty="0"/>
          </a:p>
        </p:txBody>
      </p:sp>
    </p:spTree>
    <p:extLst>
      <p:ext uri="{BB962C8B-B14F-4D97-AF65-F5344CB8AC3E}">
        <p14:creationId xmlns:p14="http://schemas.microsoft.com/office/powerpoint/2010/main" val="191174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omic Sans MS"/>
                <a:ea typeface="+mn-ea"/>
                <a:cs typeface="+mn-cs"/>
              </a:rPr>
              <a:t>Ecological principles critical – what happens when you disrupt population / re-establishing normal population? (Lemon K, </a:t>
            </a:r>
            <a:r>
              <a:rPr lang="en-US" sz="1200" kern="1200" dirty="0" err="1" smtClean="0">
                <a:solidFill>
                  <a:schemeClr val="tx1"/>
                </a:solidFill>
                <a:effectLst/>
                <a:latin typeface="Comic Sans MS"/>
                <a:ea typeface="+mn-ea"/>
                <a:cs typeface="+mn-cs"/>
              </a:rPr>
              <a:t>Armitage</a:t>
            </a:r>
            <a:r>
              <a:rPr lang="en-US" sz="1200" kern="1200" dirty="0" smtClean="0">
                <a:solidFill>
                  <a:schemeClr val="tx1"/>
                </a:solidFill>
                <a:effectLst/>
                <a:latin typeface="Comic Sans MS"/>
                <a:ea typeface="+mn-ea"/>
                <a:cs typeface="+mn-cs"/>
              </a:rPr>
              <a:t> G, </a:t>
            </a:r>
            <a:r>
              <a:rPr lang="en-US" sz="1200" kern="1200" dirty="0" err="1" smtClean="0">
                <a:solidFill>
                  <a:schemeClr val="tx1"/>
                </a:solidFill>
                <a:effectLst/>
                <a:latin typeface="Comic Sans MS"/>
                <a:ea typeface="+mn-ea"/>
                <a:cs typeface="+mn-cs"/>
              </a:rPr>
              <a:t>Relman</a:t>
            </a:r>
            <a:r>
              <a:rPr lang="en-US" sz="1200" kern="1200" dirty="0" smtClean="0">
                <a:solidFill>
                  <a:schemeClr val="tx1"/>
                </a:solidFill>
                <a:effectLst/>
                <a:latin typeface="Comic Sans MS"/>
                <a:ea typeface="+mn-ea"/>
                <a:cs typeface="+mn-cs"/>
              </a:rPr>
              <a:t> D, </a:t>
            </a:r>
            <a:r>
              <a:rPr lang="en-US" sz="1200" kern="1200" dirty="0" err="1" smtClean="0">
                <a:solidFill>
                  <a:schemeClr val="tx1"/>
                </a:solidFill>
                <a:effectLst/>
                <a:latin typeface="Comic Sans MS"/>
                <a:ea typeface="+mn-ea"/>
                <a:cs typeface="+mn-cs"/>
              </a:rPr>
              <a:t>Fischbach</a:t>
            </a:r>
            <a:r>
              <a:rPr lang="en-US" sz="1200" kern="1200" dirty="0" smtClean="0">
                <a:solidFill>
                  <a:schemeClr val="tx1"/>
                </a:solidFill>
                <a:effectLst/>
                <a:latin typeface="Comic Sans MS"/>
                <a:ea typeface="+mn-ea"/>
                <a:cs typeface="+mn-cs"/>
              </a:rPr>
              <a:t> M. 2012. Microbial targeted therapies: An ecological perspective. </a:t>
            </a:r>
            <a:r>
              <a:rPr lang="en-US" sz="1200" kern="1200" dirty="0" err="1" smtClean="0">
                <a:solidFill>
                  <a:schemeClr val="tx1"/>
                </a:solidFill>
                <a:effectLst/>
                <a:latin typeface="Comic Sans MS"/>
                <a:ea typeface="+mn-ea"/>
                <a:cs typeface="+mn-cs"/>
              </a:rPr>
              <a:t>Sci</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Transl</a:t>
            </a:r>
            <a:r>
              <a:rPr lang="en-US" sz="1200" kern="1200" dirty="0" smtClean="0">
                <a:solidFill>
                  <a:schemeClr val="tx1"/>
                </a:solidFill>
                <a:effectLst/>
                <a:latin typeface="Comic Sans MS"/>
                <a:ea typeface="+mn-ea"/>
                <a:cs typeface="+mn-cs"/>
              </a:rPr>
              <a:t> Med. </a:t>
            </a:r>
            <a:r>
              <a:rPr lang="en-US" sz="1200" u="sng" kern="1200" dirty="0" smtClean="0">
                <a:solidFill>
                  <a:schemeClr val="tx1"/>
                </a:solidFill>
                <a:effectLst/>
                <a:latin typeface="Comic Sans MS"/>
                <a:ea typeface="+mn-ea"/>
                <a:cs typeface="+mn-cs"/>
              </a:rPr>
              <a:t>4</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doi</a:t>
            </a:r>
            <a:r>
              <a:rPr lang="en-US" sz="1200" kern="1200" dirty="0" smtClean="0">
                <a:solidFill>
                  <a:schemeClr val="tx1"/>
                </a:solidFill>
                <a:effectLst/>
                <a:latin typeface="Comic Sans MS"/>
                <a:ea typeface="+mn-ea"/>
                <a:cs typeface="+mn-cs"/>
              </a:rPr>
              <a:t>: 10.1126/scitranslmed.3004183)</a:t>
            </a:r>
          </a:p>
          <a:p>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15</a:t>
            </a:fld>
            <a:endParaRPr lang="en-US" dirty="0"/>
          </a:p>
        </p:txBody>
      </p:sp>
    </p:spTree>
    <p:extLst>
      <p:ext uri="{BB962C8B-B14F-4D97-AF65-F5344CB8AC3E}">
        <p14:creationId xmlns:p14="http://schemas.microsoft.com/office/powerpoint/2010/main" val="371849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omic Sans MS"/>
                <a:ea typeface="+mn-ea"/>
                <a:cs typeface="+mn-cs"/>
              </a:rPr>
              <a:t>Probiotics </a:t>
            </a:r>
            <a:r>
              <a:rPr lang="en-US" sz="1200" kern="1200" dirty="0" smtClean="0">
                <a:solidFill>
                  <a:schemeClr val="tx1"/>
                </a:solidFill>
                <a:effectLst/>
                <a:latin typeface="Comic Sans MS"/>
                <a:ea typeface="+mn-ea"/>
                <a:cs typeface="+mn-cs"/>
              </a:rPr>
              <a:t>= non-pathogenic living microbes that when administered in adequate amounts confer a health benefit on the host. </a:t>
            </a:r>
            <a:r>
              <a:rPr lang="en-US" dirty="0" smtClean="0">
                <a:effectLst/>
              </a:rPr>
              <a:t> For example: </a:t>
            </a:r>
          </a:p>
          <a:p>
            <a:pPr lvl="0"/>
            <a:r>
              <a:rPr lang="en-US" sz="1200" kern="1200" dirty="0" smtClean="0">
                <a:solidFill>
                  <a:schemeClr val="tx1"/>
                </a:solidFill>
                <a:effectLst/>
                <a:latin typeface="Comic Sans MS"/>
                <a:ea typeface="+mn-ea"/>
                <a:cs typeface="+mn-cs"/>
              </a:rPr>
              <a:t>     (a) Yogurt – Lactobacillus </a:t>
            </a:r>
            <a:r>
              <a:rPr lang="en-US" sz="1200" kern="1200" dirty="0" err="1" smtClean="0">
                <a:solidFill>
                  <a:schemeClr val="tx1"/>
                </a:solidFill>
                <a:effectLst/>
                <a:latin typeface="Comic Sans MS"/>
                <a:ea typeface="+mn-ea"/>
                <a:cs typeface="+mn-cs"/>
              </a:rPr>
              <a:t>acidophilis</a:t>
            </a:r>
            <a:r>
              <a:rPr lang="en-US" sz="1200" kern="1200" dirty="0" smtClean="0">
                <a:solidFill>
                  <a:schemeClr val="tx1"/>
                </a:solidFill>
                <a:effectLst/>
                <a:latin typeface="Comic Sans MS"/>
                <a:ea typeface="+mn-ea"/>
                <a:cs typeface="+mn-cs"/>
              </a:rPr>
              <a:t>, </a:t>
            </a:r>
            <a:r>
              <a:rPr lang="en-US" sz="1200" i="1" u="sng" kern="1200" dirty="0" smtClean="0">
                <a:solidFill>
                  <a:schemeClr val="tx1"/>
                </a:solidFill>
                <a:effectLst/>
                <a:latin typeface="Comic Sans MS"/>
                <a:ea typeface="+mn-ea"/>
                <a:cs typeface="+mn-cs"/>
                <a:hlinkClick r:id="rId3" tooltip="Lactobacillus rhamnosus"/>
              </a:rPr>
              <a:t>L. rhamnosus</a:t>
            </a:r>
            <a:r>
              <a:rPr lang="en-US" sz="1200" kern="1200" dirty="0" smtClean="0">
                <a:solidFill>
                  <a:schemeClr val="tx1"/>
                </a:solidFill>
                <a:effectLst/>
                <a:latin typeface="Comic Sans MS"/>
                <a:ea typeface="+mn-ea"/>
                <a:cs typeface="+mn-cs"/>
              </a:rPr>
              <a:t>, </a:t>
            </a:r>
            <a:r>
              <a:rPr lang="en-US" sz="1200" i="1" u="sng" kern="1200" dirty="0" smtClean="0">
                <a:solidFill>
                  <a:schemeClr val="tx1"/>
                </a:solidFill>
                <a:effectLst/>
                <a:latin typeface="Comic Sans MS"/>
                <a:ea typeface="+mn-ea"/>
                <a:cs typeface="+mn-cs"/>
                <a:hlinkClick r:id="rId4" tooltip="Lactobacillus casei"/>
              </a:rPr>
              <a:t>L. casei</a:t>
            </a:r>
            <a:r>
              <a:rPr lang="en-US" sz="1200" kern="1200" dirty="0" smtClean="0">
                <a:solidFill>
                  <a:schemeClr val="tx1"/>
                </a:solidFill>
                <a:effectLst/>
                <a:latin typeface="Comic Sans MS"/>
                <a:ea typeface="+mn-ea"/>
                <a:cs typeface="+mn-cs"/>
              </a:rPr>
              <a:t>, and </a:t>
            </a:r>
            <a:r>
              <a:rPr lang="en-US" sz="1200" i="1" u="sng" kern="1200" dirty="0" smtClean="0">
                <a:solidFill>
                  <a:schemeClr val="tx1"/>
                </a:solidFill>
                <a:effectLst/>
                <a:latin typeface="Comic Sans MS"/>
                <a:ea typeface="+mn-ea"/>
                <a:cs typeface="+mn-cs"/>
                <a:hlinkClick r:id="rId5" tooltip="Lactobacillus johnsonii"/>
              </a:rPr>
              <a:t>L. johnsonii</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Bifidobacter</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lactis</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etc</a:t>
            </a:r>
            <a:r>
              <a:rPr lang="en-US" sz="1200" kern="1200" dirty="0" smtClean="0">
                <a:solidFill>
                  <a:schemeClr val="tx1"/>
                </a:solidFill>
                <a:effectLst/>
                <a:latin typeface="Comic Sans MS"/>
                <a:ea typeface="+mn-ea"/>
                <a:cs typeface="+mn-cs"/>
              </a:rPr>
              <a:t>; ACTIVIA </a:t>
            </a:r>
            <a:r>
              <a:rPr lang="en-US" sz="1200" kern="1200" dirty="0" err="1" smtClean="0">
                <a:solidFill>
                  <a:schemeClr val="tx1"/>
                </a:solidFill>
                <a:effectLst/>
                <a:latin typeface="Comic Sans MS"/>
                <a:ea typeface="+mn-ea"/>
                <a:cs typeface="+mn-cs"/>
              </a:rPr>
              <a:t>Bifidus</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regularus</a:t>
            </a:r>
            <a:r>
              <a:rPr lang="en-US" sz="1200" kern="1200" dirty="0" smtClean="0">
                <a:solidFill>
                  <a:schemeClr val="tx1"/>
                </a:solidFill>
                <a:effectLst/>
                <a:latin typeface="Comic Sans MS"/>
                <a:ea typeface="+mn-ea"/>
                <a:cs typeface="+mn-cs"/>
              </a:rPr>
              <a:t>; beneficial but transient effects</a:t>
            </a:r>
          </a:p>
          <a:p>
            <a:r>
              <a:rPr lang="en-US" sz="1200" kern="1200" dirty="0" smtClean="0">
                <a:solidFill>
                  <a:schemeClr val="tx1"/>
                </a:solidFill>
                <a:effectLst/>
                <a:latin typeface="Comic Sans MS"/>
                <a:ea typeface="+mn-ea"/>
                <a:cs typeface="+mn-cs"/>
              </a:rPr>
              <a:t> </a:t>
            </a:r>
            <a:r>
              <a:rPr lang="en-US" sz="1200" kern="1200" baseline="0" dirty="0" smtClean="0">
                <a:solidFill>
                  <a:schemeClr val="tx1"/>
                </a:solidFill>
                <a:effectLst/>
                <a:latin typeface="Comic Sans MS"/>
                <a:ea typeface="+mn-ea"/>
                <a:cs typeface="+mn-cs"/>
              </a:rPr>
              <a:t>    (b) </a:t>
            </a:r>
            <a:r>
              <a:rPr lang="en-US" sz="1200" kern="1200" dirty="0" smtClean="0">
                <a:solidFill>
                  <a:schemeClr val="tx1"/>
                </a:solidFill>
                <a:effectLst/>
                <a:latin typeface="Comic Sans MS"/>
                <a:ea typeface="+mn-ea"/>
                <a:cs typeface="+mn-cs"/>
              </a:rPr>
              <a:t>E. coli </a:t>
            </a:r>
            <a:r>
              <a:rPr lang="en-US" sz="1200" kern="1200" dirty="0" err="1" smtClean="0">
                <a:solidFill>
                  <a:schemeClr val="tx1"/>
                </a:solidFill>
                <a:effectLst/>
                <a:latin typeface="Comic Sans MS"/>
                <a:ea typeface="+mn-ea"/>
                <a:cs typeface="+mn-cs"/>
              </a:rPr>
              <a:t>Nissle</a:t>
            </a:r>
            <a:r>
              <a:rPr lang="en-US" sz="1200" kern="1200" dirty="0" smtClean="0">
                <a:solidFill>
                  <a:schemeClr val="tx1"/>
                </a:solidFill>
                <a:effectLst/>
                <a:latin typeface="Comic Sans MS"/>
                <a:ea typeface="+mn-ea"/>
                <a:cs typeface="+mn-cs"/>
              </a:rPr>
              <a:t> 1917 – aka </a:t>
            </a:r>
            <a:r>
              <a:rPr lang="en-US" sz="1200" kern="1200" dirty="0" err="1" smtClean="0">
                <a:solidFill>
                  <a:schemeClr val="tx1"/>
                </a:solidFill>
                <a:effectLst/>
                <a:latin typeface="Comic Sans MS"/>
                <a:ea typeface="+mn-ea"/>
                <a:cs typeface="+mn-cs"/>
              </a:rPr>
              <a:t>Mutaflor</a:t>
            </a:r>
            <a:r>
              <a:rPr lang="en-US" sz="1200" kern="1200" dirty="0" smtClean="0">
                <a:solidFill>
                  <a:schemeClr val="tx1"/>
                </a:solidFill>
                <a:effectLst/>
                <a:latin typeface="Comic Sans MS"/>
                <a:ea typeface="+mn-ea"/>
                <a:cs typeface="+mn-cs"/>
              </a:rPr>
              <a:t>;</a:t>
            </a:r>
            <a:r>
              <a:rPr lang="en-US" sz="1200" kern="1200" baseline="0" dirty="0" smtClean="0">
                <a:solidFill>
                  <a:schemeClr val="tx1"/>
                </a:solidFill>
                <a:effectLst/>
                <a:latin typeface="Comic Sans MS"/>
                <a:ea typeface="+mn-ea"/>
                <a:cs typeface="+mn-cs"/>
              </a:rPr>
              <a:t> </a:t>
            </a:r>
            <a:r>
              <a:rPr lang="en-US" sz="1200" kern="1200" dirty="0" smtClean="0">
                <a:solidFill>
                  <a:schemeClr val="tx1"/>
                </a:solidFill>
                <a:effectLst/>
                <a:latin typeface="Comic Sans MS"/>
                <a:ea typeface="+mn-ea"/>
                <a:cs typeface="+mn-cs"/>
              </a:rPr>
              <a:t>Isolated from healthy soldier during outbreak of </a:t>
            </a:r>
            <a:r>
              <a:rPr lang="en-US" sz="1200" kern="1200" dirty="0" err="1" smtClean="0">
                <a:solidFill>
                  <a:schemeClr val="tx1"/>
                </a:solidFill>
                <a:effectLst/>
                <a:latin typeface="Comic Sans MS"/>
                <a:ea typeface="+mn-ea"/>
                <a:cs typeface="+mn-cs"/>
              </a:rPr>
              <a:t>Shigella</a:t>
            </a:r>
            <a:r>
              <a:rPr lang="en-US" sz="1200" kern="1200" dirty="0" smtClean="0">
                <a:solidFill>
                  <a:schemeClr val="tx1"/>
                </a:solidFill>
                <a:effectLst/>
                <a:latin typeface="Comic Sans MS"/>
                <a:ea typeface="+mn-ea"/>
                <a:cs typeface="+mn-cs"/>
              </a:rPr>
              <a:t> during WWI, clinical trials indicate protection against variety of enteric pathogens (</a:t>
            </a:r>
            <a:r>
              <a:rPr lang="en-US" sz="1200" kern="1200" dirty="0" err="1" smtClean="0">
                <a:solidFill>
                  <a:schemeClr val="tx1"/>
                </a:solidFill>
                <a:effectLst/>
                <a:latin typeface="Comic Sans MS"/>
                <a:ea typeface="+mn-ea"/>
                <a:cs typeface="+mn-cs"/>
              </a:rPr>
              <a:t>Maltby</a:t>
            </a:r>
            <a:r>
              <a:rPr lang="en-US" sz="1200" kern="1200" dirty="0" smtClean="0">
                <a:solidFill>
                  <a:schemeClr val="tx1"/>
                </a:solidFill>
                <a:effectLst/>
                <a:latin typeface="Comic Sans MS"/>
                <a:ea typeface="+mn-ea"/>
                <a:cs typeface="+mn-cs"/>
              </a:rPr>
              <a:t> et al. 2013.</a:t>
            </a:r>
          </a:p>
          <a:p>
            <a:r>
              <a:rPr lang="en-US" sz="1200" kern="1200" dirty="0" smtClean="0">
                <a:solidFill>
                  <a:schemeClr val="tx1"/>
                </a:solidFill>
                <a:effectLst/>
                <a:latin typeface="Comic Sans MS"/>
                <a:ea typeface="+mn-ea"/>
                <a:cs typeface="+mn-cs"/>
              </a:rPr>
              <a:t>      </a:t>
            </a:r>
            <a:r>
              <a:rPr lang="en-US" sz="1200" u="none" strike="noStrike" kern="1200" dirty="0" smtClean="0">
                <a:solidFill>
                  <a:schemeClr val="tx1"/>
                </a:solidFill>
                <a:effectLst/>
                <a:latin typeface="Comic Sans MS"/>
                <a:ea typeface="+mn-ea"/>
                <a:cs typeface="+mn-cs"/>
                <a:hlinkClick r:id="rId6"/>
              </a:rPr>
              <a:t>Nutritional basis for colonization resistance by human commensal </a:t>
            </a:r>
            <a:r>
              <a:rPr lang="en-US" sz="1200" b="1" u="none" strike="noStrike" kern="1200" dirty="0" smtClean="0">
                <a:solidFill>
                  <a:schemeClr val="tx1"/>
                </a:solidFill>
                <a:effectLst/>
                <a:latin typeface="Comic Sans MS"/>
                <a:ea typeface="+mn-ea"/>
                <a:cs typeface="+mn-cs"/>
                <a:hlinkClick r:id="rId6"/>
              </a:rPr>
              <a:t>E. coli</a:t>
            </a:r>
            <a:r>
              <a:rPr lang="en-US" sz="1200" u="none" strike="noStrike" kern="1200" dirty="0" smtClean="0">
                <a:solidFill>
                  <a:schemeClr val="tx1"/>
                </a:solidFill>
                <a:effectLst/>
                <a:latin typeface="Comic Sans MS"/>
                <a:ea typeface="+mn-ea"/>
                <a:cs typeface="+mn-cs"/>
                <a:hlinkClick r:id="rId6"/>
              </a:rPr>
              <a:t> strains HS and Nissle 1917 against E. </a:t>
            </a:r>
            <a:r>
              <a:rPr lang="en-US" sz="1200" b="1" u="none" strike="noStrike" kern="1200" dirty="0" smtClean="0">
                <a:solidFill>
                  <a:schemeClr val="tx1"/>
                </a:solidFill>
                <a:effectLst/>
                <a:latin typeface="Comic Sans MS"/>
                <a:ea typeface="+mn-ea"/>
                <a:cs typeface="+mn-cs"/>
                <a:hlinkClick r:id="rId6"/>
              </a:rPr>
              <a:t>coli</a:t>
            </a:r>
            <a:r>
              <a:rPr lang="en-US" sz="1200" u="none" strike="noStrike" kern="1200" dirty="0" smtClean="0">
                <a:solidFill>
                  <a:schemeClr val="tx1"/>
                </a:solidFill>
                <a:effectLst/>
                <a:latin typeface="Comic Sans MS"/>
                <a:ea typeface="+mn-ea"/>
                <a:cs typeface="+mn-cs"/>
                <a:hlinkClick r:id="rId6"/>
              </a:rPr>
              <a:t> O157:H7 in the mouse intestine.</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PLoS</a:t>
            </a:r>
            <a:r>
              <a:rPr lang="en-US" sz="1200" kern="1200" dirty="0" smtClean="0">
                <a:solidFill>
                  <a:schemeClr val="tx1"/>
                </a:solidFill>
                <a:effectLst/>
                <a:latin typeface="Comic Sans MS"/>
                <a:ea typeface="+mn-ea"/>
                <a:cs typeface="+mn-cs"/>
              </a:rPr>
              <a:t> One. 8: e53957. </a:t>
            </a:r>
            <a:r>
              <a:rPr lang="en-US" sz="1200" kern="1200" dirty="0" err="1" smtClean="0">
                <a:solidFill>
                  <a:schemeClr val="tx1"/>
                </a:solidFill>
                <a:effectLst/>
                <a:latin typeface="Comic Sans MS"/>
                <a:ea typeface="+mn-ea"/>
                <a:cs typeface="+mn-cs"/>
              </a:rPr>
              <a:t>doi</a:t>
            </a:r>
            <a:r>
              <a:rPr lang="en-US" sz="1200" kern="1200" dirty="0" smtClean="0">
                <a:solidFill>
                  <a:schemeClr val="tx1"/>
                </a:solidFill>
                <a:effectLst/>
                <a:latin typeface="Comic Sans MS"/>
                <a:ea typeface="+mn-ea"/>
                <a:cs typeface="+mn-cs"/>
              </a:rPr>
              <a:t>: 10.1371/journal.pone.0053957.)</a:t>
            </a:r>
          </a:p>
          <a:p>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16</a:t>
            </a:fld>
            <a:endParaRPr lang="en-US" dirty="0"/>
          </a:p>
        </p:txBody>
      </p:sp>
    </p:spTree>
    <p:extLst>
      <p:ext uri="{BB962C8B-B14F-4D97-AF65-F5344CB8AC3E}">
        <p14:creationId xmlns:p14="http://schemas.microsoft.com/office/powerpoint/2010/main" val="96454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Jansson</a:t>
            </a:r>
            <a:r>
              <a:rPr lang="en-US" dirty="0" smtClean="0"/>
              <a:t> 2010. http://</a:t>
            </a:r>
            <a:r>
              <a:rPr lang="en-US" dirty="0" err="1" smtClean="0"/>
              <a:t>www.wired.com</a:t>
            </a:r>
            <a:r>
              <a:rPr lang="en-US" dirty="0" smtClean="0"/>
              <a:t>/magazine/2011/09/</a:t>
            </a:r>
            <a:r>
              <a:rPr lang="en-US" dirty="0" err="1" smtClean="0"/>
              <a:t>mf_microbiome</a:t>
            </a:r>
            <a:endParaRPr lang="en-US" dirty="0" smtClean="0"/>
          </a:p>
          <a:p>
            <a:endParaRPr lang="en-US" dirty="0" smtClean="0"/>
          </a:p>
          <a:p>
            <a:r>
              <a:rPr lang="en-US" dirty="0" smtClean="0"/>
              <a:t>Broad</a:t>
            </a:r>
            <a:r>
              <a:rPr lang="en-US" baseline="0" dirty="0" smtClean="0"/>
              <a:t> spectrum antibiotics don’t discriminate between pathogens and the </a:t>
            </a:r>
            <a:r>
              <a:rPr lang="en-US" baseline="0" dirty="0" err="1" smtClean="0"/>
              <a:t>microbiome</a:t>
            </a:r>
            <a:r>
              <a:rPr lang="en-US" baseline="0" dirty="0" smtClean="0"/>
              <a:t>. This figure shows diversity of </a:t>
            </a:r>
            <a:r>
              <a:rPr lang="en-US" baseline="0" dirty="0" err="1" smtClean="0"/>
              <a:t>Bacteroides</a:t>
            </a:r>
            <a:r>
              <a:rPr lang="en-US" baseline="0" dirty="0" smtClean="0"/>
              <a:t> in the </a:t>
            </a:r>
            <a:r>
              <a:rPr lang="en-US" baseline="0" dirty="0" err="1" smtClean="0"/>
              <a:t>microbiome</a:t>
            </a:r>
            <a:r>
              <a:rPr lang="en-US" baseline="0" dirty="0" smtClean="0"/>
              <a:t> of a patient who took a weeklong course of the antibiotic clindamycin. Different colors represent different types of </a:t>
            </a:r>
            <a:r>
              <a:rPr lang="en-US" baseline="0" dirty="0" err="1" smtClean="0"/>
              <a:t>Bacteroides</a:t>
            </a:r>
            <a:r>
              <a:rPr lang="en-US" baseline="0" dirty="0" smtClean="0"/>
              <a:t>. For 9 months after exposure the only strain present was a single clindamycin-resistant strain of B. </a:t>
            </a:r>
            <a:r>
              <a:rPr lang="en-US" baseline="0" dirty="0" err="1" smtClean="0"/>
              <a:t>thetaiotaomicron</a:t>
            </a:r>
            <a:r>
              <a:rPr lang="en-US" baseline="0" dirty="0" smtClean="0"/>
              <a:t>. Within two years the </a:t>
            </a:r>
            <a:r>
              <a:rPr lang="en-US" baseline="0" dirty="0" err="1" smtClean="0"/>
              <a:t>microbiome</a:t>
            </a:r>
            <a:r>
              <a:rPr lang="en-US" baseline="0" dirty="0" smtClean="0"/>
              <a:t> had not regained the original diversity.</a:t>
            </a:r>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17</a:t>
            </a:fld>
            <a:endParaRPr lang="en-US" dirty="0"/>
          </a:p>
        </p:txBody>
      </p:sp>
    </p:spTree>
    <p:extLst>
      <p:ext uri="{BB962C8B-B14F-4D97-AF65-F5344CB8AC3E}">
        <p14:creationId xmlns:p14="http://schemas.microsoft.com/office/powerpoint/2010/main" val="148533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omic Sans MS"/>
                <a:ea typeface="+mn-ea"/>
                <a:cs typeface="+mn-cs"/>
              </a:rPr>
              <a:t>For</a:t>
            </a:r>
            <a:r>
              <a:rPr lang="en-US" sz="1200" kern="1200" baseline="0" dirty="0" smtClean="0">
                <a:solidFill>
                  <a:schemeClr val="tx1"/>
                </a:solidFill>
                <a:effectLst/>
                <a:latin typeface="Comic Sans MS"/>
                <a:ea typeface="+mn-ea"/>
                <a:cs typeface="+mn-cs"/>
              </a:rPr>
              <a:t> an interesting story about fecal transplants, see “The Excrement Experiment” by Emily </a:t>
            </a:r>
            <a:r>
              <a:rPr lang="en-US" sz="1200" kern="1200" baseline="0" dirty="0" err="1" smtClean="0">
                <a:solidFill>
                  <a:schemeClr val="tx1"/>
                </a:solidFill>
                <a:effectLst/>
                <a:latin typeface="Comic Sans MS"/>
                <a:ea typeface="+mn-ea"/>
                <a:cs typeface="+mn-cs"/>
              </a:rPr>
              <a:t>Eakin</a:t>
            </a:r>
            <a:r>
              <a:rPr lang="en-US" sz="1200" kern="1200" baseline="0" dirty="0" smtClean="0">
                <a:solidFill>
                  <a:schemeClr val="tx1"/>
                </a:solidFill>
                <a:effectLst/>
                <a:latin typeface="Comic Sans MS"/>
                <a:ea typeface="+mn-ea"/>
                <a:cs typeface="+mn-cs"/>
              </a:rPr>
              <a:t> in the New Yorker (http://</a:t>
            </a:r>
            <a:r>
              <a:rPr lang="en-US" sz="1200" kern="1200" baseline="0" dirty="0" err="1" smtClean="0">
                <a:solidFill>
                  <a:schemeClr val="tx1"/>
                </a:solidFill>
                <a:effectLst/>
                <a:latin typeface="Comic Sans MS"/>
                <a:ea typeface="+mn-ea"/>
                <a:cs typeface="+mn-cs"/>
              </a:rPr>
              <a:t>www.newyorker.com</a:t>
            </a:r>
            <a:r>
              <a:rPr lang="en-US" sz="1200" kern="1200" baseline="0" dirty="0" smtClean="0">
                <a:solidFill>
                  <a:schemeClr val="tx1"/>
                </a:solidFill>
                <a:effectLst/>
                <a:latin typeface="Comic Sans MS"/>
                <a:ea typeface="+mn-ea"/>
                <a:cs typeface="+mn-cs"/>
              </a:rPr>
              <a:t>/magazine/2014/12/01/excrement-experiment)</a:t>
            </a:r>
            <a:endParaRPr lang="en-US" sz="1200" kern="1200" dirty="0" smtClean="0">
              <a:solidFill>
                <a:schemeClr val="tx1"/>
              </a:solidFill>
              <a:effectLst/>
              <a:latin typeface="Comic Sans MS"/>
              <a:ea typeface="+mn-ea"/>
              <a:cs typeface="+mn-cs"/>
            </a:endParaRPr>
          </a:p>
          <a:p>
            <a:pPr lvl="0"/>
            <a:endParaRPr lang="en-US" sz="1200" kern="1200" dirty="0" smtClean="0">
              <a:solidFill>
                <a:schemeClr val="tx1"/>
              </a:solidFill>
              <a:effectLst/>
              <a:latin typeface="Comic Sans MS"/>
              <a:ea typeface="+mn-ea"/>
              <a:cs typeface="+mn-cs"/>
            </a:endParaRPr>
          </a:p>
          <a:p>
            <a:pPr lvl="0"/>
            <a:r>
              <a:rPr lang="en-US" sz="1200" kern="1200" dirty="0" smtClean="0">
                <a:solidFill>
                  <a:schemeClr val="tx1"/>
                </a:solidFill>
                <a:effectLst/>
                <a:latin typeface="Comic Sans MS"/>
                <a:ea typeface="+mn-ea"/>
                <a:cs typeface="+mn-cs"/>
              </a:rPr>
              <a:t>Fecal transplants (Kelly CP. 2013. </a:t>
            </a:r>
            <a:r>
              <a:rPr lang="en-US" sz="1200" b="1" u="none" strike="noStrike" kern="1200" dirty="0" smtClean="0">
                <a:solidFill>
                  <a:schemeClr val="tx1"/>
                </a:solidFill>
                <a:effectLst/>
                <a:latin typeface="Comic Sans MS"/>
                <a:ea typeface="+mn-ea"/>
                <a:cs typeface="+mn-cs"/>
                <a:hlinkClick r:id="rId3"/>
              </a:rPr>
              <a:t>Fecal</a:t>
            </a:r>
            <a:r>
              <a:rPr lang="en-US" sz="1200" kern="1200" dirty="0" smtClean="0">
                <a:solidFill>
                  <a:schemeClr val="tx1"/>
                </a:solidFill>
                <a:effectLst/>
                <a:latin typeface="Comic Sans MS"/>
                <a:ea typeface="+mn-ea"/>
                <a:cs typeface="+mn-cs"/>
                <a:hlinkClick r:id="rId3"/>
              </a:rPr>
              <a:t> microbiota </a:t>
            </a:r>
            <a:r>
              <a:rPr lang="en-US" sz="1200" b="1" u="none" strike="noStrike" kern="1200" dirty="0" smtClean="0">
                <a:solidFill>
                  <a:schemeClr val="tx1"/>
                </a:solidFill>
                <a:effectLst/>
                <a:latin typeface="Comic Sans MS"/>
                <a:ea typeface="+mn-ea"/>
                <a:cs typeface="+mn-cs"/>
                <a:hlinkClick r:id="rId3"/>
              </a:rPr>
              <a:t>transplantation</a:t>
            </a:r>
            <a:r>
              <a:rPr lang="en-US" sz="1200" kern="1200" dirty="0" smtClean="0">
                <a:solidFill>
                  <a:schemeClr val="tx1"/>
                </a:solidFill>
                <a:effectLst/>
                <a:latin typeface="Comic Sans MS"/>
                <a:ea typeface="+mn-ea"/>
                <a:cs typeface="+mn-cs"/>
                <a:hlinkClick r:id="rId3"/>
              </a:rPr>
              <a:t>--an old therapy comes of age.</a:t>
            </a:r>
            <a:r>
              <a:rPr lang="en-US" sz="1200" kern="1200" dirty="0" smtClean="0">
                <a:solidFill>
                  <a:schemeClr val="tx1"/>
                </a:solidFill>
                <a:effectLst/>
                <a:latin typeface="Comic Sans MS"/>
                <a:ea typeface="+mn-ea"/>
                <a:cs typeface="+mn-cs"/>
              </a:rPr>
              <a:t> N </a:t>
            </a:r>
            <a:r>
              <a:rPr lang="en-US" sz="1200" kern="1200" dirty="0" err="1" smtClean="0">
                <a:solidFill>
                  <a:schemeClr val="tx1"/>
                </a:solidFill>
                <a:effectLst/>
                <a:latin typeface="Comic Sans MS"/>
                <a:ea typeface="+mn-ea"/>
                <a:cs typeface="+mn-cs"/>
              </a:rPr>
              <a:t>Engl</a:t>
            </a:r>
            <a:r>
              <a:rPr lang="en-US" sz="1200" kern="1200" dirty="0" smtClean="0">
                <a:solidFill>
                  <a:schemeClr val="tx1"/>
                </a:solidFill>
                <a:effectLst/>
                <a:latin typeface="Comic Sans MS"/>
                <a:ea typeface="+mn-ea"/>
                <a:cs typeface="+mn-cs"/>
              </a:rPr>
              <a:t> J Med. 368:474-5. </a:t>
            </a:r>
            <a:r>
              <a:rPr lang="en-US" sz="1200" kern="1200" dirty="0" err="1" smtClean="0">
                <a:solidFill>
                  <a:schemeClr val="tx1"/>
                </a:solidFill>
                <a:effectLst/>
                <a:latin typeface="Comic Sans MS"/>
                <a:ea typeface="+mn-ea"/>
                <a:cs typeface="+mn-cs"/>
              </a:rPr>
              <a:t>doi</a:t>
            </a:r>
            <a:r>
              <a:rPr lang="en-US" sz="1200" kern="1200" dirty="0" smtClean="0">
                <a:solidFill>
                  <a:schemeClr val="tx1"/>
                </a:solidFill>
                <a:effectLst/>
                <a:latin typeface="Comic Sans MS"/>
                <a:ea typeface="+mn-ea"/>
                <a:cs typeface="+mn-cs"/>
              </a:rPr>
              <a:t>: 10.1056/NEJMe1214816)</a:t>
            </a:r>
          </a:p>
          <a:p>
            <a:r>
              <a:rPr lang="en-US" sz="1200" kern="1200" dirty="0" smtClean="0">
                <a:solidFill>
                  <a:schemeClr val="tx1"/>
                </a:solidFill>
                <a:effectLst/>
                <a:latin typeface="Comic Sans MS"/>
                <a:ea typeface="+mn-ea"/>
                <a:cs typeface="+mn-cs"/>
              </a:rPr>
              <a:t>Fecal transplantation for C. </a:t>
            </a:r>
            <a:r>
              <a:rPr lang="en-US" sz="1200" kern="1200" dirty="0" err="1" smtClean="0">
                <a:solidFill>
                  <a:schemeClr val="tx1"/>
                </a:solidFill>
                <a:effectLst/>
                <a:latin typeface="Comic Sans MS"/>
                <a:ea typeface="+mn-ea"/>
                <a:cs typeface="+mn-cs"/>
              </a:rPr>
              <a:t>difficile</a:t>
            </a:r>
            <a:r>
              <a:rPr lang="en-US" sz="1200" kern="1200" dirty="0" smtClean="0">
                <a:solidFill>
                  <a:schemeClr val="tx1"/>
                </a:solidFill>
                <a:effectLst/>
                <a:latin typeface="Comic Sans MS"/>
                <a:ea typeface="+mn-ea"/>
                <a:cs typeface="+mn-cs"/>
              </a:rPr>
              <a:t> in 1958 in Denver – feces enema to treat life threatening pseudomembranous </a:t>
            </a:r>
            <a:r>
              <a:rPr lang="en-US" sz="1200" kern="1200" dirty="0" err="1" smtClean="0">
                <a:solidFill>
                  <a:schemeClr val="tx1"/>
                </a:solidFill>
                <a:effectLst/>
                <a:latin typeface="Comic Sans MS"/>
                <a:ea typeface="+mn-ea"/>
                <a:cs typeface="+mn-cs"/>
              </a:rPr>
              <a:t>enterocolitis</a:t>
            </a:r>
            <a:r>
              <a:rPr lang="en-US" sz="1200" kern="1200" dirty="0" smtClean="0">
                <a:solidFill>
                  <a:schemeClr val="tx1"/>
                </a:solidFill>
                <a:effectLst/>
                <a:latin typeface="Comic Sans MS"/>
                <a:ea typeface="+mn-ea"/>
                <a:cs typeface="+mn-cs"/>
              </a:rPr>
              <a:t> </a:t>
            </a:r>
            <a:r>
              <a:rPr lang="en-US" sz="1200" kern="1200" dirty="0" smtClean="0">
                <a:solidFill>
                  <a:schemeClr val="tx1"/>
                </a:solidFill>
                <a:effectLst/>
                <a:latin typeface="Comic Sans MS"/>
                <a:ea typeface="+mn-ea"/>
                <a:cs typeface="+mn-cs"/>
                <a:sym typeface="Wingdings"/>
              </a:rPr>
              <a:t></a:t>
            </a:r>
            <a:r>
              <a:rPr lang="en-US" sz="1200" kern="1200" dirty="0" smtClean="0">
                <a:solidFill>
                  <a:schemeClr val="tx1"/>
                </a:solidFill>
                <a:effectLst/>
                <a:latin typeface="Comic Sans MS"/>
                <a:ea typeface="+mn-ea"/>
                <a:cs typeface="+mn-cs"/>
              </a:rPr>
              <a:t> Immediate and dramatic response of patient</a:t>
            </a:r>
          </a:p>
          <a:p>
            <a:r>
              <a:rPr lang="en-US" sz="1200" kern="1200" dirty="0" smtClean="0">
                <a:solidFill>
                  <a:schemeClr val="tx1"/>
                </a:solidFill>
                <a:effectLst/>
                <a:latin typeface="Comic Sans MS"/>
                <a:ea typeface="+mn-ea"/>
                <a:cs typeface="+mn-cs"/>
              </a:rPr>
              <a:t>Recent randomized clinical trials (van </a:t>
            </a:r>
            <a:r>
              <a:rPr lang="en-US" sz="1200" kern="1200" dirty="0" err="1" smtClean="0">
                <a:solidFill>
                  <a:schemeClr val="tx1"/>
                </a:solidFill>
                <a:effectLst/>
                <a:latin typeface="Comic Sans MS"/>
                <a:ea typeface="+mn-ea"/>
                <a:cs typeface="+mn-cs"/>
              </a:rPr>
              <a:t>Nood</a:t>
            </a:r>
            <a:r>
              <a:rPr lang="en-US" sz="1200" kern="1200" dirty="0" smtClean="0">
                <a:solidFill>
                  <a:schemeClr val="tx1"/>
                </a:solidFill>
                <a:effectLst/>
                <a:latin typeface="Comic Sans MS"/>
                <a:ea typeface="+mn-ea"/>
                <a:cs typeface="+mn-cs"/>
              </a:rPr>
              <a:t> et al. 2013) 81% response rate of patients to fecal transplantation therapy with low reoccurrence; much more affective than antibiotics</a:t>
            </a:r>
          </a:p>
          <a:p>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18</a:t>
            </a:fld>
            <a:endParaRPr lang="en-US" dirty="0"/>
          </a:p>
        </p:txBody>
      </p:sp>
    </p:spTree>
    <p:extLst>
      <p:ext uri="{BB962C8B-B14F-4D97-AF65-F5344CB8AC3E}">
        <p14:creationId xmlns:p14="http://schemas.microsoft.com/office/powerpoint/2010/main" val="2822958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Sulfa drugs 1935</a:t>
            </a:r>
          </a:p>
          <a:p>
            <a:r>
              <a:rPr lang="en-US" dirty="0">
                <a:ea typeface="ＭＳ Ｐゴシック" charset="0"/>
                <a:cs typeface="ＭＳ Ｐゴシック" charset="0"/>
              </a:rPr>
              <a:t>Penicillin discovered 1928, first patient 1941 (policeman with severe face infection, ran out of penicillin and he died), 10 patients received full course of treatment in 1942, available for general public in 1945</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D7C86-893D-EB4D-9EBC-677E7658855C}" type="slidenum">
              <a:rPr lang="en-US" sz="1200">
                <a:latin typeface="Comic Sans MS"/>
              </a:rPr>
              <a:pPr eaLnBrk="1" hangingPunct="1"/>
              <a:t>19</a:t>
            </a:fld>
            <a:endParaRPr lang="en-US" sz="1200" dirty="0">
              <a:latin typeface="Comic Sans M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3CD971-6FDB-D241-A2B1-61936843E3B7}" type="slidenum">
              <a:rPr lang="en-US" sz="1200">
                <a:latin typeface="Times New Roman" charset="0"/>
              </a:rPr>
              <a:pPr eaLnBrk="1" hangingPunct="1"/>
              <a:t>20</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Note importance of host immune system</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F6EB69-0523-9C43-9D0B-BC0618B9A205}" type="slidenum">
              <a:rPr lang="en-US" sz="1200">
                <a:latin typeface="Comic Sans MS"/>
              </a:rPr>
              <a:pPr eaLnBrk="1" hangingPunct="1"/>
              <a:t>21</a:t>
            </a:fld>
            <a:endParaRPr lang="en-US" sz="1200" dirty="0">
              <a:latin typeface="Comic Sans M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http://</a:t>
            </a:r>
            <a:r>
              <a:rPr lang="en-US" dirty="0" err="1">
                <a:ea typeface="ＭＳ Ｐゴシック" charset="0"/>
                <a:cs typeface="ＭＳ Ｐゴシック" charset="0"/>
              </a:rPr>
              <a:t>www.cdc.gov</a:t>
            </a:r>
            <a:r>
              <a:rPr lang="en-US" dirty="0">
                <a:ea typeface="ＭＳ Ｐゴシック" charset="0"/>
                <a:cs typeface="ＭＳ Ｐゴシック" charset="0"/>
              </a:rPr>
              <a:t>/</a:t>
            </a:r>
            <a:r>
              <a:rPr lang="en-US" dirty="0" err="1">
                <a:ea typeface="ＭＳ Ｐゴシック" charset="0"/>
                <a:cs typeface="ＭＳ Ｐゴシック" charset="0"/>
              </a:rPr>
              <a:t>drugresistance</a:t>
            </a:r>
            <a:r>
              <a:rPr lang="en-US" dirty="0">
                <a:ea typeface="ＭＳ Ｐゴシック" charset="0"/>
                <a:cs typeface="ＭＳ Ｐゴシック" charset="0"/>
              </a:rPr>
              <a:t>/</a:t>
            </a:r>
            <a:r>
              <a:rPr lang="en-US" dirty="0" err="1">
                <a:ea typeface="ＭＳ Ｐゴシック" charset="0"/>
                <a:cs typeface="ＭＳ Ｐゴシック" charset="0"/>
              </a:rPr>
              <a:t>pdf</a:t>
            </a:r>
            <a:r>
              <a:rPr lang="en-US" dirty="0">
                <a:ea typeface="ＭＳ Ｐゴシック" charset="0"/>
                <a:cs typeface="ＭＳ Ｐゴシック" charset="0"/>
              </a:rPr>
              <a:t>/ar-threats-2013-508.pdf</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9A411-580F-2C44-97AF-5108E35FD05E}" type="slidenum">
              <a:rPr lang="en-US" sz="1200">
                <a:latin typeface="Comic Sans MS"/>
              </a:rPr>
              <a:pPr eaLnBrk="1" hangingPunct="1"/>
              <a:t>23</a:t>
            </a:fld>
            <a:endParaRPr lang="en-US" sz="1200" dirty="0">
              <a:latin typeface="Comic Sans M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E19040-A37D-CC4D-8CF9-5AECFC23DDBD}" type="slidenum">
              <a:rPr lang="en-US" sz="1200">
                <a:latin typeface="Times" charset="0"/>
              </a:rPr>
              <a:pPr eaLnBrk="1" hangingPunct="1"/>
              <a:t>30</a:t>
            </a:fld>
            <a:endParaRPr lang="en-US" sz="1200">
              <a:latin typeface="Times" charset="0"/>
            </a:endParaRPr>
          </a:p>
        </p:txBody>
      </p:sp>
      <p:sp>
        <p:nvSpPr>
          <p:cNvPr id="389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a:ea typeface="ＭＳ Ｐゴシック" charset="0"/>
                <a:cs typeface="ＭＳ Ｐゴシック" charset="0"/>
              </a:rPr>
              <a:t>R Young and JJ Gill 2015. Phage therapy </a:t>
            </a:r>
            <a:r>
              <a:rPr lang="en-US" dirty="0" err="1">
                <a:ea typeface="ＭＳ Ｐゴシック" charset="0"/>
                <a:cs typeface="ＭＳ Ｐゴシック" charset="0"/>
              </a:rPr>
              <a:t>redux</a:t>
            </a:r>
            <a:r>
              <a:rPr lang="en-US" dirty="0">
                <a:ea typeface="ＭＳ Ｐゴシック" charset="0"/>
                <a:cs typeface="ＭＳ Ｐゴシック" charset="0"/>
              </a:rPr>
              <a:t> – What is to be done? Science </a:t>
            </a:r>
            <a:r>
              <a:rPr lang="en-US" u="sng" dirty="0">
                <a:ea typeface="ＭＳ Ｐゴシック" charset="0"/>
                <a:cs typeface="ＭＳ Ｐゴシック" charset="0"/>
              </a:rPr>
              <a:t>350</a:t>
            </a:r>
            <a:r>
              <a:rPr lang="en-US" dirty="0">
                <a:ea typeface="ＭＳ Ｐゴシック" charset="0"/>
                <a:cs typeface="ＭＳ Ｐゴシック" charset="0"/>
              </a:rPr>
              <a:t>: 1163-1164.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Schaechter</a:t>
            </a:r>
            <a:r>
              <a:rPr lang="en-US" dirty="0" smtClean="0"/>
              <a:t> &amp; Maloy, Small Things Considered blog =</a:t>
            </a:r>
            <a:r>
              <a:rPr lang="en-US" baseline="0" dirty="0" smtClean="0"/>
              <a:t> http://</a:t>
            </a:r>
            <a:r>
              <a:rPr lang="en-US" baseline="0" dirty="0" err="1" smtClean="0"/>
              <a:t>schaechter.asmblog.org</a:t>
            </a:r>
            <a:r>
              <a:rPr lang="en-US" baseline="0" dirty="0" smtClean="0"/>
              <a:t>/</a:t>
            </a:r>
            <a:r>
              <a:rPr lang="en-US" baseline="0" dirty="0" err="1" smtClean="0"/>
              <a:t>schaechter</a:t>
            </a:r>
            <a:r>
              <a:rPr lang="en-US" baseline="0" dirty="0" smtClean="0"/>
              <a:t>/2010/07/power-of-</a:t>
            </a:r>
            <a:r>
              <a:rPr lang="en-US" baseline="0" dirty="0" err="1" smtClean="0"/>
              <a:t>ten.html</a:t>
            </a:r>
            <a:endParaRPr lang="en-US" dirty="0" smtClean="0"/>
          </a:p>
          <a:p>
            <a:r>
              <a:rPr lang="en-US" dirty="0" smtClean="0"/>
              <a:t>Ed Yong, The Atlantic = http://</a:t>
            </a:r>
            <a:r>
              <a:rPr lang="en-US" dirty="0" err="1" smtClean="0"/>
              <a:t>www.theatlantic.com</a:t>
            </a:r>
            <a:r>
              <a:rPr lang="en-US" dirty="0" smtClean="0"/>
              <a:t>/science/archive/2016/01/</a:t>
            </a:r>
            <a:r>
              <a:rPr lang="en-US" dirty="0" err="1" smtClean="0"/>
              <a:t>youre</a:t>
            </a:r>
            <a:r>
              <a:rPr lang="en-US" dirty="0" smtClean="0"/>
              <a:t>-probably-not-mostly-microbes/423228/</a:t>
            </a:r>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5</a:t>
            </a:fld>
            <a:endParaRPr lang="en-US" dirty="0"/>
          </a:p>
        </p:txBody>
      </p:sp>
    </p:spTree>
    <p:extLst>
      <p:ext uri="{BB962C8B-B14F-4D97-AF65-F5344CB8AC3E}">
        <p14:creationId xmlns:p14="http://schemas.microsoft.com/office/powerpoint/2010/main" val="392009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Exceptional, Unconventional Research for Knowledge Acceleration </a:t>
            </a:r>
          </a:p>
          <a:p>
            <a:r>
              <a:rPr lang="en-US" dirty="0" err="1">
                <a:ea typeface="ＭＳ Ｐゴシック" charset="0"/>
                <a:cs typeface="ＭＳ Ｐゴシック" charset="0"/>
              </a:rPr>
              <a:t>Jakobsson</a:t>
            </a:r>
            <a:r>
              <a:rPr lang="en-US" dirty="0">
                <a:ea typeface="ＭＳ Ｐゴシック" charset="0"/>
                <a:cs typeface="ＭＳ Ｐゴシック" charset="0"/>
              </a:rPr>
              <a:t>, </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B0E24A-6709-4B44-B15D-A36CBA667406}" type="slidenum">
              <a:rPr lang="en-US" sz="1200">
                <a:latin typeface="Comic Sans MS"/>
              </a:rPr>
              <a:pPr eaLnBrk="1" hangingPunct="1"/>
              <a:t>31</a:t>
            </a:fld>
            <a:endParaRPr lang="en-US" sz="1200" dirty="0">
              <a:latin typeface="Comic Sans M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BBDE00-9643-344D-A878-8E6FED2DF9EE}" type="slidenum">
              <a:rPr lang="en-US" sz="1200">
                <a:latin typeface="Comic Sans MS"/>
              </a:rPr>
              <a:pPr eaLnBrk="1" hangingPunct="1"/>
              <a:t>34</a:t>
            </a:fld>
            <a:endParaRPr lang="en-US" sz="1200" dirty="0">
              <a:latin typeface="Comic Sans M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OTHER APPROACHES:</a:t>
            </a:r>
          </a:p>
          <a:p>
            <a:r>
              <a:rPr lang="en-US" dirty="0" err="1">
                <a:ea typeface="ＭＳ Ｐゴシック" charset="0"/>
                <a:cs typeface="ＭＳ Ｐゴシック" charset="0"/>
              </a:rPr>
              <a:t>Avidbiotics</a:t>
            </a:r>
            <a:r>
              <a:rPr lang="en-US" dirty="0">
                <a:ea typeface="ＭＳ Ｐゴシック" charset="0"/>
                <a:cs typeface="ＭＳ Ｐゴシック" charset="0"/>
              </a:rPr>
              <a:t> = R-</a:t>
            </a:r>
            <a:r>
              <a:rPr lang="en-US" dirty="0" err="1">
                <a:ea typeface="ＭＳ Ｐゴシック" charset="0"/>
                <a:cs typeface="ＭＳ Ｐゴシック" charset="0"/>
              </a:rPr>
              <a:t>bacteriocins</a:t>
            </a:r>
            <a:endParaRPr lang="en-US" dirty="0">
              <a:ea typeface="ＭＳ Ｐゴシック" charset="0"/>
              <a:cs typeface="ＭＳ Ｐゴシック" charset="0"/>
            </a:endParaRPr>
          </a:p>
          <a:p>
            <a:r>
              <a:rPr lang="en-US" dirty="0" err="1">
                <a:ea typeface="ＭＳ Ｐゴシック" charset="0"/>
                <a:cs typeface="ＭＳ Ｐゴシック" charset="0"/>
              </a:rPr>
              <a:t>Teixobactin</a:t>
            </a:r>
            <a:r>
              <a:rPr lang="en-US" dirty="0">
                <a:ea typeface="ＭＳ Ｐゴシック" charset="0"/>
                <a:cs typeface="ＭＳ Ｐゴシック" charset="0"/>
              </a:rPr>
              <a:t> = lipid binding small molecule</a:t>
            </a:r>
          </a:p>
          <a:p>
            <a:endParaRPr lang="en-US" dirty="0">
              <a:ea typeface="ＭＳ Ｐゴシック" charset="0"/>
              <a:cs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948D49-4D0C-B04C-9F9D-DC388388C275}" type="slidenum">
              <a:rPr lang="en-US" sz="1200">
                <a:latin typeface="Comic Sans MS"/>
              </a:rPr>
              <a:pPr eaLnBrk="1" hangingPunct="1"/>
              <a:t>36</a:t>
            </a:fld>
            <a:endParaRPr lang="en-US" sz="1200" dirty="0">
              <a:latin typeface="Comic Sans M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Development of </a:t>
            </a:r>
            <a:r>
              <a:rPr lang="en-US" dirty="0" err="1">
                <a:ea typeface="ＭＳ Ｐゴシック" charset="0"/>
                <a:cs typeface="ＭＳ Ｐゴシック" charset="0"/>
              </a:rPr>
              <a:t>radioimmunoassays</a:t>
            </a:r>
            <a:endParaRPr lang="en-US" dirty="0">
              <a:ea typeface="ＭＳ Ｐゴシック" charset="0"/>
              <a:cs typeface="ＭＳ Ｐゴシック" charset="0"/>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A93CF7A-2D59-7F4A-9BB7-BF0BD0324237}" type="slidenum">
              <a:rPr lang="en-US" sz="1200">
                <a:latin typeface="Times" charset="0"/>
              </a:rPr>
              <a:pPr/>
              <a:t>39</a:t>
            </a:fld>
            <a:endParaRPr lang="en-US" sz="120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to what</a:t>
            </a:r>
            <a:r>
              <a:rPr lang="en-US" baseline="0" dirty="0" smtClean="0"/>
              <a:t> was thought prior to </a:t>
            </a:r>
            <a:r>
              <a:rPr lang="en-US" baseline="0" dirty="0" err="1" smtClean="0"/>
              <a:t>metagenomic</a:t>
            </a:r>
            <a:r>
              <a:rPr lang="en-US" baseline="0" dirty="0" smtClean="0"/>
              <a:t> approaches, very f</a:t>
            </a:r>
            <a:r>
              <a:rPr lang="en-US" dirty="0" smtClean="0"/>
              <a:t>ew (if any) sites in the</a:t>
            </a:r>
            <a:r>
              <a:rPr lang="en-US" baseline="0" dirty="0" smtClean="0"/>
              <a:t> human body are sterile </a:t>
            </a:r>
            <a:r>
              <a:rPr lang="mr-IN" baseline="0" dirty="0" smtClean="0"/>
              <a:t>–</a:t>
            </a:r>
            <a:r>
              <a:rPr lang="en-US" baseline="0" dirty="0" smtClean="0"/>
              <a:t> this includes the stomach, lungs, and sinuses.</a:t>
            </a:r>
          </a:p>
          <a:p>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6</a:t>
            </a:fld>
            <a:endParaRPr lang="en-US" dirty="0"/>
          </a:p>
        </p:txBody>
      </p:sp>
    </p:spTree>
    <p:extLst>
      <p:ext uri="{BB962C8B-B14F-4D97-AF65-F5344CB8AC3E}">
        <p14:creationId xmlns:p14="http://schemas.microsoft.com/office/powerpoint/2010/main" val="144717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Helicobacter pylori first recognized microbe capable of living in the stomach, a site with pH = 2 previously thought inhospitable </a:t>
            </a:r>
            <a:r>
              <a:rPr lang="en-US" baseline="0" dirty="0" smtClean="0"/>
              <a:t>to life. </a:t>
            </a:r>
          </a:p>
          <a:p>
            <a:r>
              <a:rPr lang="en-US" baseline="0" dirty="0" smtClean="0"/>
              <a:t>For more information on the Nobel Prize for the discovery of Helicobacter pylori as a cause of stomach ulcers, see http://</a:t>
            </a:r>
            <a:r>
              <a:rPr lang="en-US" baseline="0" dirty="0" err="1" smtClean="0"/>
              <a:t>www.nobelprize.org</a:t>
            </a:r>
            <a:r>
              <a:rPr lang="en-US" baseline="0" dirty="0" smtClean="0"/>
              <a:t>/</a:t>
            </a:r>
            <a:r>
              <a:rPr lang="en-US" baseline="0" dirty="0" err="1" smtClean="0"/>
              <a:t>nobel_prizes</a:t>
            </a:r>
            <a:r>
              <a:rPr lang="en-US" baseline="0" dirty="0" smtClean="0"/>
              <a:t>/medicine/laureates/2005/</a:t>
            </a:r>
            <a:r>
              <a:rPr lang="en-US" baseline="0" dirty="0" err="1" smtClean="0"/>
              <a:t>press.html</a:t>
            </a:r>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7</a:t>
            </a:fld>
            <a:endParaRPr lang="en-US" dirty="0"/>
          </a:p>
        </p:txBody>
      </p:sp>
    </p:spTree>
    <p:extLst>
      <p:ext uri="{BB962C8B-B14F-4D97-AF65-F5344CB8AC3E}">
        <p14:creationId xmlns:p14="http://schemas.microsoft.com/office/powerpoint/2010/main" val="39590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m</a:t>
            </a:r>
            <a:r>
              <a:rPr lang="en-US" dirty="0" smtClean="0"/>
              <a:t>icrobes in the </a:t>
            </a:r>
            <a:r>
              <a:rPr lang="en-US" dirty="0" err="1" smtClean="0"/>
              <a:t>microbiome</a:t>
            </a:r>
            <a:r>
              <a:rPr lang="en-US" dirty="0" smtClean="0"/>
              <a:t> also produce toxic proteins, short-chain fatty acids, </a:t>
            </a:r>
            <a:r>
              <a:rPr lang="en-US" dirty="0" err="1" smtClean="0"/>
              <a:t>etc</a:t>
            </a:r>
            <a:r>
              <a:rPr lang="en-US" dirty="0" smtClean="0"/>
              <a:t> that modulate host functions</a:t>
            </a:r>
            <a:r>
              <a:rPr lang="en-US" baseline="0" dirty="0" smtClean="0"/>
              <a:t> and the microbial community</a:t>
            </a:r>
          </a:p>
          <a:p>
            <a:r>
              <a:rPr lang="en-US" baseline="0" dirty="0" smtClean="0"/>
              <a:t>The </a:t>
            </a:r>
            <a:r>
              <a:rPr lang="en-US" baseline="0" dirty="0" err="1" smtClean="0"/>
              <a:t>microbiome</a:t>
            </a:r>
            <a:r>
              <a:rPr lang="en-US" baseline="0" dirty="0" smtClean="0"/>
              <a:t> also stimulates development of </a:t>
            </a:r>
            <a:r>
              <a:rPr lang="en-US" baseline="0" dirty="0" err="1" smtClean="0"/>
              <a:t>Peyer’s</a:t>
            </a:r>
            <a:r>
              <a:rPr lang="en-US" baseline="0" dirty="0" smtClean="0"/>
              <a:t> patches in the host intestine.</a:t>
            </a:r>
          </a:p>
          <a:p>
            <a:r>
              <a:rPr lang="en-US" baseline="0" dirty="0" smtClean="0"/>
              <a:t>Presence of the </a:t>
            </a:r>
            <a:r>
              <a:rPr lang="en-US" baseline="0" dirty="0" err="1" smtClean="0"/>
              <a:t>microbiome</a:t>
            </a:r>
            <a:r>
              <a:rPr lang="en-US" baseline="0" dirty="0" smtClean="0"/>
              <a:t> early in life stimulates immune recognition that distinguishes the normal </a:t>
            </a:r>
            <a:r>
              <a:rPr lang="en-US" baseline="0" dirty="0" err="1" smtClean="0"/>
              <a:t>microbiome</a:t>
            </a:r>
            <a:r>
              <a:rPr lang="en-US" baseline="0" dirty="0" smtClean="0"/>
              <a:t> from pathogens.</a:t>
            </a:r>
          </a:p>
          <a:p>
            <a:endParaRPr lang="en-US" baseline="0" dirty="0" smtClean="0"/>
          </a:p>
          <a:p>
            <a:r>
              <a:rPr lang="en-US" baseline="0" dirty="0" err="1" smtClean="0"/>
              <a:t>Bacteroides</a:t>
            </a:r>
            <a:r>
              <a:rPr lang="en-US" baseline="0" dirty="0" smtClean="0"/>
              <a:t> play important role in degrading complex polysaccharides and host mucosal polysaccharides.</a:t>
            </a:r>
          </a:p>
          <a:p>
            <a:r>
              <a:rPr lang="en-US" baseline="0" dirty="0" err="1" smtClean="0"/>
              <a:t>Firmicutes</a:t>
            </a:r>
            <a:r>
              <a:rPr lang="en-US" baseline="0" dirty="0" smtClean="0"/>
              <a:t> use simpler compounds and produce butyrate that is used by the host; butyrate influences host metabolism, gene expression, and development</a:t>
            </a:r>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8</a:t>
            </a:fld>
            <a:endParaRPr lang="en-US" dirty="0"/>
          </a:p>
        </p:txBody>
      </p:sp>
    </p:spTree>
    <p:extLst>
      <p:ext uri="{BB962C8B-B14F-4D97-AF65-F5344CB8AC3E}">
        <p14:creationId xmlns:p14="http://schemas.microsoft.com/office/powerpoint/2010/main" val="224109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The diversity of </a:t>
            </a:r>
            <a:r>
              <a:rPr lang="en-GB" dirty="0" err="1">
                <a:latin typeface="Arial" charset="0"/>
                <a:cs typeface="msgothic" charset="0"/>
              </a:rPr>
              <a:t>indole</a:t>
            </a:r>
            <a:r>
              <a:rPr lang="en-GB" dirty="0">
                <a:latin typeface="Arial" charset="0"/>
                <a:cs typeface="msgothic" charset="0"/>
              </a:rPr>
              <a:t>-containing compounds in serum is affected by the </a:t>
            </a:r>
            <a:r>
              <a:rPr lang="en-GB" dirty="0" err="1">
                <a:latin typeface="Arial" charset="0"/>
                <a:cs typeface="msgothic" charset="0"/>
              </a:rPr>
              <a:t>microbiome</a:t>
            </a:r>
            <a:r>
              <a:rPr lang="en-GB" dirty="0">
                <a:latin typeface="Arial" charset="0"/>
                <a:cs typeface="msgothic" charset="0"/>
              </a:rPr>
              <a:t>. (Upper) Various </a:t>
            </a:r>
            <a:r>
              <a:rPr lang="en-GB" dirty="0" err="1">
                <a:latin typeface="Arial" charset="0"/>
                <a:cs typeface="msgothic" charset="0"/>
              </a:rPr>
              <a:t>indole</a:t>
            </a:r>
            <a:r>
              <a:rPr lang="en-GB" dirty="0">
                <a:latin typeface="Arial" charset="0"/>
                <a:cs typeface="msgothic" charset="0"/>
              </a:rPr>
              <a:t>-containing molecules arise only in the presence of the </a:t>
            </a:r>
            <a:r>
              <a:rPr lang="en-GB" dirty="0" err="1" smtClean="0">
                <a:latin typeface="Arial" charset="0"/>
                <a:cs typeface="msgothic" charset="0"/>
              </a:rPr>
              <a:t>microbiome</a:t>
            </a:r>
            <a:r>
              <a:rPr lang="en-GB" baseline="0" dirty="0" smtClean="0">
                <a:latin typeface="Arial" charset="0"/>
                <a:cs typeface="msgothic" charset="0"/>
              </a:rPr>
              <a:t> </a:t>
            </a:r>
            <a:r>
              <a:rPr lang="en-GB" dirty="0" smtClean="0">
                <a:latin typeface="Arial" charset="0"/>
                <a:cs typeface="msgothic" charset="0"/>
              </a:rPr>
              <a:t>and </a:t>
            </a:r>
            <a:r>
              <a:rPr lang="en-GB" dirty="0">
                <a:latin typeface="Arial" charset="0"/>
                <a:cs typeface="msgothic" charset="0"/>
              </a:rPr>
              <a:t>ultimately enter the plasma by means of different routes. (Lower) Differences in the plasma levels of </a:t>
            </a:r>
            <a:r>
              <a:rPr lang="en-GB" dirty="0" err="1">
                <a:latin typeface="Arial" charset="0"/>
                <a:cs typeface="msgothic" charset="0"/>
              </a:rPr>
              <a:t>indole</a:t>
            </a:r>
            <a:r>
              <a:rPr lang="en-GB" dirty="0">
                <a:latin typeface="Arial" charset="0"/>
                <a:cs typeface="msgothic" charset="0"/>
              </a:rPr>
              <a:t>-containing compounds attributed to the action of the </a:t>
            </a:r>
            <a:r>
              <a:rPr lang="en-GB" dirty="0" err="1">
                <a:latin typeface="Arial" charset="0"/>
                <a:cs typeface="msgothic" charset="0"/>
              </a:rPr>
              <a:t>microbiome</a:t>
            </a:r>
            <a:r>
              <a:rPr lang="en-GB" dirty="0">
                <a:latin typeface="Arial" charset="0"/>
                <a:cs typeface="msgothic" charset="0"/>
              </a:rPr>
              <a:t>. The integrated signal intensities plotted on the y axes are reduced by a factor of 1,000</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smtClean="0">
              <a:latin typeface="Arial" charset="0"/>
              <a:cs typeface="msgothic" charset="0"/>
            </a:endParaRPr>
          </a:p>
          <a:p>
            <a:pPr marL="0" indent="0" defTabSz="410291">
              <a:tabLst/>
              <a:defRPr/>
            </a:pPr>
            <a:r>
              <a:rPr lang="en-US" sz="1100" dirty="0">
                <a:solidFill>
                  <a:schemeClr val="tx1"/>
                </a:solidFill>
                <a:latin typeface="Comic Sans MS"/>
              </a:rPr>
              <a:t>Figure from </a:t>
            </a:r>
            <a:r>
              <a:rPr lang="en-US" sz="1100" dirty="0" err="1">
                <a:solidFill>
                  <a:schemeClr val="tx1"/>
                </a:solidFill>
                <a:latin typeface="Comic Sans MS"/>
              </a:rPr>
              <a:t>Wikoff</a:t>
            </a:r>
            <a:r>
              <a:rPr lang="en-US" sz="1100" dirty="0">
                <a:solidFill>
                  <a:schemeClr val="tx1"/>
                </a:solidFill>
                <a:latin typeface="Comic Sans MS"/>
              </a:rPr>
              <a:t> et al. 2009. Metabolomics analysis reveals large effects of gut </a:t>
            </a:r>
            <a:r>
              <a:rPr lang="en-US" sz="1100" dirty="0" err="1">
                <a:solidFill>
                  <a:schemeClr val="tx1"/>
                </a:solidFill>
                <a:latin typeface="Comic Sans MS"/>
              </a:rPr>
              <a:t>microflora</a:t>
            </a:r>
            <a:r>
              <a:rPr lang="en-US" sz="1100" dirty="0">
                <a:solidFill>
                  <a:schemeClr val="tx1"/>
                </a:solidFill>
                <a:latin typeface="Comic Sans MS"/>
              </a:rPr>
              <a:t> on mammalian blood metabolites. </a:t>
            </a:r>
            <a:r>
              <a:rPr lang="en-US" sz="1100" dirty="0" err="1">
                <a:solidFill>
                  <a:schemeClr val="tx1"/>
                </a:solidFill>
                <a:latin typeface="Comic Sans MS"/>
              </a:rPr>
              <a:t>Proc</a:t>
            </a:r>
            <a:r>
              <a:rPr lang="en-US" sz="1100" dirty="0">
                <a:solidFill>
                  <a:schemeClr val="tx1"/>
                </a:solidFill>
                <a:latin typeface="Comic Sans MS"/>
              </a:rPr>
              <a:t> </a:t>
            </a:r>
            <a:r>
              <a:rPr lang="en-US" sz="1100" dirty="0" err="1">
                <a:solidFill>
                  <a:schemeClr val="tx1"/>
                </a:solidFill>
                <a:latin typeface="Comic Sans MS"/>
              </a:rPr>
              <a:t>Natl</a:t>
            </a:r>
            <a:r>
              <a:rPr lang="en-US" sz="1100" dirty="0">
                <a:solidFill>
                  <a:schemeClr val="tx1"/>
                </a:solidFill>
                <a:latin typeface="Comic Sans MS"/>
              </a:rPr>
              <a:t> </a:t>
            </a:r>
            <a:r>
              <a:rPr lang="en-US" sz="1100" dirty="0" err="1">
                <a:solidFill>
                  <a:schemeClr val="tx1"/>
                </a:solidFill>
                <a:latin typeface="Comic Sans MS"/>
              </a:rPr>
              <a:t>Acad</a:t>
            </a:r>
            <a:r>
              <a:rPr lang="en-US" sz="1100" dirty="0">
                <a:solidFill>
                  <a:schemeClr val="tx1"/>
                </a:solidFill>
                <a:latin typeface="Comic Sans MS"/>
              </a:rPr>
              <a:t> </a:t>
            </a:r>
            <a:r>
              <a:rPr lang="en-US" sz="1100" dirty="0" err="1">
                <a:solidFill>
                  <a:schemeClr val="tx1"/>
                </a:solidFill>
                <a:latin typeface="Comic Sans MS"/>
              </a:rPr>
              <a:t>Sci</a:t>
            </a:r>
            <a:r>
              <a:rPr lang="en-US" sz="1100" dirty="0">
                <a:solidFill>
                  <a:schemeClr val="tx1"/>
                </a:solidFill>
                <a:latin typeface="Comic Sans MS"/>
              </a:rPr>
              <a:t> USA 106: 3698-3703.</a:t>
            </a:r>
          </a:p>
          <a:p>
            <a:pPr marL="0" indent="0" defTabSz="410291">
              <a:tabLst/>
              <a:defRPr/>
            </a:pPr>
            <a:r>
              <a:rPr lang="en-US" sz="1100" dirty="0">
                <a:solidFill>
                  <a:schemeClr val="tx1"/>
                </a:solidFill>
                <a:latin typeface="Comic Sans MS"/>
              </a:rPr>
              <a:t>Also see Nicholson et al. 2012. Host-gut </a:t>
            </a:r>
            <a:r>
              <a:rPr lang="en-US" sz="1100" dirty="0" err="1">
                <a:solidFill>
                  <a:schemeClr val="tx1"/>
                </a:solidFill>
                <a:latin typeface="Comic Sans MS"/>
              </a:rPr>
              <a:t>microbiota</a:t>
            </a:r>
            <a:r>
              <a:rPr lang="en-US" sz="1100" dirty="0">
                <a:solidFill>
                  <a:schemeClr val="tx1"/>
                </a:solidFill>
                <a:latin typeface="Comic Sans MS"/>
              </a:rPr>
              <a:t> metabolic interactions. Science 336: 1262-1267.</a:t>
            </a:r>
            <a:endParaRPr lang="en-US" dirty="0" smtClean="0"/>
          </a:p>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from:</a:t>
            </a:r>
            <a:r>
              <a:rPr lang="en-US" baseline="0" dirty="0" smtClean="0"/>
              <a:t> </a:t>
            </a:r>
            <a:r>
              <a:rPr lang="en-US" dirty="0" err="1" smtClean="0"/>
              <a:t>Akst</a:t>
            </a:r>
            <a:r>
              <a:rPr lang="en-US" dirty="0" smtClean="0"/>
              <a:t> J. 2012 Animal mind control. The Scientist (http://</a:t>
            </a:r>
            <a:r>
              <a:rPr lang="en-US" dirty="0" err="1" smtClean="0"/>
              <a:t>www.the-scientist.com</a:t>
            </a:r>
            <a:r>
              <a:rPr lang="en-US" dirty="0" smtClean="0"/>
              <a:t>/?</a:t>
            </a:r>
            <a:r>
              <a:rPr lang="en-US" dirty="0" err="1" smtClean="0"/>
              <a:t>articles.view</a:t>
            </a:r>
            <a:r>
              <a:rPr lang="en-US" dirty="0" smtClean="0"/>
              <a:t>/</a:t>
            </a:r>
            <a:r>
              <a:rPr lang="en-US" dirty="0" err="1" smtClean="0"/>
              <a:t>articleNo</a:t>
            </a:r>
            <a:r>
              <a:rPr lang="en-US" dirty="0" smtClean="0"/>
              <a:t>/31536/title/Animal-Mind-Control/)</a:t>
            </a:r>
          </a:p>
          <a:p>
            <a:r>
              <a:rPr lang="en-US" dirty="0" smtClean="0"/>
              <a:t>Leopard</a:t>
            </a:r>
            <a:r>
              <a:rPr lang="en-US" baseline="0" dirty="0" smtClean="0"/>
              <a:t> and mouse from Fred </a:t>
            </a:r>
            <a:r>
              <a:rPr lang="en-US" baseline="0" dirty="0" err="1" smtClean="0"/>
              <a:t>Neidhardt</a:t>
            </a:r>
            <a:r>
              <a:rPr lang="en-US" baseline="0" dirty="0" smtClean="0"/>
              <a:t> (2009) Small Things Considered (http://</a:t>
            </a:r>
            <a:r>
              <a:rPr lang="en-US" baseline="0" dirty="0" err="1" smtClean="0"/>
              <a:t>schaechter.asmblog.org</a:t>
            </a:r>
            <a:r>
              <a:rPr lang="en-US" baseline="0" dirty="0" smtClean="0"/>
              <a:t>/</a:t>
            </a:r>
            <a:r>
              <a:rPr lang="en-US" baseline="0" dirty="0" err="1" smtClean="0"/>
              <a:t>schaechter</a:t>
            </a:r>
            <a:r>
              <a:rPr lang="en-US" baseline="0" dirty="0" smtClean="0"/>
              <a:t>/2009/11/the-leopard-and-the-mouse-a-microbiologists-</a:t>
            </a:r>
            <a:r>
              <a:rPr lang="en-US" baseline="0" dirty="0" err="1" smtClean="0"/>
              <a:t>take.html</a:t>
            </a:r>
            <a:r>
              <a:rPr lang="en-US" baseline="0" dirty="0" smtClean="0"/>
              <a:t>)</a:t>
            </a:r>
            <a:endParaRPr lang="en-US" dirty="0" smtClean="0"/>
          </a:p>
          <a:p>
            <a:endParaRPr lang="en-US" dirty="0" smtClean="0"/>
          </a:p>
          <a:p>
            <a:r>
              <a:rPr lang="en-US" dirty="0" smtClean="0"/>
              <a:t>Also see: http://</a:t>
            </a:r>
            <a:r>
              <a:rPr lang="en-US" dirty="0" err="1" smtClean="0"/>
              <a:t>www.nature.com</a:t>
            </a:r>
            <a:r>
              <a:rPr lang="en-US" dirty="0" smtClean="0"/>
              <a:t>/news/parasite-makes-mice-lose-fear-of-cats-permanently-1.13777</a:t>
            </a:r>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10</a:t>
            </a:fld>
            <a:endParaRPr lang="en-US" dirty="0"/>
          </a:p>
        </p:txBody>
      </p:sp>
    </p:spTree>
    <p:extLst>
      <p:ext uri="{BB962C8B-B14F-4D97-AF65-F5344CB8AC3E}">
        <p14:creationId xmlns:p14="http://schemas.microsoft.com/office/powerpoint/2010/main" val="255212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omic Sans MS"/>
                <a:ea typeface="+mn-ea"/>
                <a:cs typeface="+mn-cs"/>
              </a:rPr>
              <a:t>Effects of the </a:t>
            </a:r>
            <a:r>
              <a:rPr lang="en-US" sz="1200" kern="1200" dirty="0" err="1" smtClean="0">
                <a:solidFill>
                  <a:schemeClr val="tx1"/>
                </a:solidFill>
                <a:effectLst/>
                <a:latin typeface="Comic Sans MS"/>
                <a:ea typeface="+mn-ea"/>
                <a:cs typeface="+mn-cs"/>
              </a:rPr>
              <a:t>microbiota</a:t>
            </a:r>
            <a:r>
              <a:rPr lang="en-US" sz="1200" kern="1200" dirty="0" smtClean="0">
                <a:solidFill>
                  <a:schemeClr val="tx1"/>
                </a:solidFill>
                <a:effectLst/>
                <a:latin typeface="Comic Sans MS"/>
                <a:ea typeface="+mn-ea"/>
                <a:cs typeface="+mn-cs"/>
              </a:rPr>
              <a:t> on host biology: Germ-free (GF) </a:t>
            </a:r>
            <a:r>
              <a:rPr lang="en-US" sz="1200" kern="1200" dirty="0" err="1" smtClean="0">
                <a:solidFill>
                  <a:schemeClr val="tx1"/>
                </a:solidFill>
                <a:effectLst/>
                <a:latin typeface="Comic Sans MS"/>
                <a:ea typeface="+mn-ea"/>
                <a:cs typeface="+mn-cs"/>
              </a:rPr>
              <a:t>vs</a:t>
            </a:r>
            <a:r>
              <a:rPr lang="en-US" sz="1200" kern="1200" dirty="0" smtClean="0">
                <a:solidFill>
                  <a:schemeClr val="tx1"/>
                </a:solidFill>
                <a:effectLst/>
                <a:latin typeface="Comic Sans MS"/>
                <a:ea typeface="+mn-ea"/>
                <a:cs typeface="+mn-cs"/>
              </a:rPr>
              <a:t> conventionally-raised (CONV-R) rodents (Modified from </a:t>
            </a:r>
            <a:r>
              <a:rPr lang="en-US" sz="1200" kern="1200" dirty="0" err="1" smtClean="0">
                <a:solidFill>
                  <a:schemeClr val="tx1"/>
                </a:solidFill>
                <a:effectLst/>
                <a:latin typeface="Comic Sans MS"/>
                <a:ea typeface="+mn-ea"/>
                <a:cs typeface="+mn-cs"/>
              </a:rPr>
              <a:t>Bäckhead</a:t>
            </a:r>
            <a:r>
              <a:rPr lang="en-US" sz="1200" kern="1200" dirty="0" smtClean="0">
                <a:solidFill>
                  <a:schemeClr val="tx1"/>
                </a:solidFill>
                <a:effectLst/>
                <a:latin typeface="Comic Sans MS"/>
                <a:ea typeface="+mn-ea"/>
                <a:cs typeface="+mn-cs"/>
              </a:rPr>
              <a:t> et al. 2005)</a:t>
            </a:r>
          </a:p>
          <a:p>
            <a:r>
              <a:rPr lang="en-US" sz="1200" u="none" strike="noStrike" kern="1200" dirty="0" smtClean="0">
                <a:solidFill>
                  <a:schemeClr val="tx1"/>
                </a:solidFill>
                <a:effectLst/>
                <a:latin typeface="Comic Sans MS"/>
                <a:ea typeface="+mn-ea"/>
                <a:cs typeface="+mn-cs"/>
              </a:rPr>
              <a:t> </a:t>
            </a:r>
            <a:endParaRPr lang="en-US" sz="1200" kern="1200" dirty="0" smtClean="0">
              <a:solidFill>
                <a:schemeClr val="tx1"/>
              </a:solidFill>
              <a:effectLst/>
              <a:latin typeface="Comic Sans MS"/>
              <a:ea typeface="+mn-ea"/>
              <a:cs typeface="+mn-cs"/>
            </a:endParaRPr>
          </a:p>
          <a:p>
            <a:r>
              <a:rPr lang="en-US" sz="1200" b="1" i="1" kern="1200" dirty="0" smtClean="0">
                <a:solidFill>
                  <a:schemeClr val="tx1"/>
                </a:solidFill>
                <a:effectLst/>
                <a:latin typeface="Comic Sans MS"/>
                <a:ea typeface="+mn-ea"/>
                <a:cs typeface="+mn-cs"/>
              </a:rPr>
              <a:t>Gut structure and function – GF mice/rats </a:t>
            </a:r>
            <a:r>
              <a:rPr lang="en-US" sz="1200" b="1" i="1" kern="1200" dirty="0" err="1" smtClean="0">
                <a:solidFill>
                  <a:schemeClr val="tx1"/>
                </a:solidFill>
                <a:effectLst/>
                <a:latin typeface="Comic Sans MS"/>
                <a:ea typeface="+mn-ea"/>
                <a:cs typeface="+mn-cs"/>
              </a:rPr>
              <a:t>vs</a:t>
            </a:r>
            <a:r>
              <a:rPr lang="en-US" sz="1200" b="1" i="1" kern="1200" dirty="0" smtClean="0">
                <a:solidFill>
                  <a:schemeClr val="tx1"/>
                </a:solidFill>
                <a:effectLst/>
                <a:latin typeface="Comic Sans MS"/>
                <a:ea typeface="+mn-ea"/>
                <a:cs typeface="+mn-cs"/>
              </a:rPr>
              <a:t> normal animals</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Enlarged ceca; Accumulation of </a:t>
            </a:r>
            <a:r>
              <a:rPr lang="en-US" sz="1200" kern="1200" dirty="0" err="1" smtClean="0">
                <a:solidFill>
                  <a:schemeClr val="tx1"/>
                </a:solidFill>
                <a:effectLst/>
                <a:latin typeface="Comic Sans MS"/>
                <a:ea typeface="+mn-ea"/>
                <a:cs typeface="+mn-cs"/>
              </a:rPr>
              <a:t>undegraded</a:t>
            </a:r>
            <a:r>
              <a:rPr lang="en-US" sz="1200" kern="1200" dirty="0" smtClean="0">
                <a:solidFill>
                  <a:schemeClr val="tx1"/>
                </a:solidFill>
                <a:effectLst/>
                <a:latin typeface="Comic Sans MS"/>
                <a:ea typeface="+mn-ea"/>
                <a:cs typeface="+mn-cs"/>
              </a:rPr>
              <a:t> polysaccharides that bind water</a:t>
            </a:r>
          </a:p>
          <a:p>
            <a:r>
              <a:rPr lang="en-US" sz="1200" kern="1200" dirty="0" smtClean="0">
                <a:solidFill>
                  <a:schemeClr val="tx1"/>
                </a:solidFill>
                <a:effectLst/>
                <a:latin typeface="Comic Sans MS"/>
                <a:ea typeface="+mn-ea"/>
                <a:cs typeface="+mn-cs"/>
              </a:rPr>
              <a:t>Villi are thinner</a:t>
            </a:r>
          </a:p>
          <a:p>
            <a:r>
              <a:rPr lang="en-US" sz="1200" kern="1200" dirty="0" smtClean="0">
                <a:solidFill>
                  <a:schemeClr val="tx1"/>
                </a:solidFill>
                <a:effectLst/>
                <a:latin typeface="Comic Sans MS"/>
                <a:ea typeface="+mn-ea"/>
                <a:cs typeface="+mn-cs"/>
              </a:rPr>
              <a:t>Slower epithelial renewal rates </a:t>
            </a:r>
          </a:p>
          <a:p>
            <a:r>
              <a:rPr lang="en-US" sz="1200" kern="1200" dirty="0" smtClean="0">
                <a:solidFill>
                  <a:schemeClr val="tx1"/>
                </a:solidFill>
                <a:effectLst/>
                <a:latin typeface="Comic Sans MS"/>
                <a:ea typeface="+mn-ea"/>
                <a:cs typeface="+mn-cs"/>
              </a:rPr>
              <a:t>Slower gut motility </a:t>
            </a:r>
          </a:p>
          <a:p>
            <a:r>
              <a:rPr lang="en-US" sz="1200" kern="1200" dirty="0" smtClean="0">
                <a:solidFill>
                  <a:schemeClr val="tx1"/>
                </a:solidFill>
                <a:effectLst/>
                <a:latin typeface="Comic Sans MS"/>
                <a:ea typeface="+mn-ea"/>
                <a:cs typeface="+mn-cs"/>
              </a:rPr>
              <a:t>Reduced bile acid </a:t>
            </a:r>
            <a:r>
              <a:rPr lang="en-US" sz="1200" kern="1200" dirty="0" err="1" smtClean="0">
                <a:solidFill>
                  <a:schemeClr val="tx1"/>
                </a:solidFill>
                <a:effectLst/>
                <a:latin typeface="Comic Sans MS"/>
                <a:ea typeface="+mn-ea"/>
                <a:cs typeface="+mn-cs"/>
              </a:rPr>
              <a:t>deconjugation</a:t>
            </a:r>
            <a:r>
              <a:rPr lang="en-US" sz="1200" kern="1200" dirty="0" smtClean="0">
                <a:solidFill>
                  <a:schemeClr val="tx1"/>
                </a:solidFill>
                <a:effectLst/>
                <a:latin typeface="Comic Sans MS"/>
                <a:ea typeface="+mn-ea"/>
                <a:cs typeface="+mn-cs"/>
              </a:rPr>
              <a:t>; Impaired excretion of bile acids </a:t>
            </a:r>
          </a:p>
          <a:p>
            <a:r>
              <a:rPr lang="en-US" sz="1200" kern="1200" dirty="0" smtClean="0">
                <a:solidFill>
                  <a:schemeClr val="tx1"/>
                </a:solidFill>
                <a:effectLst/>
                <a:latin typeface="Comic Sans MS"/>
                <a:ea typeface="+mn-ea"/>
                <a:cs typeface="+mn-cs"/>
              </a:rPr>
              <a:t>Produce more bile acids; This effect, together with </a:t>
            </a:r>
            <a:r>
              <a:rPr lang="en-US" sz="1200" kern="1200" dirty="0" err="1" smtClean="0">
                <a:solidFill>
                  <a:schemeClr val="tx1"/>
                </a:solidFill>
                <a:effectLst/>
                <a:latin typeface="Comic Sans MS"/>
                <a:ea typeface="+mn-ea"/>
                <a:cs typeface="+mn-cs"/>
              </a:rPr>
              <a:t>deconjugation</a:t>
            </a:r>
            <a:r>
              <a:rPr lang="en-US" sz="1200" kern="1200" dirty="0" smtClean="0">
                <a:solidFill>
                  <a:schemeClr val="tx1"/>
                </a:solidFill>
                <a:effectLst/>
                <a:latin typeface="Comic Sans MS"/>
                <a:ea typeface="+mn-ea"/>
                <a:cs typeface="+mn-cs"/>
              </a:rPr>
              <a:t> defect, results in increased bile acid pools; impact on cholesterol homeostasis </a:t>
            </a:r>
          </a:p>
          <a:p>
            <a:r>
              <a:rPr lang="en-US" sz="1200" kern="1200" dirty="0" smtClean="0">
                <a:solidFill>
                  <a:schemeClr val="tx1"/>
                </a:solidFill>
                <a:effectLst/>
                <a:latin typeface="Comic Sans MS"/>
                <a:ea typeface="+mn-ea"/>
                <a:cs typeface="+mn-cs"/>
              </a:rPr>
              <a:t>Fewer </a:t>
            </a:r>
            <a:r>
              <a:rPr lang="en-US" sz="1200" kern="1200" dirty="0" err="1" smtClean="0">
                <a:solidFill>
                  <a:schemeClr val="tx1"/>
                </a:solidFill>
                <a:effectLst/>
                <a:latin typeface="Comic Sans MS"/>
                <a:ea typeface="+mn-ea"/>
                <a:cs typeface="+mn-cs"/>
              </a:rPr>
              <a:t>enteroendocrine</a:t>
            </a:r>
            <a:r>
              <a:rPr lang="en-US" sz="1200" kern="1200" dirty="0" smtClean="0">
                <a:solidFill>
                  <a:schemeClr val="tx1"/>
                </a:solidFill>
                <a:effectLst/>
                <a:latin typeface="Comic Sans MS"/>
                <a:ea typeface="+mn-ea"/>
                <a:cs typeface="+mn-cs"/>
              </a:rPr>
              <a:t> cells </a:t>
            </a:r>
          </a:p>
          <a:p>
            <a:r>
              <a:rPr lang="en-US" sz="1200" kern="1200" dirty="0" smtClean="0">
                <a:solidFill>
                  <a:schemeClr val="tx1"/>
                </a:solidFill>
                <a:effectLst/>
                <a:latin typeface="Comic Sans MS"/>
                <a:ea typeface="+mn-ea"/>
                <a:cs typeface="+mn-cs"/>
              </a:rPr>
              <a:t>Mesenteric </a:t>
            </a:r>
            <a:r>
              <a:rPr lang="en-US" sz="1200" kern="1200" dirty="0" err="1" smtClean="0">
                <a:solidFill>
                  <a:schemeClr val="tx1"/>
                </a:solidFill>
                <a:effectLst/>
                <a:latin typeface="Comic Sans MS"/>
                <a:ea typeface="+mn-ea"/>
                <a:cs typeface="+mn-cs"/>
              </a:rPr>
              <a:t>microvaculture</a:t>
            </a:r>
            <a:r>
              <a:rPr lang="en-US" sz="1200" kern="1200" dirty="0" smtClean="0">
                <a:solidFill>
                  <a:schemeClr val="tx1"/>
                </a:solidFill>
                <a:effectLst/>
                <a:latin typeface="Comic Sans MS"/>
                <a:ea typeface="+mn-ea"/>
                <a:cs typeface="+mn-cs"/>
              </a:rPr>
              <a:t> that is </a:t>
            </a:r>
            <a:r>
              <a:rPr lang="en-US" sz="1200" kern="1200" dirty="0" err="1" smtClean="0">
                <a:solidFill>
                  <a:schemeClr val="tx1"/>
                </a:solidFill>
                <a:effectLst/>
                <a:latin typeface="Comic Sans MS"/>
                <a:ea typeface="+mn-ea"/>
                <a:cs typeface="+mn-cs"/>
              </a:rPr>
              <a:t>hyporesponsive</a:t>
            </a:r>
            <a:r>
              <a:rPr lang="en-US" sz="1200" kern="1200" dirty="0" smtClean="0">
                <a:solidFill>
                  <a:schemeClr val="tx1"/>
                </a:solidFill>
                <a:effectLst/>
                <a:latin typeface="Comic Sans MS"/>
                <a:ea typeface="+mn-ea"/>
                <a:cs typeface="+mn-cs"/>
              </a:rPr>
              <a:t> to norepinephrine and </a:t>
            </a:r>
            <a:r>
              <a:rPr lang="en-US" sz="1200" kern="1200" dirty="0" err="1" smtClean="0">
                <a:solidFill>
                  <a:schemeClr val="tx1"/>
                </a:solidFill>
                <a:effectLst/>
                <a:latin typeface="Comic Sans MS"/>
                <a:ea typeface="+mn-ea"/>
                <a:cs typeface="+mn-cs"/>
              </a:rPr>
              <a:t>pitressin</a:t>
            </a:r>
            <a:r>
              <a:rPr lang="en-US" sz="1200" kern="1200" dirty="0" smtClean="0">
                <a:solidFill>
                  <a:schemeClr val="tx1"/>
                </a:solidFill>
                <a:effectLst/>
                <a:latin typeface="Comic Sans MS"/>
                <a:ea typeface="+mn-ea"/>
                <a:cs typeface="+mn-cs"/>
              </a:rPr>
              <a:t> </a:t>
            </a:r>
          </a:p>
          <a:p>
            <a:r>
              <a:rPr lang="en-US" sz="1200" kern="1200" dirty="0" smtClean="0">
                <a:solidFill>
                  <a:schemeClr val="tx1"/>
                </a:solidFill>
                <a:effectLst/>
                <a:latin typeface="Comic Sans MS"/>
                <a:ea typeface="+mn-ea"/>
                <a:cs typeface="+mn-cs"/>
              </a:rPr>
              <a:t>Reduced capillary network complexity in their villus </a:t>
            </a:r>
            <a:r>
              <a:rPr lang="en-US" sz="1200" kern="1200" dirty="0" err="1" smtClean="0">
                <a:solidFill>
                  <a:schemeClr val="tx1"/>
                </a:solidFill>
                <a:effectLst/>
                <a:latin typeface="Comic Sans MS"/>
                <a:ea typeface="+mn-ea"/>
                <a:cs typeface="+mn-cs"/>
              </a:rPr>
              <a:t>mesenchymal</a:t>
            </a:r>
            <a:r>
              <a:rPr lang="en-US" sz="1200" kern="1200" dirty="0" smtClean="0">
                <a:solidFill>
                  <a:schemeClr val="tx1"/>
                </a:solidFill>
                <a:effectLst/>
                <a:latin typeface="Comic Sans MS"/>
                <a:ea typeface="+mn-ea"/>
                <a:cs typeface="+mn-cs"/>
              </a:rPr>
              <a:t> cores Potential influence on nutrient absorption and mucosal barrier functions </a:t>
            </a:r>
          </a:p>
          <a:p>
            <a:r>
              <a:rPr lang="en-US" sz="1200" i="1" kern="1200" dirty="0" smtClean="0">
                <a:solidFill>
                  <a:schemeClr val="tx1"/>
                </a:solidFill>
                <a:effectLst/>
                <a:latin typeface="Comic Sans MS"/>
                <a:ea typeface="+mn-ea"/>
                <a:cs typeface="+mn-cs"/>
              </a:rPr>
              <a:t> </a:t>
            </a:r>
            <a:endParaRPr lang="en-US" sz="1200" kern="1200" dirty="0" smtClean="0">
              <a:solidFill>
                <a:schemeClr val="tx1"/>
              </a:solidFill>
              <a:effectLst/>
              <a:latin typeface="Comic Sans MS"/>
              <a:ea typeface="+mn-ea"/>
              <a:cs typeface="+mn-cs"/>
            </a:endParaRPr>
          </a:p>
          <a:p>
            <a:r>
              <a:rPr lang="en-US" sz="1200" b="1" i="1" kern="1200" dirty="0" smtClean="0">
                <a:solidFill>
                  <a:schemeClr val="tx1"/>
                </a:solidFill>
                <a:effectLst/>
                <a:latin typeface="Comic Sans MS"/>
                <a:ea typeface="+mn-ea"/>
                <a:cs typeface="+mn-cs"/>
              </a:rPr>
              <a:t>Cardiac function </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Lower cardiac weight </a:t>
            </a:r>
          </a:p>
          <a:p>
            <a:r>
              <a:rPr lang="en-US" sz="1200" kern="1200" dirty="0" smtClean="0">
                <a:solidFill>
                  <a:schemeClr val="tx1"/>
                </a:solidFill>
                <a:effectLst/>
                <a:latin typeface="Comic Sans MS"/>
                <a:ea typeface="+mn-ea"/>
                <a:cs typeface="+mn-cs"/>
              </a:rPr>
              <a:t>Lower cardiac output</a:t>
            </a:r>
          </a:p>
          <a:p>
            <a:r>
              <a:rPr lang="en-US" sz="1200" i="1" kern="1200" dirty="0" smtClean="0">
                <a:solidFill>
                  <a:schemeClr val="tx1"/>
                </a:solidFill>
                <a:effectLst/>
                <a:latin typeface="Comic Sans MS"/>
                <a:ea typeface="+mn-ea"/>
                <a:cs typeface="+mn-cs"/>
              </a:rPr>
              <a:t> </a:t>
            </a:r>
            <a:endParaRPr lang="en-US" sz="1200" kern="1200" dirty="0" smtClean="0">
              <a:solidFill>
                <a:schemeClr val="tx1"/>
              </a:solidFill>
              <a:effectLst/>
              <a:latin typeface="Comic Sans MS"/>
              <a:ea typeface="+mn-ea"/>
              <a:cs typeface="+mn-cs"/>
            </a:endParaRPr>
          </a:p>
          <a:p>
            <a:r>
              <a:rPr lang="en-US" sz="1200" b="1" i="1" kern="1200" dirty="0" smtClean="0">
                <a:solidFill>
                  <a:schemeClr val="tx1"/>
                </a:solidFill>
                <a:effectLst/>
                <a:latin typeface="Comic Sans MS"/>
                <a:ea typeface="+mn-ea"/>
                <a:cs typeface="+mn-cs"/>
              </a:rPr>
              <a:t>Endocrine system </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More insulin sensitive than CONV-R animals</a:t>
            </a:r>
          </a:p>
          <a:p>
            <a:r>
              <a:rPr lang="en-US" sz="1200" kern="1200" dirty="0" smtClean="0">
                <a:solidFill>
                  <a:schemeClr val="tx1"/>
                </a:solidFill>
                <a:effectLst/>
                <a:latin typeface="Comic Sans MS"/>
                <a:ea typeface="+mn-ea"/>
                <a:cs typeface="+mn-cs"/>
              </a:rPr>
              <a:t>Lower circulating levels of </a:t>
            </a:r>
            <a:r>
              <a:rPr lang="en-US" sz="1200" kern="1200" dirty="0" err="1" smtClean="0">
                <a:solidFill>
                  <a:schemeClr val="tx1"/>
                </a:solidFill>
                <a:effectLst/>
                <a:latin typeface="Comic Sans MS"/>
                <a:ea typeface="+mn-ea"/>
                <a:cs typeface="+mn-cs"/>
              </a:rPr>
              <a:t>leptin</a:t>
            </a:r>
            <a:r>
              <a:rPr lang="en-US" sz="1200" kern="1200" dirty="0" smtClean="0">
                <a:solidFill>
                  <a:schemeClr val="tx1"/>
                </a:solidFill>
                <a:effectLst/>
                <a:latin typeface="Comic Sans MS"/>
                <a:ea typeface="+mn-ea"/>
                <a:cs typeface="+mn-cs"/>
              </a:rPr>
              <a:t> and </a:t>
            </a:r>
            <a:r>
              <a:rPr lang="en-US" sz="1200" kern="1200" dirty="0" err="1" smtClean="0">
                <a:solidFill>
                  <a:schemeClr val="tx1"/>
                </a:solidFill>
                <a:effectLst/>
                <a:latin typeface="Comic Sans MS"/>
                <a:ea typeface="+mn-ea"/>
                <a:cs typeface="+mn-cs"/>
              </a:rPr>
              <a:t>adiponectin</a:t>
            </a:r>
            <a:r>
              <a:rPr lang="en-US" sz="1200" kern="1200" dirty="0" smtClean="0">
                <a:solidFill>
                  <a:schemeClr val="tx1"/>
                </a:solidFill>
                <a:effectLst/>
                <a:latin typeface="Comic Sans MS"/>
                <a:ea typeface="+mn-ea"/>
                <a:cs typeface="+mn-cs"/>
              </a:rPr>
              <a:t>; Associated with reduced fat stores. </a:t>
            </a:r>
          </a:p>
          <a:p>
            <a:r>
              <a:rPr lang="en-US" sz="1200" i="1" kern="1200" dirty="0" smtClean="0">
                <a:solidFill>
                  <a:schemeClr val="tx1"/>
                </a:solidFill>
                <a:effectLst/>
                <a:latin typeface="Comic Sans MS"/>
                <a:ea typeface="+mn-ea"/>
                <a:cs typeface="+mn-cs"/>
              </a:rPr>
              <a:t> </a:t>
            </a:r>
            <a:endParaRPr lang="en-US" sz="1200" kern="1200" dirty="0" smtClean="0">
              <a:solidFill>
                <a:schemeClr val="tx1"/>
              </a:solidFill>
              <a:effectLst/>
              <a:latin typeface="Comic Sans MS"/>
              <a:ea typeface="+mn-ea"/>
              <a:cs typeface="+mn-cs"/>
            </a:endParaRPr>
          </a:p>
          <a:p>
            <a:r>
              <a:rPr lang="en-US" sz="1200" b="1" i="1" kern="1200" dirty="0" smtClean="0">
                <a:solidFill>
                  <a:schemeClr val="tx1"/>
                </a:solidFill>
                <a:effectLst/>
                <a:latin typeface="Comic Sans MS"/>
                <a:ea typeface="+mn-ea"/>
                <a:cs typeface="+mn-cs"/>
              </a:rPr>
              <a:t>Nutrition/metabolism </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Vulnerable to vitamin deficiencies The gut </a:t>
            </a:r>
            <a:r>
              <a:rPr lang="en-US" sz="1200" kern="1200" dirty="0" err="1" smtClean="0">
                <a:solidFill>
                  <a:schemeClr val="tx1"/>
                </a:solidFill>
                <a:effectLst/>
                <a:latin typeface="Comic Sans MS"/>
                <a:ea typeface="+mn-ea"/>
                <a:cs typeface="+mn-cs"/>
              </a:rPr>
              <a:t>microbiota</a:t>
            </a:r>
            <a:r>
              <a:rPr lang="en-US" sz="1200" kern="1200" dirty="0" smtClean="0">
                <a:solidFill>
                  <a:schemeClr val="tx1"/>
                </a:solidFill>
                <a:effectLst/>
                <a:latin typeface="Comic Sans MS"/>
                <a:ea typeface="+mn-ea"/>
                <a:cs typeface="+mn-cs"/>
              </a:rPr>
              <a:t> produces vitamin K, B</a:t>
            </a:r>
            <a:r>
              <a:rPr lang="en-US" sz="1200" kern="1200" baseline="-25000" dirty="0" smtClean="0">
                <a:solidFill>
                  <a:schemeClr val="tx1"/>
                </a:solidFill>
                <a:effectLst/>
                <a:latin typeface="Comic Sans MS"/>
                <a:ea typeface="+mn-ea"/>
                <a:cs typeface="+mn-cs"/>
              </a:rPr>
              <a:t>6</a:t>
            </a:r>
            <a:r>
              <a:rPr lang="en-US" sz="1200" kern="1200" dirty="0" smtClean="0">
                <a:solidFill>
                  <a:schemeClr val="tx1"/>
                </a:solidFill>
                <a:effectLst/>
                <a:latin typeface="Comic Sans MS"/>
                <a:ea typeface="+mn-ea"/>
                <a:cs typeface="+mn-cs"/>
              </a:rPr>
              <a:t>, B</a:t>
            </a:r>
            <a:r>
              <a:rPr lang="en-US" sz="1200" kern="1200" baseline="-25000" dirty="0" smtClean="0">
                <a:solidFill>
                  <a:schemeClr val="tx1"/>
                </a:solidFill>
                <a:effectLst/>
                <a:latin typeface="Comic Sans MS"/>
                <a:ea typeface="+mn-ea"/>
                <a:cs typeface="+mn-cs"/>
              </a:rPr>
              <a:t>12</a:t>
            </a:r>
            <a:r>
              <a:rPr lang="en-US" sz="1200" kern="1200" dirty="0" smtClean="0">
                <a:solidFill>
                  <a:schemeClr val="tx1"/>
                </a:solidFill>
                <a:effectLst/>
                <a:latin typeface="Comic Sans MS"/>
                <a:ea typeface="+mn-ea"/>
                <a:cs typeface="+mn-cs"/>
              </a:rPr>
              <a:t>, biotin, folic acid, and </a:t>
            </a:r>
            <a:r>
              <a:rPr lang="en-US" sz="1200" kern="1200" dirty="0" err="1" smtClean="0">
                <a:solidFill>
                  <a:schemeClr val="tx1"/>
                </a:solidFill>
                <a:effectLst/>
                <a:latin typeface="Comic Sans MS"/>
                <a:ea typeface="+mn-ea"/>
                <a:cs typeface="+mn-cs"/>
              </a:rPr>
              <a:t>pantothenate</a:t>
            </a:r>
            <a:r>
              <a:rPr lang="en-US" sz="1200" kern="1200" dirty="0" smtClean="0">
                <a:solidFill>
                  <a:schemeClr val="tx1"/>
                </a:solidFill>
                <a:effectLst/>
                <a:latin typeface="Comic Sans MS"/>
                <a:ea typeface="+mn-ea"/>
                <a:cs typeface="+mn-cs"/>
              </a:rPr>
              <a:t>. </a:t>
            </a:r>
          </a:p>
          <a:p>
            <a:r>
              <a:rPr lang="en-US" sz="1200" kern="1200" dirty="0" smtClean="0">
                <a:solidFill>
                  <a:schemeClr val="tx1"/>
                </a:solidFill>
                <a:effectLst/>
                <a:latin typeface="Comic Sans MS"/>
                <a:ea typeface="+mn-ea"/>
                <a:cs typeface="+mn-cs"/>
              </a:rPr>
              <a:t>Do not extract as much energy from their diet</a:t>
            </a:r>
          </a:p>
          <a:p>
            <a:r>
              <a:rPr lang="en-US" sz="1200" kern="1200" dirty="0" smtClean="0">
                <a:solidFill>
                  <a:schemeClr val="tx1"/>
                </a:solidFill>
                <a:effectLst/>
                <a:latin typeface="Comic Sans MS"/>
                <a:ea typeface="+mn-ea"/>
                <a:cs typeface="+mn-cs"/>
              </a:rPr>
              <a:t>Lower metabolism (VO</a:t>
            </a:r>
            <a:r>
              <a:rPr lang="en-US" sz="1200" kern="1200" baseline="-25000" dirty="0" smtClean="0">
                <a:solidFill>
                  <a:schemeClr val="tx1"/>
                </a:solidFill>
                <a:effectLst/>
                <a:latin typeface="Comic Sans MS"/>
                <a:ea typeface="+mn-ea"/>
                <a:cs typeface="+mn-cs"/>
              </a:rPr>
              <a:t>2</a:t>
            </a:r>
            <a:r>
              <a:rPr lang="en-US" sz="1200" kern="1200" dirty="0" smtClean="0">
                <a:solidFill>
                  <a:schemeClr val="tx1"/>
                </a:solidFill>
                <a:effectLst/>
                <a:latin typeface="Comic Sans MS"/>
                <a:ea typeface="+mn-ea"/>
                <a:cs typeface="+mn-cs"/>
              </a:rPr>
              <a:t>) Hexose monophosphate shunt and TCA cycle activity reduced. </a:t>
            </a:r>
          </a:p>
          <a:p>
            <a:r>
              <a:rPr lang="en-US" sz="1200" kern="1200" dirty="0" smtClean="0">
                <a:solidFill>
                  <a:schemeClr val="tx1"/>
                </a:solidFill>
                <a:effectLst/>
                <a:latin typeface="Comic Sans MS"/>
                <a:ea typeface="+mn-ea"/>
                <a:cs typeface="+mn-cs"/>
              </a:rPr>
              <a:t>Absorb more cholesterol </a:t>
            </a:r>
          </a:p>
          <a:p>
            <a:r>
              <a:rPr lang="en-US" sz="1200" kern="1200" dirty="0" smtClean="0">
                <a:solidFill>
                  <a:schemeClr val="tx1"/>
                </a:solidFill>
                <a:effectLst/>
                <a:latin typeface="Comic Sans MS"/>
                <a:ea typeface="+mn-ea"/>
                <a:cs typeface="+mn-cs"/>
              </a:rPr>
              <a:t>Large bile acid pools</a:t>
            </a:r>
          </a:p>
          <a:p>
            <a:r>
              <a:rPr lang="en-US" sz="1200" kern="1200" dirty="0" smtClean="0">
                <a:solidFill>
                  <a:schemeClr val="tx1"/>
                </a:solidFill>
                <a:effectLst/>
                <a:latin typeface="Comic Sans MS"/>
                <a:ea typeface="+mn-ea"/>
                <a:cs typeface="+mn-cs"/>
              </a:rPr>
              <a:t> </a:t>
            </a:r>
          </a:p>
          <a:p>
            <a:r>
              <a:rPr lang="en-US" sz="1200" b="1" i="1" kern="1200" dirty="0" smtClean="0">
                <a:solidFill>
                  <a:schemeClr val="tx1"/>
                </a:solidFill>
                <a:effectLst/>
                <a:latin typeface="Comic Sans MS"/>
                <a:ea typeface="+mn-ea"/>
                <a:cs typeface="+mn-cs"/>
              </a:rPr>
              <a:t>Immune system development </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Reduced immunity</a:t>
            </a:r>
          </a:p>
          <a:p>
            <a:r>
              <a:rPr lang="en-US" sz="1200" kern="1200" dirty="0" smtClean="0">
                <a:solidFill>
                  <a:schemeClr val="tx1"/>
                </a:solidFill>
                <a:effectLst/>
                <a:latin typeface="Comic Sans MS"/>
                <a:ea typeface="+mn-ea"/>
                <a:cs typeface="+mn-cs"/>
              </a:rPr>
              <a:t>B-cells and immunoglobulin secretion; GF mice have 40-1000 fold less serum </a:t>
            </a:r>
            <a:r>
              <a:rPr lang="en-US" sz="1200" kern="1200" dirty="0" err="1" smtClean="0">
                <a:solidFill>
                  <a:schemeClr val="tx1"/>
                </a:solidFill>
                <a:effectLst/>
                <a:latin typeface="Comic Sans MS"/>
                <a:ea typeface="+mn-ea"/>
                <a:cs typeface="+mn-cs"/>
              </a:rPr>
              <a:t>IgM</a:t>
            </a:r>
            <a:r>
              <a:rPr lang="en-US" sz="1200" kern="1200" dirty="0" smtClean="0">
                <a:solidFill>
                  <a:schemeClr val="tx1"/>
                </a:solidFill>
                <a:effectLst/>
                <a:latin typeface="Comic Sans MS"/>
                <a:ea typeface="+mn-ea"/>
                <a:cs typeface="+mn-cs"/>
              </a:rPr>
              <a:t>/</a:t>
            </a:r>
            <a:r>
              <a:rPr lang="en-US" sz="1200" kern="1200" dirty="0" err="1" smtClean="0">
                <a:solidFill>
                  <a:schemeClr val="tx1"/>
                </a:solidFill>
                <a:effectLst/>
                <a:latin typeface="Comic Sans MS"/>
                <a:ea typeface="+mn-ea"/>
                <a:cs typeface="+mn-cs"/>
              </a:rPr>
              <a:t>IgG</a:t>
            </a:r>
            <a:r>
              <a:rPr lang="en-US" sz="1200" kern="1200" dirty="0" smtClean="0">
                <a:solidFill>
                  <a:schemeClr val="tx1"/>
                </a:solidFill>
                <a:effectLst/>
                <a:latin typeface="Comic Sans MS"/>
                <a:ea typeface="+mn-ea"/>
                <a:cs typeface="+mn-cs"/>
              </a:rPr>
              <a:t> and intestinal IgA</a:t>
            </a:r>
          </a:p>
          <a:p>
            <a:r>
              <a:rPr lang="en-US" sz="1200" kern="1200" dirty="0" smtClean="0">
                <a:solidFill>
                  <a:schemeClr val="tx1"/>
                </a:solidFill>
                <a:effectLst/>
                <a:latin typeface="Comic Sans MS"/>
                <a:ea typeface="+mn-ea"/>
                <a:cs typeface="+mn-cs"/>
              </a:rPr>
              <a:t>Natural </a:t>
            </a:r>
            <a:r>
              <a:rPr lang="en-US" sz="1200" kern="1200" dirty="0" err="1" smtClean="0">
                <a:solidFill>
                  <a:schemeClr val="tx1"/>
                </a:solidFill>
                <a:effectLst/>
                <a:latin typeface="Comic Sans MS"/>
                <a:ea typeface="+mn-ea"/>
                <a:cs typeface="+mn-cs"/>
              </a:rPr>
              <a:t>immunogobulin</a:t>
            </a:r>
            <a:r>
              <a:rPr lang="en-US" sz="1200" kern="1200" dirty="0" smtClean="0">
                <a:solidFill>
                  <a:schemeClr val="tx1"/>
                </a:solidFill>
                <a:effectLst/>
                <a:latin typeface="Comic Sans MS"/>
                <a:ea typeface="+mn-ea"/>
                <a:cs typeface="+mn-cs"/>
              </a:rPr>
              <a:t> </a:t>
            </a:r>
          </a:p>
          <a:p>
            <a:r>
              <a:rPr lang="en-US" sz="1200" kern="1200" dirty="0" smtClean="0">
                <a:solidFill>
                  <a:schemeClr val="tx1"/>
                </a:solidFill>
                <a:effectLst/>
                <a:latin typeface="Comic Sans MS"/>
                <a:ea typeface="+mn-ea"/>
                <a:cs typeface="+mn-cs"/>
              </a:rPr>
              <a:t>Anti-‘commensal’ IgA The segmented filamentous bacteria (SBF; Clostridia) are stronger inducers of intestinal IgA than other bacteria (including </a:t>
            </a:r>
            <a:r>
              <a:rPr lang="en-US" sz="1200" kern="1200" dirty="0" err="1" smtClean="0">
                <a:solidFill>
                  <a:schemeClr val="tx1"/>
                </a:solidFill>
                <a:effectLst/>
                <a:latin typeface="Comic Sans MS"/>
                <a:ea typeface="+mn-ea"/>
                <a:cs typeface="+mn-cs"/>
              </a:rPr>
              <a:t>Bacteroidetes</a:t>
            </a:r>
            <a:r>
              <a:rPr lang="en-US" sz="1200" kern="1200" dirty="0" smtClean="0">
                <a:solidFill>
                  <a:schemeClr val="tx1"/>
                </a:solidFill>
                <a:effectLst/>
                <a:latin typeface="Comic Sans MS"/>
                <a:ea typeface="+mn-ea"/>
                <a:cs typeface="+mn-cs"/>
              </a:rPr>
              <a:t>)</a:t>
            </a:r>
          </a:p>
          <a:p>
            <a:r>
              <a:rPr lang="en-US" sz="1200" kern="1200" dirty="0" smtClean="0">
                <a:solidFill>
                  <a:schemeClr val="tx1"/>
                </a:solidFill>
                <a:effectLst/>
                <a:latin typeface="Comic Sans MS"/>
                <a:ea typeface="+mn-ea"/>
                <a:cs typeface="+mn-cs"/>
              </a:rPr>
              <a:t>Intraepithelial Lymphocytes Both </a:t>
            </a:r>
            <a:r>
              <a:rPr lang="en-US" sz="1200" kern="1200" dirty="0" err="1" smtClean="0">
                <a:solidFill>
                  <a:schemeClr val="tx1"/>
                </a:solidFill>
                <a:effectLst/>
                <a:latin typeface="Comic Sans MS"/>
                <a:ea typeface="+mn-ea"/>
                <a:cs typeface="+mn-cs"/>
              </a:rPr>
              <a:t>γδ</a:t>
            </a:r>
            <a:r>
              <a:rPr lang="en-US" sz="1200" kern="1200" dirty="0" smtClean="0">
                <a:solidFill>
                  <a:schemeClr val="tx1"/>
                </a:solidFill>
                <a:effectLst/>
                <a:latin typeface="Comic Sans MS"/>
                <a:ea typeface="+mn-ea"/>
                <a:cs typeface="+mn-cs"/>
              </a:rPr>
              <a:t> and αβ T-cells are significantly decreased in the intraepithelial lymphocyte population of GF mice: </a:t>
            </a:r>
            <a:r>
              <a:rPr lang="en-US" sz="1200" kern="1200" dirty="0" err="1" smtClean="0">
                <a:solidFill>
                  <a:schemeClr val="tx1"/>
                </a:solidFill>
                <a:effectLst/>
                <a:latin typeface="Comic Sans MS"/>
                <a:ea typeface="+mn-ea"/>
                <a:cs typeface="+mn-cs"/>
              </a:rPr>
              <a:t>γδ</a:t>
            </a:r>
            <a:r>
              <a:rPr lang="en-US" sz="1200" kern="1200" dirty="0" smtClean="0">
                <a:solidFill>
                  <a:schemeClr val="tx1"/>
                </a:solidFill>
                <a:effectLst/>
                <a:latin typeface="Comic Sans MS"/>
                <a:ea typeface="+mn-ea"/>
                <a:cs typeface="+mn-cs"/>
              </a:rPr>
              <a:t>&gt;αβ. </a:t>
            </a:r>
          </a:p>
          <a:p>
            <a:r>
              <a:rPr lang="en-US" sz="1200" kern="1200" dirty="0" smtClean="0">
                <a:solidFill>
                  <a:schemeClr val="tx1"/>
                </a:solidFill>
                <a:effectLst/>
                <a:latin typeface="Comic Sans MS"/>
                <a:ea typeface="+mn-ea"/>
                <a:cs typeface="+mn-cs"/>
              </a:rPr>
              <a:t>T-cells (</a:t>
            </a:r>
            <a:r>
              <a:rPr lang="en-US" sz="1200" kern="1200" dirty="0" err="1" smtClean="0">
                <a:solidFill>
                  <a:schemeClr val="tx1"/>
                </a:solidFill>
                <a:effectLst/>
                <a:latin typeface="Comic Sans MS"/>
                <a:ea typeface="+mn-ea"/>
                <a:cs typeface="+mn-cs"/>
              </a:rPr>
              <a:t>γδ</a:t>
            </a:r>
            <a:r>
              <a:rPr lang="en-US" sz="1200" kern="1200" dirty="0" smtClean="0">
                <a:solidFill>
                  <a:schemeClr val="tx1"/>
                </a:solidFill>
                <a:effectLst/>
                <a:latin typeface="Comic Sans MS"/>
                <a:ea typeface="+mn-ea"/>
                <a:cs typeface="+mn-cs"/>
              </a:rPr>
              <a:t>) Decreased number of mesenteric lymph node </a:t>
            </a:r>
            <a:r>
              <a:rPr lang="en-US" sz="1200" kern="1200" dirty="0" err="1" smtClean="0">
                <a:solidFill>
                  <a:schemeClr val="tx1"/>
                </a:solidFill>
                <a:effectLst/>
                <a:latin typeface="Comic Sans MS"/>
                <a:ea typeface="+mn-ea"/>
                <a:cs typeface="+mn-cs"/>
              </a:rPr>
              <a:t>γδ</a:t>
            </a:r>
            <a:r>
              <a:rPr lang="en-US" sz="1200" kern="1200" dirty="0" smtClean="0">
                <a:solidFill>
                  <a:schemeClr val="tx1"/>
                </a:solidFill>
                <a:effectLst/>
                <a:latin typeface="Comic Sans MS"/>
                <a:ea typeface="+mn-ea"/>
                <a:cs typeface="+mn-cs"/>
              </a:rPr>
              <a:t> T-cells in GF mice.</a:t>
            </a:r>
          </a:p>
          <a:p>
            <a:r>
              <a:rPr lang="en-US" sz="1200" kern="1200" dirty="0" smtClean="0">
                <a:solidFill>
                  <a:schemeClr val="tx1"/>
                </a:solidFill>
                <a:effectLst/>
                <a:latin typeface="Comic Sans MS"/>
                <a:ea typeface="+mn-ea"/>
                <a:cs typeface="+mn-cs"/>
              </a:rPr>
              <a:t>Mucosal-associated invariant T-cells Invariant Vα19-Jα33 TCR+ cells located in lamina </a:t>
            </a:r>
            <a:r>
              <a:rPr lang="en-US" sz="1200" kern="1200" dirty="0" err="1" smtClean="0">
                <a:solidFill>
                  <a:schemeClr val="tx1"/>
                </a:solidFill>
                <a:effectLst/>
                <a:latin typeface="Comic Sans MS"/>
                <a:ea typeface="+mn-ea"/>
                <a:cs typeface="+mn-cs"/>
              </a:rPr>
              <a:t>propria</a:t>
            </a:r>
            <a:r>
              <a:rPr lang="en-US" sz="1200" kern="1200" dirty="0" smtClean="0">
                <a:solidFill>
                  <a:schemeClr val="tx1"/>
                </a:solidFill>
                <a:effectLst/>
                <a:latin typeface="Comic Sans MS"/>
                <a:ea typeface="+mn-ea"/>
                <a:cs typeface="+mn-cs"/>
              </a:rPr>
              <a:t>, fail to develop in GF mice. </a:t>
            </a:r>
          </a:p>
          <a:p>
            <a:r>
              <a:rPr lang="en-US" sz="1200" i="1" kern="1200" dirty="0" smtClean="0">
                <a:solidFill>
                  <a:schemeClr val="tx1"/>
                </a:solidFill>
                <a:effectLst/>
                <a:latin typeface="Comic Sans MS"/>
                <a:ea typeface="+mn-ea"/>
                <a:cs typeface="+mn-cs"/>
              </a:rPr>
              <a:t> </a:t>
            </a:r>
            <a:endParaRPr lang="en-US" sz="1200" kern="1200" dirty="0" smtClean="0">
              <a:solidFill>
                <a:schemeClr val="tx1"/>
              </a:solidFill>
              <a:effectLst/>
              <a:latin typeface="Comic Sans MS"/>
              <a:ea typeface="+mn-ea"/>
              <a:cs typeface="+mn-cs"/>
            </a:endParaRPr>
          </a:p>
          <a:p>
            <a:r>
              <a:rPr lang="en-US" sz="1200" b="1" i="1" kern="1200" dirty="0" smtClean="0">
                <a:solidFill>
                  <a:schemeClr val="tx1"/>
                </a:solidFill>
                <a:effectLst/>
                <a:latin typeface="Comic Sans MS"/>
                <a:ea typeface="+mn-ea"/>
                <a:cs typeface="+mn-cs"/>
              </a:rPr>
              <a:t>Modulation of Immunity and Disease </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Resistant to developing inflammatory bowel disease GF mice with aberrations in T-cell development and function (IL2-/-, bowel disease IL10-/-, TCRα-/-) do not develop spontaneous colitis, unlike their CONV-R counterparts. </a:t>
            </a:r>
          </a:p>
          <a:p>
            <a:r>
              <a:rPr lang="en-US" sz="1200" kern="1200" dirty="0" smtClean="0">
                <a:solidFill>
                  <a:schemeClr val="tx1"/>
                </a:solidFill>
                <a:effectLst/>
                <a:latin typeface="Comic Sans MS"/>
                <a:ea typeface="+mn-ea"/>
                <a:cs typeface="+mn-cs"/>
              </a:rPr>
              <a:t>Reduced susceptibility to arthritis CONV-R β2-microglobulin-HLA-B27 transgenic rats develop spontaneous colitis and arthritis; B10.BR mice develop </a:t>
            </a:r>
            <a:r>
              <a:rPr lang="en-US" sz="1200" kern="1200" dirty="0" err="1" smtClean="0">
                <a:solidFill>
                  <a:schemeClr val="tx1"/>
                </a:solidFill>
                <a:effectLst/>
                <a:latin typeface="Comic Sans MS"/>
                <a:ea typeface="+mn-ea"/>
                <a:cs typeface="+mn-cs"/>
              </a:rPr>
              <a:t>enthesopathy</a:t>
            </a:r>
            <a:r>
              <a:rPr lang="en-US" sz="1200" kern="1200" dirty="0" smtClean="0">
                <a:solidFill>
                  <a:schemeClr val="tx1"/>
                </a:solidFill>
                <a:effectLst/>
                <a:latin typeface="Comic Sans MS"/>
                <a:ea typeface="+mn-ea"/>
                <a:cs typeface="+mn-cs"/>
              </a:rPr>
              <a:t>. GF counterparts do not. </a:t>
            </a:r>
          </a:p>
          <a:p>
            <a:r>
              <a:rPr lang="en-US" sz="1200" kern="1200" dirty="0" smtClean="0">
                <a:solidFill>
                  <a:schemeClr val="tx1"/>
                </a:solidFill>
                <a:effectLst/>
                <a:latin typeface="Comic Sans MS"/>
                <a:ea typeface="+mn-ea"/>
                <a:cs typeface="+mn-cs"/>
              </a:rPr>
              <a:t>GF NOD mice have higher rate of autoimmune diabetes </a:t>
            </a:r>
          </a:p>
          <a:p>
            <a:r>
              <a:rPr lang="en-US" sz="1200" i="1" kern="1200" dirty="0" smtClean="0">
                <a:solidFill>
                  <a:schemeClr val="tx1"/>
                </a:solidFill>
                <a:effectLst/>
                <a:latin typeface="Comic Sans MS"/>
                <a:ea typeface="+mn-ea"/>
                <a:cs typeface="+mn-cs"/>
              </a:rPr>
              <a:t> </a:t>
            </a:r>
            <a:endParaRPr lang="en-US" sz="1200" kern="1200" dirty="0" smtClean="0">
              <a:solidFill>
                <a:schemeClr val="tx1"/>
              </a:solidFill>
              <a:effectLst/>
              <a:latin typeface="Comic Sans MS"/>
              <a:ea typeface="+mn-ea"/>
              <a:cs typeface="+mn-cs"/>
            </a:endParaRPr>
          </a:p>
          <a:p>
            <a:r>
              <a:rPr lang="en-US" sz="1200" b="1" i="1" kern="1200" dirty="0" smtClean="0">
                <a:solidFill>
                  <a:schemeClr val="tx1"/>
                </a:solidFill>
                <a:effectLst/>
                <a:latin typeface="Comic Sans MS"/>
                <a:ea typeface="+mn-ea"/>
                <a:cs typeface="+mn-cs"/>
              </a:rPr>
              <a:t>Xenobiotic metabolism </a:t>
            </a:r>
            <a:endParaRPr lang="en-US" sz="1200" kern="1200" dirty="0" smtClean="0">
              <a:solidFill>
                <a:schemeClr val="tx1"/>
              </a:solidFill>
              <a:effectLst/>
              <a:latin typeface="Comic Sans MS"/>
              <a:ea typeface="+mn-ea"/>
              <a:cs typeface="+mn-cs"/>
            </a:endParaRPr>
          </a:p>
          <a:p>
            <a:r>
              <a:rPr lang="en-US" sz="1200" kern="1200" dirty="0" smtClean="0">
                <a:solidFill>
                  <a:schemeClr val="tx1"/>
                </a:solidFill>
                <a:effectLst/>
                <a:latin typeface="Comic Sans MS"/>
                <a:ea typeface="+mn-ea"/>
                <a:cs typeface="+mn-cs"/>
              </a:rPr>
              <a:t>Gut </a:t>
            </a:r>
            <a:r>
              <a:rPr lang="en-US" sz="1200" kern="1200" dirty="0" err="1" smtClean="0">
                <a:solidFill>
                  <a:schemeClr val="tx1"/>
                </a:solidFill>
                <a:effectLst/>
                <a:latin typeface="Comic Sans MS"/>
                <a:ea typeface="+mn-ea"/>
                <a:cs typeface="+mn-cs"/>
              </a:rPr>
              <a:t>microbiota</a:t>
            </a:r>
            <a:r>
              <a:rPr lang="en-US" sz="1200" kern="1200" dirty="0" smtClean="0">
                <a:solidFill>
                  <a:schemeClr val="tx1"/>
                </a:solidFill>
                <a:effectLst/>
                <a:latin typeface="Comic Sans MS"/>
                <a:ea typeface="+mn-ea"/>
                <a:cs typeface="+mn-cs"/>
              </a:rPr>
              <a:t> metabolizes dietary oxalates 50% of GF rats have kidney stones versus 0% for CONV-R. Oxalate-degrading </a:t>
            </a:r>
            <a:r>
              <a:rPr lang="en-US" sz="1200" i="1" kern="1200" dirty="0" err="1" smtClean="0">
                <a:solidFill>
                  <a:schemeClr val="tx1"/>
                </a:solidFill>
                <a:effectLst/>
                <a:latin typeface="Comic Sans MS"/>
                <a:ea typeface="+mn-ea"/>
                <a:cs typeface="+mn-cs"/>
              </a:rPr>
              <a:t>Oxalobacter</a:t>
            </a:r>
            <a:r>
              <a:rPr lang="en-US" sz="1200" i="1" kern="1200" dirty="0" smtClean="0">
                <a:solidFill>
                  <a:schemeClr val="tx1"/>
                </a:solidFill>
                <a:effectLst/>
                <a:latin typeface="Comic Sans MS"/>
                <a:ea typeface="+mn-ea"/>
                <a:cs typeface="+mn-cs"/>
              </a:rPr>
              <a:t> </a:t>
            </a:r>
            <a:r>
              <a:rPr lang="en-US" sz="1200" i="1" kern="1200" dirty="0" err="1" smtClean="0">
                <a:solidFill>
                  <a:schemeClr val="tx1"/>
                </a:solidFill>
                <a:effectLst/>
                <a:latin typeface="Comic Sans MS"/>
                <a:ea typeface="+mn-ea"/>
                <a:cs typeface="+mn-cs"/>
              </a:rPr>
              <a:t>formigenes</a:t>
            </a:r>
            <a:r>
              <a:rPr lang="en-US" sz="1200" i="1" kern="1200" dirty="0" smtClean="0">
                <a:solidFill>
                  <a:schemeClr val="tx1"/>
                </a:solidFill>
                <a:effectLst/>
                <a:latin typeface="Comic Sans MS"/>
                <a:ea typeface="+mn-ea"/>
                <a:cs typeface="+mn-cs"/>
              </a:rPr>
              <a:t> </a:t>
            </a:r>
            <a:r>
              <a:rPr lang="en-US" sz="1200" kern="1200" dirty="0" smtClean="0">
                <a:solidFill>
                  <a:schemeClr val="tx1"/>
                </a:solidFill>
                <a:effectLst/>
                <a:latin typeface="Comic Sans MS"/>
                <a:ea typeface="+mn-ea"/>
                <a:cs typeface="+mn-cs"/>
              </a:rPr>
              <a:t>reduces kidney stone formation in a rat model (potential probiotic)</a:t>
            </a:r>
          </a:p>
          <a:p>
            <a:r>
              <a:rPr lang="en-US" sz="1200" kern="1200" dirty="0" smtClean="0">
                <a:solidFill>
                  <a:schemeClr val="tx1"/>
                </a:solidFill>
                <a:effectLst/>
                <a:latin typeface="Comic Sans MS"/>
                <a:ea typeface="+mn-ea"/>
                <a:cs typeface="+mn-cs"/>
              </a:rPr>
              <a:t>Gut </a:t>
            </a:r>
            <a:r>
              <a:rPr lang="en-US" sz="1200" kern="1200" dirty="0" err="1" smtClean="0">
                <a:solidFill>
                  <a:schemeClr val="tx1"/>
                </a:solidFill>
                <a:effectLst/>
                <a:latin typeface="Comic Sans MS"/>
                <a:ea typeface="+mn-ea"/>
                <a:cs typeface="+mn-cs"/>
              </a:rPr>
              <a:t>microbiota</a:t>
            </a:r>
            <a:r>
              <a:rPr lang="en-US" sz="1200" kern="1200" dirty="0" smtClean="0">
                <a:solidFill>
                  <a:schemeClr val="tx1"/>
                </a:solidFill>
                <a:effectLst/>
                <a:latin typeface="Comic Sans MS"/>
                <a:ea typeface="+mn-ea"/>
                <a:cs typeface="+mn-cs"/>
              </a:rPr>
              <a:t> is required for nitro-reduction of </a:t>
            </a:r>
            <a:r>
              <a:rPr lang="en-US" sz="1200" kern="1200" dirty="0" err="1" smtClean="0">
                <a:solidFill>
                  <a:schemeClr val="tx1"/>
                </a:solidFill>
                <a:effectLst/>
                <a:latin typeface="Comic Sans MS"/>
                <a:ea typeface="+mn-ea"/>
                <a:cs typeface="+mn-cs"/>
              </a:rPr>
              <a:t>xenobiotics</a:t>
            </a:r>
            <a:r>
              <a:rPr lang="en-US" sz="1200" kern="1200" dirty="0" smtClean="0">
                <a:solidFill>
                  <a:schemeClr val="tx1"/>
                </a:solidFill>
                <a:effectLst/>
                <a:latin typeface="Comic Sans MS"/>
                <a:ea typeface="+mn-ea"/>
                <a:cs typeface="+mn-cs"/>
              </a:rPr>
              <a:t>; </a:t>
            </a:r>
            <a:r>
              <a:rPr lang="en-US" sz="1200" kern="1200" dirty="0" err="1" smtClean="0">
                <a:solidFill>
                  <a:schemeClr val="tx1"/>
                </a:solidFill>
                <a:effectLst/>
                <a:latin typeface="Comic Sans MS"/>
                <a:ea typeface="+mn-ea"/>
                <a:cs typeface="+mn-cs"/>
              </a:rPr>
              <a:t>microbiota</a:t>
            </a:r>
            <a:r>
              <a:rPr lang="en-US" sz="1200" kern="1200" dirty="0" smtClean="0">
                <a:solidFill>
                  <a:schemeClr val="tx1"/>
                </a:solidFill>
                <a:effectLst/>
                <a:latin typeface="Comic Sans MS"/>
                <a:ea typeface="+mn-ea"/>
                <a:cs typeface="+mn-cs"/>
              </a:rPr>
              <a:t> influence bioavailability of orally administered drugs. </a:t>
            </a:r>
          </a:p>
          <a:p>
            <a:endParaRPr lang="en-US" dirty="0"/>
          </a:p>
        </p:txBody>
      </p:sp>
      <p:sp>
        <p:nvSpPr>
          <p:cNvPr id="4" name="Slide Number Placeholder 3"/>
          <p:cNvSpPr>
            <a:spLocks noGrp="1"/>
          </p:cNvSpPr>
          <p:nvPr>
            <p:ph type="sldNum" sz="quarter" idx="10"/>
          </p:nvPr>
        </p:nvSpPr>
        <p:spPr/>
        <p:txBody>
          <a:bodyPr/>
          <a:lstStyle/>
          <a:p>
            <a:fld id="{CD430BFC-DD61-B646-8AF4-241356E3CBB9}" type="slidenum">
              <a:rPr lang="en-US" smtClean="0"/>
              <a:pPr/>
              <a:t>11</a:t>
            </a:fld>
            <a:endParaRPr lang="en-US" dirty="0"/>
          </a:p>
        </p:txBody>
      </p:sp>
    </p:spTree>
    <p:extLst>
      <p:ext uri="{BB962C8B-B14F-4D97-AF65-F5344CB8AC3E}">
        <p14:creationId xmlns:p14="http://schemas.microsoft.com/office/powerpoint/2010/main" val="193261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lvl="0">
              <a:lnSpc>
                <a:spcPct val="120000"/>
              </a:lnSpc>
            </a:pPr>
            <a:r>
              <a:rPr lang="en-US" sz="1300" dirty="0">
                <a:latin typeface="Comic Sans MS"/>
              </a:rPr>
              <a:t>Development of intestine blood vessels in: </a:t>
            </a:r>
          </a:p>
          <a:p>
            <a:pPr marL="182880" indent="-410291">
              <a:lnSpc>
                <a:spcPct val="120000"/>
              </a:lnSpc>
              <a:buFont typeface="Lucida Grande"/>
              <a:buChar char="-"/>
            </a:pPr>
            <a:r>
              <a:rPr lang="en-US" sz="1100" dirty="0">
                <a:latin typeface="Comic Sans MS"/>
              </a:rPr>
              <a:t>Germ-free mice (GF)</a:t>
            </a:r>
          </a:p>
          <a:p>
            <a:pPr marL="182880" marR="0" indent="-410291" algn="l" defTabSz="457200" rtl="0" eaLnBrk="1" fontAlgn="auto" latinLnBrk="0" hangingPunct="1">
              <a:lnSpc>
                <a:spcPct val="120000"/>
              </a:lnSpc>
              <a:spcBef>
                <a:spcPts val="0"/>
              </a:spcBef>
              <a:spcAft>
                <a:spcPts val="0"/>
              </a:spcAft>
              <a:buClrTx/>
              <a:buSzTx/>
              <a:buFont typeface="Lucida Grande"/>
              <a:buChar char="-"/>
              <a:tabLst>
                <a:tab pos="723900" algn="l"/>
                <a:tab pos="1447800" algn="l"/>
                <a:tab pos="2171700" algn="l"/>
                <a:tab pos="2895600" algn="l"/>
                <a:tab pos="3619500" algn="l"/>
                <a:tab pos="4343400" algn="l"/>
                <a:tab pos="5067300" algn="l"/>
              </a:tabLst>
              <a:defRPr/>
            </a:pPr>
            <a:r>
              <a:rPr lang="en-US" sz="1100" dirty="0" smtClean="0">
                <a:latin typeface="Comic Sans MS"/>
              </a:rPr>
              <a:t>10 days after colonization with normal </a:t>
            </a:r>
            <a:r>
              <a:rPr lang="en-US" sz="1100" dirty="0" err="1" smtClean="0">
                <a:latin typeface="Comic Sans MS"/>
              </a:rPr>
              <a:t>microbiota</a:t>
            </a:r>
            <a:r>
              <a:rPr lang="en-US" sz="1100" dirty="0" smtClean="0">
                <a:latin typeface="Comic Sans MS"/>
              </a:rPr>
              <a:t> (CONV)</a:t>
            </a:r>
          </a:p>
          <a:p>
            <a:pPr marL="182880" indent="-410291">
              <a:lnSpc>
                <a:spcPct val="120000"/>
              </a:lnSpc>
              <a:buFont typeface="Lucida Grande"/>
              <a:buChar char="-"/>
            </a:pPr>
            <a:r>
              <a:rPr lang="en-US" sz="1100" dirty="0" smtClean="0">
                <a:latin typeface="Comic Sans MS"/>
              </a:rPr>
              <a:t>10 </a:t>
            </a:r>
            <a:r>
              <a:rPr lang="en-US" sz="1100" dirty="0">
                <a:latin typeface="Comic Sans MS"/>
              </a:rPr>
              <a:t>days after colonization with </a:t>
            </a:r>
            <a:r>
              <a:rPr lang="en-US" sz="1100" i="1" dirty="0">
                <a:latin typeface="Comic Sans MS"/>
              </a:rPr>
              <a:t>B. </a:t>
            </a:r>
            <a:r>
              <a:rPr lang="en-US" sz="1100" i="1" dirty="0" err="1">
                <a:latin typeface="Comic Sans MS"/>
              </a:rPr>
              <a:t>thetaiotamicron</a:t>
            </a:r>
            <a:endParaRPr lang="en-US" sz="1100" i="1" dirty="0">
              <a:latin typeface="Comic Sans MS"/>
            </a:endParaRPr>
          </a:p>
          <a:p>
            <a:pPr marL="410291" indent="-410291">
              <a:lnSpc>
                <a:spcPct val="120000"/>
              </a:lnSpc>
              <a:buFont typeface="Lucida Grande"/>
              <a:buChar char="-"/>
            </a:pPr>
            <a:endParaRPr lang="en-US" sz="1100" i="1" dirty="0">
              <a:latin typeface="Comic Sans MS"/>
            </a:endParaRPr>
          </a:p>
          <a:p>
            <a:pPr marL="0" indent="0" defTabSz="410291" eaLnBrk="0" fontAlgn="base" hangingPunct="0">
              <a:lnSpc>
                <a:spcPct val="120000"/>
              </a:lnSpc>
              <a:spcBef>
                <a:spcPct val="30000"/>
              </a:spcBef>
              <a:spcAft>
                <a:spcPct val="0"/>
              </a:spcAft>
              <a:buClr>
                <a:srgbClr val="000000"/>
              </a:buClr>
              <a:buSzPct val="100000"/>
              <a:tabLst>
                <a:tab pos="649628" algn="l"/>
                <a:tab pos="1299256" algn="l"/>
                <a:tab pos="1948884" algn="l"/>
                <a:tab pos="2598511" algn="l"/>
                <a:tab pos="3248139" algn="l"/>
                <a:tab pos="3897767" algn="l"/>
                <a:tab pos="4547395" algn="l"/>
              </a:tabLst>
            </a:pPr>
            <a:r>
              <a:rPr lang="en-US" sz="1100" dirty="0">
                <a:latin typeface="Comic Sans MS"/>
              </a:rPr>
              <a:t>From </a:t>
            </a:r>
            <a:r>
              <a:rPr lang="en-US" dirty="0" err="1" smtClean="0"/>
              <a:t>Stappenbeck</a:t>
            </a:r>
            <a:r>
              <a:rPr lang="en-US" dirty="0" smtClean="0"/>
              <a:t> TS,</a:t>
            </a:r>
            <a:r>
              <a:rPr lang="en-US" baseline="0" dirty="0" smtClean="0"/>
              <a:t> Hooper LV, and Gordon JI. 2002. Developmental regulation of intestinal angiogenesis by indigenous microbes via </a:t>
            </a:r>
            <a:r>
              <a:rPr lang="en-US" baseline="0" dirty="0" err="1" smtClean="0"/>
              <a:t>Paneth</a:t>
            </a:r>
            <a:r>
              <a:rPr lang="en-US" baseline="0" dirty="0" smtClean="0"/>
              <a:t> cells. Proc. Natl. Acad. Sci. USA 99: 15451-15455.</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3CBE8-62E7-404C-8129-1C935457A9E6}" type="datetimeFigureOut">
              <a:rPr lang="en-US" smtClean="0"/>
              <a:t>11/24/16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17948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3CBE8-62E7-404C-8129-1C935457A9E6}" type="datetimeFigureOut">
              <a:rPr lang="en-US" smtClean="0"/>
              <a:t>11/24/16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104060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3CBE8-62E7-404C-8129-1C935457A9E6}" type="datetimeFigureOut">
              <a:rPr lang="en-US" smtClean="0"/>
              <a:t>11/24/16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235060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3CBE8-62E7-404C-8129-1C935457A9E6}" type="datetimeFigureOut">
              <a:rPr lang="en-US" smtClean="0"/>
              <a:t>11/24/16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252808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3CBE8-62E7-404C-8129-1C935457A9E6}" type="datetimeFigureOut">
              <a:rPr lang="en-US" smtClean="0"/>
              <a:t>11/24/16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253070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3CBE8-62E7-404C-8129-1C935457A9E6}" type="datetimeFigureOut">
              <a:rPr lang="en-US" smtClean="0"/>
              <a:t>11/24/16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7628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3CBE8-62E7-404C-8129-1C935457A9E6}" type="datetimeFigureOut">
              <a:rPr lang="en-US" smtClean="0"/>
              <a:t>11/24/16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83907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3CBE8-62E7-404C-8129-1C935457A9E6}" type="datetimeFigureOut">
              <a:rPr lang="en-US" smtClean="0"/>
              <a:t>11/24/16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168806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3CBE8-62E7-404C-8129-1C935457A9E6}" type="datetimeFigureOut">
              <a:rPr lang="en-US" smtClean="0"/>
              <a:t>11/24/16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320530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3CBE8-62E7-404C-8129-1C935457A9E6}" type="datetimeFigureOut">
              <a:rPr lang="en-US" smtClean="0"/>
              <a:t>11/24/16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228697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3CBE8-62E7-404C-8129-1C935457A9E6}" type="datetimeFigureOut">
              <a:rPr lang="en-US" smtClean="0"/>
              <a:t>11/24/16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2FD8-4CD0-394A-975C-1BA7FA8189D3}" type="slidenum">
              <a:rPr lang="en-US" smtClean="0"/>
              <a:t>‹#›</a:t>
            </a:fld>
            <a:endParaRPr lang="en-US"/>
          </a:p>
        </p:txBody>
      </p:sp>
    </p:spTree>
    <p:extLst>
      <p:ext uri="{BB962C8B-B14F-4D97-AF65-F5344CB8AC3E}">
        <p14:creationId xmlns:p14="http://schemas.microsoft.com/office/powerpoint/2010/main" val="2913324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a:defRPr>
            </a:lvl1pPr>
          </a:lstStyle>
          <a:p>
            <a:fld id="{A933CBE8-62E7-404C-8129-1C935457A9E6}" type="datetimeFigureOut">
              <a:rPr lang="en-US" smtClean="0"/>
              <a:pPr/>
              <a:t>11/24/16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a:defRPr>
            </a:lvl1pPr>
          </a:lstStyle>
          <a:p>
            <a:fld id="{40402FD8-4CD0-394A-975C-1BA7FA8189D3}" type="slidenum">
              <a:rPr lang="en-US" smtClean="0"/>
              <a:pPr/>
              <a:t>‹#›</a:t>
            </a:fld>
            <a:endParaRPr lang="en-US" dirty="0"/>
          </a:p>
        </p:txBody>
      </p:sp>
    </p:spTree>
    <p:extLst>
      <p:ext uri="{BB962C8B-B14F-4D97-AF65-F5344CB8AC3E}">
        <p14:creationId xmlns:p14="http://schemas.microsoft.com/office/powerpoint/2010/main" val="329392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Comic Sans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52400" y="337692"/>
            <a:ext cx="8839200" cy="1752600"/>
          </a:xfrm>
        </p:spPr>
        <p:txBody>
          <a:bodyPr>
            <a:normAutofit/>
          </a:bodyPr>
          <a:lstStyle/>
          <a:p>
            <a:pPr eaLnBrk="1" hangingPunct="1">
              <a:lnSpc>
                <a:spcPct val="110000"/>
              </a:lnSpc>
            </a:pPr>
            <a:r>
              <a:rPr lang="en-US" b="1" dirty="0" smtClean="0">
                <a:solidFill>
                  <a:srgbClr val="0000FF"/>
                </a:solidFill>
                <a:latin typeface="Comic Sans MS" charset="0"/>
                <a:ea typeface="ＭＳ Ｐゴシック" charset="0"/>
                <a:cs typeface="ＭＳ Ｐゴシック" charset="0"/>
              </a:rPr>
              <a:t>Beneficial Microbes </a:t>
            </a:r>
            <a:r>
              <a:rPr lang="en-US" b="1" dirty="0" err="1" smtClean="0">
                <a:solidFill>
                  <a:srgbClr val="0000FF"/>
                </a:solidFill>
                <a:latin typeface="Comic Sans MS" charset="0"/>
                <a:ea typeface="ＭＳ Ｐゴシック" charset="0"/>
                <a:cs typeface="ＭＳ Ｐゴシック" charset="0"/>
              </a:rPr>
              <a:t>vs</a:t>
            </a:r>
            <a:r>
              <a:rPr lang="en-US" b="1" dirty="0" smtClean="0">
                <a:solidFill>
                  <a:srgbClr val="0000FF"/>
                </a:solidFill>
                <a:latin typeface="Comic Sans MS" charset="0"/>
                <a:ea typeface="ＭＳ Ｐゴシック" charset="0"/>
                <a:cs typeface="ＭＳ Ｐゴシック" charset="0"/>
              </a:rPr>
              <a:t/>
            </a:r>
            <a:br>
              <a:rPr lang="en-US" b="1" dirty="0" smtClean="0">
                <a:solidFill>
                  <a:srgbClr val="0000FF"/>
                </a:solidFill>
                <a:latin typeface="Comic Sans MS" charset="0"/>
                <a:ea typeface="ＭＳ Ｐゴシック" charset="0"/>
                <a:cs typeface="ＭＳ Ｐゴシック" charset="0"/>
              </a:rPr>
            </a:br>
            <a:r>
              <a:rPr lang="en-US" b="1" dirty="0" smtClean="0">
                <a:solidFill>
                  <a:srgbClr val="0000FF"/>
                </a:solidFill>
                <a:latin typeface="Comic Sans MS" charset="0"/>
                <a:ea typeface="ＭＳ Ｐゴシック" charset="0"/>
                <a:cs typeface="ＭＳ Ｐゴシック" charset="0"/>
              </a:rPr>
              <a:t>Harmful Antibiotics</a:t>
            </a:r>
            <a:endParaRPr lang="en-US" b="1" dirty="0">
              <a:solidFill>
                <a:srgbClr val="0000FF"/>
              </a:solidFill>
              <a:latin typeface="Comic Sans MS" charset="0"/>
              <a:ea typeface="ＭＳ Ｐゴシック" charset="0"/>
              <a:cs typeface="ＭＳ Ｐゴシック" charset="0"/>
            </a:endParaRPr>
          </a:p>
        </p:txBody>
      </p:sp>
      <p:sp>
        <p:nvSpPr>
          <p:cNvPr id="15362" name="Rectangle 3"/>
          <p:cNvSpPr>
            <a:spLocks noGrp="1" noChangeArrowheads="1"/>
          </p:cNvSpPr>
          <p:nvPr>
            <p:ph type="body" idx="1"/>
          </p:nvPr>
        </p:nvSpPr>
        <p:spPr>
          <a:xfrm>
            <a:off x="685800" y="5257800"/>
            <a:ext cx="7772400" cy="1066800"/>
          </a:xfrm>
        </p:spPr>
        <p:txBody>
          <a:bodyPr/>
          <a:lstStyle/>
          <a:p>
            <a:pPr algn="ctr" eaLnBrk="1" hangingPunct="1">
              <a:lnSpc>
                <a:spcPct val="90000"/>
              </a:lnSpc>
              <a:buFontTx/>
              <a:buNone/>
            </a:pPr>
            <a:r>
              <a:rPr lang="en-US" b="1" dirty="0">
                <a:latin typeface="Comic Sans MS" charset="0"/>
                <a:ea typeface="ＭＳ Ｐゴシック" charset="0"/>
                <a:cs typeface="ＭＳ Ｐゴシック" charset="0"/>
              </a:rPr>
              <a:t>Stanley Maloy</a:t>
            </a:r>
            <a:endParaRPr lang="en-US" sz="2800" dirty="0">
              <a:latin typeface="Comic Sans MS" charset="0"/>
              <a:ea typeface="ＭＳ Ｐゴシック" charset="0"/>
              <a:cs typeface="ＭＳ Ｐゴシック" charset="0"/>
            </a:endParaRPr>
          </a:p>
          <a:p>
            <a:pPr algn="ctr" eaLnBrk="1" hangingPunct="1">
              <a:lnSpc>
                <a:spcPct val="90000"/>
              </a:lnSpc>
              <a:buFontTx/>
              <a:buNone/>
            </a:pPr>
            <a:r>
              <a:rPr lang="en-US" sz="2400" dirty="0">
                <a:latin typeface="Comic Sans MS" charset="0"/>
                <a:ea typeface="ＭＳ Ｐゴシック" charset="0"/>
                <a:cs typeface="ＭＳ Ｐゴシック" charset="0"/>
              </a:rPr>
              <a:t>San Diego State University</a:t>
            </a:r>
            <a:endParaRPr lang="en-US" sz="2800" dirty="0">
              <a:latin typeface="Comic Sans MS" charset="0"/>
              <a:ea typeface="ＭＳ Ｐゴシック" charset="0"/>
              <a:cs typeface="ＭＳ Ｐゴシック" charset="0"/>
            </a:endParaRPr>
          </a:p>
        </p:txBody>
      </p:sp>
      <p:sp>
        <p:nvSpPr>
          <p:cNvPr id="68611" name="Rectangle 4"/>
          <p:cNvSpPr>
            <a:spLocks noChangeArrowheads="1"/>
          </p:cNvSpPr>
          <p:nvPr/>
        </p:nvSpPr>
        <p:spPr bwMode="auto">
          <a:xfrm>
            <a:off x="152400" y="471414"/>
            <a:ext cx="8839200" cy="1600200"/>
          </a:xfrm>
          <a:prstGeom prst="rect">
            <a:avLst/>
          </a:prstGeom>
          <a:noFill/>
          <a:ln w="9525">
            <a:solidFill>
              <a:srgbClr val="00009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Comic Sans MS"/>
            </a:endParaRPr>
          </a:p>
        </p:txBody>
      </p:sp>
    </p:spTree>
    <p:extLst>
      <p:ext uri="{BB962C8B-B14F-4D97-AF65-F5344CB8AC3E}">
        <p14:creationId xmlns:p14="http://schemas.microsoft.com/office/powerpoint/2010/main" val="15549610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0"/>
            <a:ext cx="9144000" cy="685800"/>
          </a:xfrm>
        </p:spPr>
        <p:txBody>
          <a:bodyPr/>
          <a:lstStyle/>
          <a:p>
            <a:r>
              <a:rPr lang="en-US" sz="3600" b="1" dirty="0">
                <a:solidFill>
                  <a:srgbClr val="000090"/>
                </a:solidFill>
                <a:latin typeface="Comic Sans MS" charset="0"/>
                <a:ea typeface="ＭＳ Ｐゴシック" charset="0"/>
                <a:cs typeface="Comic Sans MS" charset="0"/>
              </a:rPr>
              <a:t>C</a:t>
            </a:r>
            <a:r>
              <a:rPr lang="en-US" sz="3600" b="1" dirty="0" smtClean="0">
                <a:solidFill>
                  <a:srgbClr val="000090"/>
                </a:solidFill>
                <a:latin typeface="Comic Sans MS" charset="0"/>
                <a:ea typeface="ＭＳ Ｐゴシック" charset="0"/>
                <a:cs typeface="Comic Sans MS" charset="0"/>
              </a:rPr>
              <a:t>ats</a:t>
            </a:r>
            <a:r>
              <a:rPr lang="en-US" sz="3600" b="1" dirty="0" smtClean="0">
                <a:solidFill>
                  <a:srgbClr val="000090"/>
                </a:solidFill>
                <a:latin typeface="Comic Sans MS" charset="0"/>
                <a:ea typeface="ＭＳ Ｐゴシック" charset="0"/>
                <a:cs typeface="Comic Sans MS" charset="0"/>
              </a:rPr>
              <a:t>, </a:t>
            </a:r>
            <a:r>
              <a:rPr lang="en-US" sz="3600" b="1" dirty="0">
                <a:solidFill>
                  <a:srgbClr val="000090"/>
                </a:solidFill>
                <a:latin typeface="Comic Sans MS" charset="0"/>
                <a:ea typeface="ＭＳ Ｐゴシック" charset="0"/>
                <a:cs typeface="Comic Sans MS" charset="0"/>
              </a:rPr>
              <a:t>R</a:t>
            </a:r>
            <a:r>
              <a:rPr lang="en-US" sz="3600" b="1" dirty="0" smtClean="0">
                <a:solidFill>
                  <a:srgbClr val="000090"/>
                </a:solidFill>
                <a:latin typeface="Comic Sans MS" charset="0"/>
                <a:ea typeface="ＭＳ Ｐゴシック" charset="0"/>
                <a:cs typeface="Comic Sans MS" charset="0"/>
              </a:rPr>
              <a:t>ats</a:t>
            </a:r>
            <a:r>
              <a:rPr lang="en-US" sz="3600" b="1" dirty="0" smtClean="0">
                <a:solidFill>
                  <a:srgbClr val="000090"/>
                </a:solidFill>
                <a:latin typeface="Comic Sans MS" charset="0"/>
                <a:ea typeface="ＭＳ Ｐゴシック" charset="0"/>
                <a:cs typeface="Comic Sans MS" charset="0"/>
              </a:rPr>
              <a:t>, and </a:t>
            </a:r>
            <a:r>
              <a:rPr lang="en-US" sz="3600" b="1" i="1" dirty="0">
                <a:solidFill>
                  <a:srgbClr val="000090"/>
                </a:solidFill>
                <a:latin typeface="Comic Sans MS" charset="0"/>
                <a:ea typeface="ＭＳ Ｐゴシック" charset="0"/>
                <a:cs typeface="Comic Sans MS" charset="0"/>
              </a:rPr>
              <a:t>Toxoplasma </a:t>
            </a:r>
            <a:r>
              <a:rPr lang="en-US" sz="3600" b="1" i="1" dirty="0" err="1">
                <a:solidFill>
                  <a:srgbClr val="000090"/>
                </a:solidFill>
                <a:latin typeface="Comic Sans MS" charset="0"/>
                <a:ea typeface="ＭＳ Ｐゴシック" charset="0"/>
                <a:cs typeface="Comic Sans MS" charset="0"/>
              </a:rPr>
              <a:t>gondii</a:t>
            </a:r>
            <a:endParaRPr lang="en-US" sz="3600" b="1" dirty="0">
              <a:solidFill>
                <a:srgbClr val="000090"/>
              </a:solidFill>
              <a:latin typeface="Comic Sans MS" charset="0"/>
              <a:ea typeface="ＭＳ Ｐゴシック" charset="0"/>
              <a:cs typeface="Comic Sans MS" charset="0"/>
            </a:endParaRPr>
          </a:p>
        </p:txBody>
      </p:sp>
      <p:pic>
        <p:nvPicPr>
          <p:cNvPr id="624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842293"/>
            <a:ext cx="4324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8" descr="Screen Shot 2012-09-22 at 8.45.3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50888"/>
            <a:ext cx="42799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49933" y="6477556"/>
            <a:ext cx="2694067" cy="369332"/>
          </a:xfrm>
          <a:prstGeom prst="rect">
            <a:avLst/>
          </a:prstGeom>
          <a:noFill/>
        </p:spPr>
        <p:txBody>
          <a:bodyPr wrap="none" rtlCol="0">
            <a:spAutoFit/>
          </a:bodyPr>
          <a:lstStyle/>
          <a:p>
            <a:r>
              <a:rPr lang="en-US" dirty="0" err="1" smtClean="0">
                <a:solidFill>
                  <a:schemeClr val="bg1">
                    <a:lumMod val="65000"/>
                  </a:schemeClr>
                </a:solidFill>
              </a:rPr>
              <a:t>Akst</a:t>
            </a:r>
            <a:r>
              <a:rPr lang="en-US" dirty="0" smtClean="0">
                <a:solidFill>
                  <a:schemeClr val="bg1">
                    <a:lumMod val="65000"/>
                  </a:schemeClr>
                </a:solidFill>
              </a:rPr>
              <a:t> 2012; </a:t>
            </a:r>
            <a:r>
              <a:rPr lang="en-US" dirty="0" err="1" smtClean="0">
                <a:solidFill>
                  <a:schemeClr val="bg1">
                    <a:lumMod val="65000"/>
                  </a:schemeClr>
                </a:solidFill>
              </a:rPr>
              <a:t>Neidhardt</a:t>
            </a:r>
            <a:r>
              <a:rPr lang="en-US" dirty="0">
                <a:solidFill>
                  <a:schemeClr val="bg1">
                    <a:lumMod val="65000"/>
                  </a:schemeClr>
                </a:solidFill>
              </a:rPr>
              <a:t> </a:t>
            </a:r>
            <a:r>
              <a:rPr lang="en-US" dirty="0" smtClean="0">
                <a:solidFill>
                  <a:schemeClr val="bg1">
                    <a:lumMod val="65000"/>
                  </a:schemeClr>
                </a:solidFill>
              </a:rPr>
              <a:t>2009</a:t>
            </a:r>
            <a:endParaRPr lang="en-US" dirty="0">
              <a:solidFill>
                <a:schemeClr val="bg1">
                  <a:lumMod val="65000"/>
                </a:schemeClr>
              </a:solidFill>
            </a:endParaRPr>
          </a:p>
        </p:txBody>
      </p:sp>
    </p:spTree>
    <p:extLst>
      <p:ext uri="{BB962C8B-B14F-4D97-AF65-F5344CB8AC3E}">
        <p14:creationId xmlns:p14="http://schemas.microsoft.com/office/powerpoint/2010/main" val="29132320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2082" y="5289136"/>
            <a:ext cx="4808576" cy="1072622"/>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0795" y="980548"/>
            <a:ext cx="8600077" cy="5877452"/>
          </a:xfrm>
        </p:spPr>
        <p:txBody>
          <a:bodyPr>
            <a:normAutofit fontScale="92500" lnSpcReduction="10000"/>
          </a:bodyPr>
          <a:lstStyle/>
          <a:p>
            <a:pPr lvl="0">
              <a:spcBef>
                <a:spcPts val="0"/>
              </a:spcBef>
              <a:spcAft>
                <a:spcPts val="2400"/>
              </a:spcAft>
            </a:pPr>
            <a:r>
              <a:rPr lang="en-US" sz="3000" dirty="0" smtClean="0"/>
              <a:t>Comparisons of healthy and ill humans </a:t>
            </a:r>
            <a:r>
              <a:rPr lang="mr-IN" sz="3000" dirty="0" smtClean="0"/>
              <a:t>–</a:t>
            </a:r>
            <a:r>
              <a:rPr lang="en-US" sz="3000" dirty="0" smtClean="0"/>
              <a:t> difficult to distinguish cause </a:t>
            </a:r>
            <a:r>
              <a:rPr lang="en-US" sz="3000" dirty="0" err="1" smtClean="0"/>
              <a:t>vs</a:t>
            </a:r>
            <a:r>
              <a:rPr lang="en-US" sz="3000" dirty="0" smtClean="0"/>
              <a:t> correlation</a:t>
            </a:r>
          </a:p>
          <a:p>
            <a:pPr lvl="0">
              <a:spcBef>
                <a:spcPts val="0"/>
              </a:spcBef>
              <a:spcAft>
                <a:spcPts val="2400"/>
              </a:spcAft>
            </a:pPr>
            <a:r>
              <a:rPr lang="en-US" sz="3000" dirty="0" smtClean="0">
                <a:solidFill>
                  <a:srgbClr val="0000FF"/>
                </a:solidFill>
              </a:rPr>
              <a:t>Humans with disrupted </a:t>
            </a:r>
            <a:r>
              <a:rPr lang="en-US" sz="3000" dirty="0" err="1" smtClean="0">
                <a:solidFill>
                  <a:srgbClr val="0000FF"/>
                </a:solidFill>
              </a:rPr>
              <a:t>microbiome</a:t>
            </a:r>
            <a:r>
              <a:rPr lang="en-US" sz="3000" dirty="0" smtClean="0">
                <a:solidFill>
                  <a:srgbClr val="0000FF"/>
                </a:solidFill>
              </a:rPr>
              <a:t> due to surgery, severe diarrhea, antibiotics, </a:t>
            </a:r>
            <a:r>
              <a:rPr lang="en-US" sz="3000" dirty="0" err="1" smtClean="0">
                <a:solidFill>
                  <a:srgbClr val="0000FF"/>
                </a:solidFill>
              </a:rPr>
              <a:t>etc</a:t>
            </a:r>
            <a:endParaRPr lang="en-US" sz="3000" dirty="0" smtClean="0">
              <a:solidFill>
                <a:srgbClr val="0000FF"/>
              </a:solidFill>
            </a:endParaRPr>
          </a:p>
          <a:p>
            <a:pPr lvl="0">
              <a:spcBef>
                <a:spcPts val="0"/>
              </a:spcBef>
              <a:spcAft>
                <a:spcPts val="2400"/>
              </a:spcAft>
            </a:pPr>
            <a:r>
              <a:rPr lang="en-US" sz="3000" dirty="0" smtClean="0"/>
              <a:t>Germ-free mice </a:t>
            </a:r>
            <a:r>
              <a:rPr lang="en-US" sz="3000" dirty="0" err="1" smtClean="0"/>
              <a:t>vs</a:t>
            </a:r>
            <a:r>
              <a:rPr lang="en-US" sz="3000" dirty="0" smtClean="0"/>
              <a:t> mice with normal or reconstituted </a:t>
            </a:r>
            <a:r>
              <a:rPr lang="en-US" sz="3000" dirty="0" err="1" smtClean="0"/>
              <a:t>microbiome</a:t>
            </a:r>
            <a:r>
              <a:rPr lang="en-US" sz="3000" dirty="0" smtClean="0"/>
              <a:t> </a:t>
            </a:r>
            <a:r>
              <a:rPr lang="mr-IN" sz="3000" dirty="0" smtClean="0"/>
              <a:t>–</a:t>
            </a:r>
            <a:r>
              <a:rPr lang="en-US" sz="3000" dirty="0" smtClean="0"/>
              <a:t> allows direct test (but mice are not humans!)</a:t>
            </a:r>
          </a:p>
          <a:p>
            <a:pPr lvl="0">
              <a:spcBef>
                <a:spcPts val="0"/>
              </a:spcBef>
              <a:spcAft>
                <a:spcPts val="2400"/>
              </a:spcAft>
            </a:pPr>
            <a:r>
              <a:rPr lang="en-US" sz="3000" dirty="0" smtClean="0">
                <a:solidFill>
                  <a:srgbClr val="0000FF"/>
                </a:solidFill>
              </a:rPr>
              <a:t>e.g. Salmonella infection:</a:t>
            </a:r>
          </a:p>
          <a:p>
            <a:pPr marL="747713" lvl="1" indent="0">
              <a:lnSpc>
                <a:spcPct val="120000"/>
              </a:lnSpc>
              <a:spcBef>
                <a:spcPts val="0"/>
              </a:spcBef>
              <a:buNone/>
            </a:pPr>
            <a:r>
              <a:rPr lang="en-US" sz="3000" dirty="0" smtClean="0"/>
              <a:t>			Germ free mice 	LD</a:t>
            </a:r>
            <a:r>
              <a:rPr lang="en-US" sz="3000" baseline="-25000" dirty="0" smtClean="0"/>
              <a:t>50</a:t>
            </a:r>
            <a:r>
              <a:rPr lang="en-US" sz="3000" dirty="0" smtClean="0"/>
              <a:t> = 10 </a:t>
            </a:r>
          </a:p>
          <a:p>
            <a:pPr marL="747713" lvl="1" indent="0">
              <a:lnSpc>
                <a:spcPct val="120000"/>
              </a:lnSpc>
              <a:spcBef>
                <a:spcPts val="0"/>
              </a:spcBef>
              <a:spcAft>
                <a:spcPts val="2400"/>
              </a:spcAft>
              <a:buNone/>
            </a:pPr>
            <a:r>
              <a:rPr lang="en-US" sz="3000" dirty="0" smtClean="0"/>
              <a:t>			Normal mice 		LD</a:t>
            </a:r>
            <a:r>
              <a:rPr lang="en-US" sz="3000" baseline="-25000" dirty="0" smtClean="0"/>
              <a:t>50</a:t>
            </a:r>
            <a:r>
              <a:rPr lang="en-US" sz="3000" dirty="0" smtClean="0"/>
              <a:t> = 10</a:t>
            </a:r>
            <a:r>
              <a:rPr lang="en-US" sz="3000" baseline="30000" dirty="0" smtClean="0"/>
              <a:t>6</a:t>
            </a:r>
            <a:endParaRPr lang="en-US" sz="3000" dirty="0" smtClean="0"/>
          </a:p>
          <a:p>
            <a:pPr lvl="0">
              <a:spcBef>
                <a:spcPts val="0"/>
              </a:spcBef>
              <a:spcAft>
                <a:spcPts val="2400"/>
              </a:spcAft>
            </a:pPr>
            <a:endParaRPr lang="en-US" sz="3000" dirty="0"/>
          </a:p>
          <a:p>
            <a:endParaRPr lang="en-US" sz="2800" dirty="0"/>
          </a:p>
        </p:txBody>
      </p:sp>
      <p:sp>
        <p:nvSpPr>
          <p:cNvPr id="2" name="Title 1"/>
          <p:cNvSpPr>
            <a:spLocks noGrp="1"/>
          </p:cNvSpPr>
          <p:nvPr>
            <p:ph type="title"/>
          </p:nvPr>
        </p:nvSpPr>
        <p:spPr>
          <a:xfrm>
            <a:off x="457200" y="81878"/>
            <a:ext cx="8229600" cy="719667"/>
          </a:xfrm>
        </p:spPr>
        <p:txBody>
          <a:bodyPr>
            <a:normAutofit/>
          </a:bodyPr>
          <a:lstStyle/>
          <a:p>
            <a:r>
              <a:rPr lang="en-US" sz="3600" b="1" dirty="0" smtClean="0">
                <a:solidFill>
                  <a:srgbClr val="FF0000"/>
                </a:solidFill>
              </a:rPr>
              <a:t>How do we know?</a:t>
            </a:r>
            <a:endParaRPr lang="en-US" sz="3600" b="1" dirty="0">
              <a:solidFill>
                <a:srgbClr val="FF0000"/>
              </a:solidFill>
            </a:endParaRPr>
          </a:p>
        </p:txBody>
      </p:sp>
      <p:sp>
        <p:nvSpPr>
          <p:cNvPr id="4"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3912215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00016"/>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3" name="Text Box 1"/>
          <p:cNvSpPr txBox="1">
            <a:spLocks noChangeArrowheads="1"/>
          </p:cNvSpPr>
          <p:nvPr/>
        </p:nvSpPr>
        <p:spPr bwMode="auto">
          <a:xfrm>
            <a:off x="1" y="1"/>
            <a:ext cx="9143999" cy="796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900" b="1" dirty="0">
                <a:solidFill>
                  <a:srgbClr val="000090"/>
                </a:solidFill>
                <a:latin typeface="Comic Sans MS"/>
                <a:cs typeface="Comic Sans MS"/>
              </a:rPr>
              <a:t>Rapid microbial induction of angiogenesis in small intestinal villi of adult ex-germ-free mice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400" y="1162202"/>
            <a:ext cx="6671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79200" y="6539727"/>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dirty="0">
                <a:solidFill>
                  <a:srgbClr val="A6A6A6"/>
                </a:solidFill>
                <a:latin typeface="Arial" charset="0"/>
              </a:rPr>
              <a:t>Thaddeus S. </a:t>
            </a:r>
            <a:r>
              <a:rPr lang="en-GB" sz="1100" dirty="0" err="1">
                <a:solidFill>
                  <a:srgbClr val="A6A6A6"/>
                </a:solidFill>
                <a:latin typeface="Arial" charset="0"/>
              </a:rPr>
              <a:t>Stappenbeck</a:t>
            </a:r>
            <a:r>
              <a:rPr lang="en-GB" sz="1100" dirty="0">
                <a:solidFill>
                  <a:srgbClr val="A6A6A6"/>
                </a:solidFill>
                <a:latin typeface="Arial" charset="0"/>
              </a:rPr>
              <a:t> et al. PNAS 2002;99:15451-15455</a:t>
            </a:r>
          </a:p>
        </p:txBody>
      </p:sp>
      <p:sp>
        <p:nvSpPr>
          <p:cNvPr id="3077" name="Text Box 5"/>
          <p:cNvSpPr txBox="1">
            <a:spLocks noChangeArrowheads="1"/>
          </p:cNvSpPr>
          <p:nvPr/>
        </p:nvSpPr>
        <p:spPr bwMode="auto">
          <a:xfrm>
            <a:off x="3991770" y="6567090"/>
            <a:ext cx="2350080" cy="180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dirty="0">
                <a:latin typeface="Arial" charset="0"/>
              </a:rPr>
              <a:t>©2002 by National Academy of Sciences</a:t>
            </a:r>
          </a:p>
        </p:txBody>
      </p:sp>
    </p:spTree>
    <p:extLst>
      <p:ext uri="{BB962C8B-B14F-4D97-AF65-F5344CB8AC3E}">
        <p14:creationId xmlns:p14="http://schemas.microsoft.com/office/powerpoint/2010/main" val="318823918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36"/>
            <a:ext cx="8229600" cy="719667"/>
          </a:xfrm>
        </p:spPr>
        <p:txBody>
          <a:bodyPr>
            <a:normAutofit/>
          </a:bodyPr>
          <a:lstStyle/>
          <a:p>
            <a:r>
              <a:rPr lang="en-US" sz="3600" b="1" dirty="0" smtClean="0">
                <a:solidFill>
                  <a:srgbClr val="000090"/>
                </a:solidFill>
              </a:rPr>
              <a:t>Obesity</a:t>
            </a:r>
            <a:endParaRPr lang="en-US" sz="3600" b="1" dirty="0">
              <a:solidFill>
                <a:srgbClr val="000090"/>
              </a:solidFill>
            </a:endParaRPr>
          </a:p>
        </p:txBody>
      </p:sp>
      <p:sp>
        <p:nvSpPr>
          <p:cNvPr id="3" name="Content Placeholder 2"/>
          <p:cNvSpPr>
            <a:spLocks noGrp="1"/>
          </p:cNvSpPr>
          <p:nvPr>
            <p:ph idx="1"/>
          </p:nvPr>
        </p:nvSpPr>
        <p:spPr>
          <a:xfrm>
            <a:off x="98175" y="980548"/>
            <a:ext cx="8803855" cy="5877452"/>
          </a:xfrm>
        </p:spPr>
        <p:txBody>
          <a:bodyPr>
            <a:normAutofit/>
          </a:bodyPr>
          <a:lstStyle/>
          <a:p>
            <a:r>
              <a:rPr lang="en-US" sz="2800" dirty="0"/>
              <a:t>Germ free mice lower weight and greater chow </a:t>
            </a:r>
            <a:r>
              <a:rPr lang="en-US" sz="2800" dirty="0" smtClean="0"/>
              <a:t>consumption </a:t>
            </a:r>
            <a:r>
              <a:rPr lang="en-US" sz="2800" dirty="0" smtClean="0">
                <a:sym typeface="Wingdings"/>
              </a:rPr>
              <a:t>➡︎ </a:t>
            </a:r>
            <a:r>
              <a:rPr lang="en-US" sz="2800" dirty="0" err="1" smtClean="0"/>
              <a:t>microbiome</a:t>
            </a:r>
            <a:r>
              <a:rPr lang="en-US" sz="2800" dirty="0" smtClean="0"/>
              <a:t> </a:t>
            </a:r>
            <a:r>
              <a:rPr lang="en-US" sz="2800" dirty="0"/>
              <a:t>can influence weight gain by modulating energy released to host from food </a:t>
            </a:r>
          </a:p>
          <a:p>
            <a:pPr lvl="0">
              <a:spcBef>
                <a:spcPts val="2800"/>
              </a:spcBef>
            </a:pPr>
            <a:r>
              <a:rPr lang="en-US" sz="2800" dirty="0" smtClean="0">
                <a:solidFill>
                  <a:srgbClr val="0000FF"/>
                </a:solidFill>
              </a:rPr>
              <a:t>Human </a:t>
            </a:r>
            <a:r>
              <a:rPr lang="en-US" sz="2800" dirty="0">
                <a:solidFill>
                  <a:srgbClr val="0000FF"/>
                </a:solidFill>
              </a:rPr>
              <a:t>twins and mice: </a:t>
            </a:r>
            <a:endParaRPr lang="en-US" sz="2800" dirty="0" smtClean="0">
              <a:solidFill>
                <a:srgbClr val="0000FF"/>
              </a:solidFill>
            </a:endParaRPr>
          </a:p>
          <a:p>
            <a:pPr lvl="1"/>
            <a:r>
              <a:rPr lang="en-US" dirty="0" err="1" smtClean="0">
                <a:solidFill>
                  <a:srgbClr val="0000FF"/>
                </a:solidFill>
              </a:rPr>
              <a:t>Firmicutes</a:t>
            </a:r>
            <a:r>
              <a:rPr lang="en-US" dirty="0" smtClean="0">
                <a:solidFill>
                  <a:srgbClr val="0000FF"/>
                </a:solidFill>
              </a:rPr>
              <a:t> </a:t>
            </a:r>
            <a:r>
              <a:rPr lang="en-US" dirty="0">
                <a:solidFill>
                  <a:srgbClr val="0000FF"/>
                </a:solidFill>
              </a:rPr>
              <a:t>&gt; </a:t>
            </a:r>
            <a:r>
              <a:rPr lang="en-US" dirty="0" err="1" smtClean="0">
                <a:solidFill>
                  <a:srgbClr val="0000FF"/>
                </a:solidFill>
              </a:rPr>
              <a:t>Bacteroidetes</a:t>
            </a:r>
            <a:r>
              <a:rPr lang="en-US" dirty="0" smtClean="0">
                <a:solidFill>
                  <a:srgbClr val="0000FF"/>
                </a:solidFill>
              </a:rPr>
              <a:t> = obese</a:t>
            </a:r>
            <a:endParaRPr lang="en-US" dirty="0">
              <a:solidFill>
                <a:srgbClr val="0000FF"/>
              </a:solidFill>
            </a:endParaRPr>
          </a:p>
          <a:p>
            <a:pPr lvl="1"/>
            <a:r>
              <a:rPr lang="en-US" dirty="0" err="1" smtClean="0">
                <a:solidFill>
                  <a:srgbClr val="0000FF"/>
                </a:solidFill>
              </a:rPr>
              <a:t>Bacteroidetes</a:t>
            </a:r>
            <a:r>
              <a:rPr lang="en-US" dirty="0" smtClean="0">
                <a:solidFill>
                  <a:srgbClr val="0000FF"/>
                </a:solidFill>
              </a:rPr>
              <a:t> </a:t>
            </a:r>
            <a:r>
              <a:rPr lang="en-US" dirty="0">
                <a:solidFill>
                  <a:srgbClr val="0000FF"/>
                </a:solidFill>
              </a:rPr>
              <a:t>&gt; </a:t>
            </a:r>
            <a:r>
              <a:rPr lang="en-US" dirty="0" err="1" smtClean="0">
                <a:solidFill>
                  <a:srgbClr val="0000FF"/>
                </a:solidFill>
              </a:rPr>
              <a:t>Firmicutes</a:t>
            </a:r>
            <a:r>
              <a:rPr lang="en-US" dirty="0" smtClean="0">
                <a:solidFill>
                  <a:srgbClr val="0000FF"/>
                </a:solidFill>
              </a:rPr>
              <a:t> = thin</a:t>
            </a:r>
            <a:endParaRPr lang="en-US" dirty="0">
              <a:solidFill>
                <a:srgbClr val="0000FF"/>
              </a:solidFill>
            </a:endParaRPr>
          </a:p>
          <a:p>
            <a:pPr lvl="0">
              <a:spcBef>
                <a:spcPts val="2800"/>
              </a:spcBef>
            </a:pPr>
            <a:r>
              <a:rPr lang="en-US" sz="2800" dirty="0"/>
              <a:t>T</a:t>
            </a:r>
            <a:r>
              <a:rPr lang="en-US" sz="2800" dirty="0" smtClean="0"/>
              <a:t>ransfer intestinal microbes </a:t>
            </a:r>
          </a:p>
          <a:p>
            <a:pPr marL="344488" lvl="0" indent="0">
              <a:spcBef>
                <a:spcPts val="0"/>
              </a:spcBef>
              <a:buNone/>
            </a:pPr>
            <a:r>
              <a:rPr lang="en-US" sz="2800" dirty="0" smtClean="0"/>
              <a:t>from </a:t>
            </a:r>
            <a:r>
              <a:rPr lang="en-US" sz="2800" dirty="0"/>
              <a:t>obese mice to thin mice </a:t>
            </a:r>
            <a:endParaRPr lang="en-US" sz="2800" dirty="0" smtClean="0"/>
          </a:p>
          <a:p>
            <a:pPr marL="344488" lvl="0" indent="0">
              <a:spcBef>
                <a:spcPts val="0"/>
              </a:spcBef>
              <a:buNone/>
            </a:pPr>
            <a:r>
              <a:rPr lang="en-US" sz="2800" dirty="0" smtClean="0"/>
              <a:t>can confer </a:t>
            </a:r>
            <a:r>
              <a:rPr lang="en-US" sz="2800" dirty="0"/>
              <a:t>obesity</a:t>
            </a:r>
          </a:p>
          <a:p>
            <a:pPr lvl="0">
              <a:spcBef>
                <a:spcPts val="0"/>
              </a:spcBef>
              <a:spcAft>
                <a:spcPts val="2400"/>
              </a:spcAft>
            </a:pPr>
            <a:endParaRPr lang="en-US" sz="3000" dirty="0"/>
          </a:p>
          <a:p>
            <a:endParaRPr lang="en-US" sz="2800" dirty="0"/>
          </a:p>
        </p:txBody>
      </p:sp>
      <p:sp>
        <p:nvSpPr>
          <p:cNvPr id="6" name="Line 4"/>
          <p:cNvSpPr>
            <a:spLocks noChangeShapeType="1"/>
          </p:cNvSpPr>
          <p:nvPr/>
        </p:nvSpPr>
        <p:spPr bwMode="auto">
          <a:xfrm>
            <a:off x="0" y="875187"/>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4" name="TextBox 3"/>
          <p:cNvSpPr txBox="1"/>
          <p:nvPr/>
        </p:nvSpPr>
        <p:spPr>
          <a:xfrm>
            <a:off x="7871897" y="6488668"/>
            <a:ext cx="1272103" cy="369332"/>
          </a:xfrm>
          <a:prstGeom prst="rect">
            <a:avLst/>
          </a:prstGeom>
          <a:noFill/>
        </p:spPr>
        <p:txBody>
          <a:bodyPr wrap="none" rtlCol="0">
            <a:spAutoFit/>
          </a:bodyPr>
          <a:lstStyle/>
          <a:p>
            <a:r>
              <a:rPr lang="en-US" dirty="0" smtClean="0">
                <a:solidFill>
                  <a:srgbClr val="A6A6A6"/>
                </a:solidFill>
              </a:rPr>
              <a:t>Jeff Gordon</a:t>
            </a:r>
            <a:endParaRPr lang="en-US" dirty="0">
              <a:solidFill>
                <a:srgbClr val="A6A6A6"/>
              </a:solidFill>
            </a:endParaRPr>
          </a:p>
        </p:txBody>
      </p:sp>
      <p:pic>
        <p:nvPicPr>
          <p:cNvPr id="7" name="Picture 6" descr="Screen Shot 2016-11-23 at 7.06.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672" y="4791282"/>
            <a:ext cx="3314700" cy="1587500"/>
          </a:xfrm>
          <a:prstGeom prst="rect">
            <a:avLst/>
          </a:prstGeom>
        </p:spPr>
      </p:pic>
    </p:spTree>
    <p:extLst>
      <p:ext uri="{BB962C8B-B14F-4D97-AF65-F5344CB8AC3E}">
        <p14:creationId xmlns:p14="http://schemas.microsoft.com/office/powerpoint/2010/main" val="12184095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1-23 at 7.02.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58" y="1675323"/>
            <a:ext cx="8243130" cy="3600946"/>
          </a:xfrm>
          <a:prstGeom prst="rect">
            <a:avLst/>
          </a:prstGeom>
        </p:spPr>
      </p:pic>
      <p:sp>
        <p:nvSpPr>
          <p:cNvPr id="4" name="TextBox 3"/>
          <p:cNvSpPr txBox="1"/>
          <p:nvPr/>
        </p:nvSpPr>
        <p:spPr>
          <a:xfrm>
            <a:off x="3267365" y="5554972"/>
            <a:ext cx="2595582" cy="523220"/>
          </a:xfrm>
          <a:prstGeom prst="rect">
            <a:avLst/>
          </a:prstGeom>
          <a:noFill/>
        </p:spPr>
        <p:txBody>
          <a:bodyPr wrap="none" rtlCol="0">
            <a:spAutoFit/>
          </a:bodyPr>
          <a:lstStyle/>
          <a:p>
            <a:r>
              <a:rPr lang="en-US" sz="2800" dirty="0" err="1"/>
              <a:t>a</a:t>
            </a:r>
            <a:r>
              <a:rPr lang="en-US" sz="2800" dirty="0" err="1" smtClean="0"/>
              <a:t>mericangut.org</a:t>
            </a:r>
            <a:endParaRPr lang="en-US" sz="2800" dirty="0"/>
          </a:p>
        </p:txBody>
      </p:sp>
      <p:sp>
        <p:nvSpPr>
          <p:cNvPr id="5" name="TextBox 4"/>
          <p:cNvSpPr txBox="1"/>
          <p:nvPr/>
        </p:nvSpPr>
        <p:spPr>
          <a:xfrm>
            <a:off x="0" y="197264"/>
            <a:ext cx="9144000" cy="1200329"/>
          </a:xfrm>
          <a:prstGeom prst="rect">
            <a:avLst/>
          </a:prstGeom>
          <a:noFill/>
        </p:spPr>
        <p:txBody>
          <a:bodyPr wrap="square" rtlCol="0">
            <a:spAutoFit/>
          </a:bodyPr>
          <a:lstStyle/>
          <a:p>
            <a:pPr algn="ctr"/>
            <a:r>
              <a:rPr lang="en-US" sz="3600" b="1" dirty="0" smtClean="0">
                <a:solidFill>
                  <a:srgbClr val="FF0000"/>
                </a:solidFill>
                <a:latin typeface="Comic Sans MS"/>
                <a:cs typeface="Comic Sans MS"/>
              </a:rPr>
              <a:t>Want to know more about your </a:t>
            </a:r>
          </a:p>
          <a:p>
            <a:pPr algn="ctr"/>
            <a:r>
              <a:rPr lang="en-US" sz="3600" b="1" dirty="0" smtClean="0">
                <a:solidFill>
                  <a:srgbClr val="FF0000"/>
                </a:solidFill>
                <a:latin typeface="Comic Sans MS"/>
                <a:cs typeface="Comic Sans MS"/>
              </a:rPr>
              <a:t>gut </a:t>
            </a:r>
            <a:r>
              <a:rPr lang="en-US" sz="3600" b="1" dirty="0" err="1" smtClean="0">
                <a:solidFill>
                  <a:srgbClr val="FF0000"/>
                </a:solidFill>
                <a:latin typeface="Comic Sans MS"/>
                <a:cs typeface="Comic Sans MS"/>
              </a:rPr>
              <a:t>microbiome</a:t>
            </a:r>
            <a:r>
              <a:rPr lang="en-US" sz="3600" b="1" dirty="0" smtClean="0">
                <a:solidFill>
                  <a:srgbClr val="FF0000"/>
                </a:solidFill>
                <a:latin typeface="Comic Sans MS"/>
                <a:cs typeface="Comic Sans MS"/>
              </a:rPr>
              <a:t>?</a:t>
            </a:r>
            <a:endParaRPr lang="en-US" sz="3600" b="1" dirty="0">
              <a:solidFill>
                <a:srgbClr val="FF0000"/>
              </a:solidFill>
              <a:latin typeface="Comic Sans MS"/>
              <a:cs typeface="Comic Sans MS"/>
            </a:endParaRPr>
          </a:p>
        </p:txBody>
      </p:sp>
      <p:sp>
        <p:nvSpPr>
          <p:cNvPr id="7" name="TextBox 6"/>
          <p:cNvSpPr txBox="1"/>
          <p:nvPr/>
        </p:nvSpPr>
        <p:spPr>
          <a:xfrm>
            <a:off x="7933412" y="6488668"/>
            <a:ext cx="1210588" cy="369332"/>
          </a:xfrm>
          <a:prstGeom prst="rect">
            <a:avLst/>
          </a:prstGeom>
          <a:noFill/>
        </p:spPr>
        <p:txBody>
          <a:bodyPr wrap="none" rtlCol="0">
            <a:spAutoFit/>
          </a:bodyPr>
          <a:lstStyle/>
          <a:p>
            <a:r>
              <a:rPr lang="en-US" dirty="0" smtClean="0">
                <a:solidFill>
                  <a:schemeClr val="bg1">
                    <a:lumMod val="65000"/>
                  </a:schemeClr>
                </a:solidFill>
              </a:rPr>
              <a:t>Rob Knight</a:t>
            </a:r>
            <a:endParaRPr lang="en-US" dirty="0">
              <a:solidFill>
                <a:schemeClr val="bg1">
                  <a:lumMod val="65000"/>
                </a:schemeClr>
              </a:solidFill>
            </a:endParaRPr>
          </a:p>
        </p:txBody>
      </p:sp>
    </p:spTree>
    <p:extLst>
      <p:ext uri="{BB962C8B-B14F-4D97-AF65-F5344CB8AC3E}">
        <p14:creationId xmlns:p14="http://schemas.microsoft.com/office/powerpoint/2010/main" val="41427405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87"/>
            <a:ext cx="9144000" cy="1143000"/>
          </a:xfrm>
        </p:spPr>
        <p:txBody>
          <a:bodyPr>
            <a:normAutofit/>
          </a:bodyPr>
          <a:lstStyle/>
          <a:p>
            <a:r>
              <a:rPr lang="en-US" sz="3600" b="1" dirty="0" err="1" smtClean="0">
                <a:solidFill>
                  <a:srgbClr val="000090"/>
                </a:solidFill>
              </a:rPr>
              <a:t>Microbiome</a:t>
            </a:r>
            <a:r>
              <a:rPr lang="en-US" sz="3600" b="1" dirty="0" smtClean="0">
                <a:solidFill>
                  <a:srgbClr val="000090"/>
                </a:solidFill>
              </a:rPr>
              <a:t> and Personalized Medicine</a:t>
            </a:r>
            <a:endParaRPr lang="en-US" sz="3600" b="1" dirty="0">
              <a:solidFill>
                <a:srgbClr val="000090"/>
              </a:solidFill>
            </a:endParaRPr>
          </a:p>
        </p:txBody>
      </p:sp>
      <p:sp>
        <p:nvSpPr>
          <p:cNvPr id="3" name="Content Placeholder 2"/>
          <p:cNvSpPr>
            <a:spLocks noGrp="1"/>
          </p:cNvSpPr>
          <p:nvPr>
            <p:ph idx="1"/>
          </p:nvPr>
        </p:nvSpPr>
        <p:spPr>
          <a:xfrm>
            <a:off x="457200" y="1600200"/>
            <a:ext cx="8229600" cy="5032796"/>
          </a:xfrm>
        </p:spPr>
        <p:txBody>
          <a:bodyPr>
            <a:normAutofit/>
          </a:bodyPr>
          <a:lstStyle/>
          <a:p>
            <a:pPr>
              <a:spcBef>
                <a:spcPts val="0"/>
              </a:spcBef>
              <a:spcAft>
                <a:spcPts val="2800"/>
              </a:spcAft>
            </a:pPr>
            <a:r>
              <a:rPr lang="en-US" dirty="0" smtClean="0">
                <a:solidFill>
                  <a:srgbClr val="FF0000"/>
                </a:solidFill>
              </a:rPr>
              <a:t>Can we improve a person’s </a:t>
            </a:r>
            <a:r>
              <a:rPr lang="en-US" dirty="0" err="1" smtClean="0">
                <a:solidFill>
                  <a:srgbClr val="FF0000"/>
                </a:solidFill>
              </a:rPr>
              <a:t>microbiome</a:t>
            </a:r>
            <a:r>
              <a:rPr lang="en-US" dirty="0" smtClean="0">
                <a:solidFill>
                  <a:srgbClr val="FF0000"/>
                </a:solidFill>
              </a:rPr>
              <a:t>?</a:t>
            </a:r>
          </a:p>
          <a:p>
            <a:pPr>
              <a:spcBef>
                <a:spcPts val="0"/>
              </a:spcBef>
              <a:spcAft>
                <a:spcPts val="2800"/>
              </a:spcAft>
            </a:pPr>
            <a:r>
              <a:rPr lang="en-US" dirty="0" smtClean="0">
                <a:solidFill>
                  <a:srgbClr val="FF0000"/>
                </a:solidFill>
              </a:rPr>
              <a:t>What happens when we disrupt the </a:t>
            </a:r>
            <a:r>
              <a:rPr lang="en-US" dirty="0" err="1" smtClean="0">
                <a:solidFill>
                  <a:srgbClr val="FF0000"/>
                </a:solidFill>
              </a:rPr>
              <a:t>microbiome</a:t>
            </a:r>
            <a:r>
              <a:rPr lang="en-US" dirty="0" smtClean="0">
                <a:solidFill>
                  <a:srgbClr val="FF0000"/>
                </a:solidFill>
              </a:rPr>
              <a:t>?</a:t>
            </a:r>
          </a:p>
          <a:p>
            <a:pPr>
              <a:spcBef>
                <a:spcPts val="0"/>
              </a:spcBef>
              <a:spcAft>
                <a:spcPts val="2800"/>
              </a:spcAft>
            </a:pPr>
            <a:r>
              <a:rPr lang="en-US" dirty="0" smtClean="0">
                <a:solidFill>
                  <a:srgbClr val="FF0000"/>
                </a:solidFill>
              </a:rPr>
              <a:t>Can we restore a disrupted </a:t>
            </a:r>
            <a:r>
              <a:rPr lang="en-US" dirty="0" err="1" smtClean="0">
                <a:solidFill>
                  <a:srgbClr val="FF0000"/>
                </a:solidFill>
              </a:rPr>
              <a:t>microbiome</a:t>
            </a:r>
            <a:r>
              <a:rPr lang="en-US" dirty="0" smtClean="0">
                <a:solidFill>
                  <a:srgbClr val="FF0000"/>
                </a:solidFill>
              </a:rPr>
              <a:t>?</a:t>
            </a:r>
          </a:p>
          <a:p>
            <a:pPr>
              <a:spcBef>
                <a:spcPts val="0"/>
              </a:spcBef>
              <a:spcAft>
                <a:spcPts val="2800"/>
              </a:spcAft>
            </a:pPr>
            <a:r>
              <a:rPr lang="en-US" dirty="0" smtClean="0">
                <a:solidFill>
                  <a:srgbClr val="FF0000"/>
                </a:solidFill>
              </a:rPr>
              <a:t>Can we develop better ways to avoid disrupting the </a:t>
            </a:r>
            <a:r>
              <a:rPr lang="en-US" dirty="0" err="1" smtClean="0">
                <a:solidFill>
                  <a:srgbClr val="FF0000"/>
                </a:solidFill>
              </a:rPr>
              <a:t>microbiome</a:t>
            </a:r>
            <a:r>
              <a:rPr lang="en-US" dirty="0">
                <a:solidFill>
                  <a:srgbClr val="FF0000"/>
                </a:solidFill>
              </a:rPr>
              <a:t>?</a:t>
            </a:r>
            <a:endParaRPr lang="en-US" dirty="0" smtClean="0">
              <a:solidFill>
                <a:srgbClr val="FF0000"/>
              </a:solidFill>
            </a:endParaRPr>
          </a:p>
        </p:txBody>
      </p:sp>
      <p:sp>
        <p:nvSpPr>
          <p:cNvPr id="4" name="Line 4"/>
          <p:cNvSpPr>
            <a:spLocks noChangeShapeType="1"/>
          </p:cNvSpPr>
          <p:nvPr/>
        </p:nvSpPr>
        <p:spPr bwMode="auto">
          <a:xfrm>
            <a:off x="0" y="1134096"/>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2475465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87"/>
            <a:ext cx="9144000" cy="1143000"/>
          </a:xfrm>
        </p:spPr>
        <p:txBody>
          <a:bodyPr>
            <a:normAutofit/>
          </a:bodyPr>
          <a:lstStyle/>
          <a:p>
            <a:r>
              <a:rPr lang="en-US" sz="3600" b="1" dirty="0" smtClean="0">
                <a:solidFill>
                  <a:srgbClr val="000090"/>
                </a:solidFill>
              </a:rPr>
              <a:t>Manipulating the </a:t>
            </a:r>
            <a:r>
              <a:rPr lang="en-US" sz="3600" b="1" dirty="0" err="1" smtClean="0">
                <a:solidFill>
                  <a:srgbClr val="000090"/>
                </a:solidFill>
              </a:rPr>
              <a:t>Microbiome</a:t>
            </a:r>
            <a:endParaRPr lang="en-US" sz="3600" b="1" dirty="0">
              <a:solidFill>
                <a:srgbClr val="000090"/>
              </a:solidFill>
            </a:endParaRPr>
          </a:p>
        </p:txBody>
      </p:sp>
      <p:sp>
        <p:nvSpPr>
          <p:cNvPr id="3" name="Content Placeholder 2"/>
          <p:cNvSpPr>
            <a:spLocks noGrp="1"/>
          </p:cNvSpPr>
          <p:nvPr>
            <p:ph idx="1"/>
          </p:nvPr>
        </p:nvSpPr>
        <p:spPr>
          <a:xfrm>
            <a:off x="406879" y="1183387"/>
            <a:ext cx="8353901" cy="5313990"/>
          </a:xfrm>
        </p:spPr>
        <p:txBody>
          <a:bodyPr>
            <a:normAutofit fontScale="92500" lnSpcReduction="10000"/>
          </a:bodyPr>
          <a:lstStyle/>
          <a:p>
            <a:pPr marL="0" indent="0">
              <a:spcBef>
                <a:spcPts val="0"/>
              </a:spcBef>
              <a:spcAft>
                <a:spcPts val="2800"/>
              </a:spcAft>
              <a:buNone/>
            </a:pPr>
            <a:r>
              <a:rPr lang="en-US" dirty="0" smtClean="0"/>
              <a:t>President Obama’s precision medicine initiative (OSTP):</a:t>
            </a:r>
          </a:p>
          <a:p>
            <a:pPr>
              <a:spcBef>
                <a:spcPts val="0"/>
              </a:spcBef>
              <a:spcAft>
                <a:spcPts val="2800"/>
              </a:spcAft>
            </a:pPr>
            <a:r>
              <a:rPr lang="en-US" dirty="0" smtClean="0">
                <a:solidFill>
                  <a:schemeClr val="bg1">
                    <a:lumMod val="65000"/>
                  </a:schemeClr>
                </a:solidFill>
              </a:rPr>
              <a:t>Stabilizing the </a:t>
            </a:r>
            <a:r>
              <a:rPr lang="en-US" dirty="0" err="1" smtClean="0">
                <a:solidFill>
                  <a:schemeClr val="bg1">
                    <a:lumMod val="65000"/>
                  </a:schemeClr>
                </a:solidFill>
              </a:rPr>
              <a:t>microbiome</a:t>
            </a:r>
            <a:r>
              <a:rPr lang="en-US" dirty="0" smtClean="0">
                <a:solidFill>
                  <a:schemeClr val="bg1">
                    <a:lumMod val="65000"/>
                  </a:schemeClr>
                </a:solidFill>
              </a:rPr>
              <a:t> via prebiotics and probiotics</a:t>
            </a:r>
          </a:p>
          <a:p>
            <a:pPr>
              <a:spcBef>
                <a:spcPts val="0"/>
              </a:spcBef>
              <a:spcAft>
                <a:spcPts val="2800"/>
              </a:spcAft>
            </a:pPr>
            <a:r>
              <a:rPr lang="en-US" dirty="0" smtClean="0">
                <a:solidFill>
                  <a:schemeClr val="bg1">
                    <a:lumMod val="65000"/>
                  </a:schemeClr>
                </a:solidFill>
              </a:rPr>
              <a:t>Modifying the </a:t>
            </a:r>
            <a:r>
              <a:rPr lang="en-US" dirty="0" err="1" smtClean="0">
                <a:solidFill>
                  <a:schemeClr val="bg1">
                    <a:lumMod val="65000"/>
                  </a:schemeClr>
                </a:solidFill>
              </a:rPr>
              <a:t>microbiome</a:t>
            </a:r>
            <a:r>
              <a:rPr lang="en-US" dirty="0" smtClean="0">
                <a:solidFill>
                  <a:schemeClr val="bg1">
                    <a:lumMod val="65000"/>
                  </a:schemeClr>
                </a:solidFill>
              </a:rPr>
              <a:t> to prevent adverse drug reactions</a:t>
            </a:r>
          </a:p>
          <a:p>
            <a:pPr>
              <a:spcBef>
                <a:spcPts val="0"/>
              </a:spcBef>
              <a:spcAft>
                <a:spcPts val="2800"/>
              </a:spcAft>
            </a:pPr>
            <a:r>
              <a:rPr lang="en-US" dirty="0">
                <a:solidFill>
                  <a:srgbClr val="0000FF"/>
                </a:solidFill>
              </a:rPr>
              <a:t>Restoring microbial populations of the </a:t>
            </a:r>
            <a:r>
              <a:rPr lang="en-US" dirty="0" err="1">
                <a:solidFill>
                  <a:srgbClr val="0000FF"/>
                </a:solidFill>
              </a:rPr>
              <a:t>microbiome</a:t>
            </a:r>
            <a:r>
              <a:rPr lang="en-US" dirty="0">
                <a:solidFill>
                  <a:srgbClr val="0000FF"/>
                </a:solidFill>
              </a:rPr>
              <a:t> after disruption</a:t>
            </a:r>
          </a:p>
          <a:p>
            <a:pPr>
              <a:spcBef>
                <a:spcPts val="0"/>
              </a:spcBef>
              <a:spcAft>
                <a:spcPts val="2800"/>
              </a:spcAft>
            </a:pPr>
            <a:r>
              <a:rPr lang="en-US" dirty="0" smtClean="0"/>
              <a:t>Disruption </a:t>
            </a:r>
            <a:r>
              <a:rPr lang="en-US" dirty="0"/>
              <a:t>of the </a:t>
            </a:r>
            <a:r>
              <a:rPr lang="en-US" dirty="0" err="1"/>
              <a:t>microbiome</a:t>
            </a:r>
            <a:r>
              <a:rPr lang="en-US" dirty="0"/>
              <a:t> by antibiotics </a:t>
            </a:r>
          </a:p>
        </p:txBody>
      </p:sp>
      <p:sp>
        <p:nvSpPr>
          <p:cNvPr id="4" name="Line 4"/>
          <p:cNvSpPr>
            <a:spLocks noChangeShapeType="1"/>
          </p:cNvSpPr>
          <p:nvPr/>
        </p:nvSpPr>
        <p:spPr bwMode="auto">
          <a:xfrm>
            <a:off x="0" y="998477"/>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5" name="Rectangle 4"/>
          <p:cNvSpPr/>
          <p:nvPr/>
        </p:nvSpPr>
        <p:spPr>
          <a:xfrm>
            <a:off x="7540526" y="6448330"/>
            <a:ext cx="1603474" cy="369332"/>
          </a:xfrm>
          <a:prstGeom prst="rect">
            <a:avLst/>
          </a:prstGeom>
        </p:spPr>
        <p:txBody>
          <a:bodyPr wrap="none">
            <a:spAutoFit/>
          </a:bodyPr>
          <a:lstStyle/>
          <a:p>
            <a:pPr>
              <a:spcBef>
                <a:spcPts val="0"/>
              </a:spcBef>
              <a:spcAft>
                <a:spcPts val="2800"/>
              </a:spcAft>
            </a:pPr>
            <a:r>
              <a:rPr lang="en-US" dirty="0">
                <a:solidFill>
                  <a:schemeClr val="bg1">
                    <a:lumMod val="65000"/>
                  </a:schemeClr>
                </a:solidFill>
              </a:rPr>
              <a:t>Jo </a:t>
            </a:r>
            <a:r>
              <a:rPr lang="en-US" dirty="0" err="1">
                <a:solidFill>
                  <a:schemeClr val="bg1">
                    <a:lumMod val="65000"/>
                  </a:schemeClr>
                </a:solidFill>
              </a:rPr>
              <a:t>Handelsman</a:t>
            </a:r>
            <a:endParaRPr lang="en-US" dirty="0">
              <a:solidFill>
                <a:schemeClr val="bg1">
                  <a:lumMod val="65000"/>
                </a:schemeClr>
              </a:solidFill>
            </a:endParaRPr>
          </a:p>
        </p:txBody>
      </p:sp>
    </p:spTree>
    <p:extLst>
      <p:ext uri="{BB962C8B-B14F-4D97-AF65-F5344CB8AC3E}">
        <p14:creationId xmlns:p14="http://schemas.microsoft.com/office/powerpoint/2010/main" val="35070290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1" y="99976"/>
            <a:ext cx="9108369" cy="923770"/>
          </a:xfrm>
        </p:spPr>
        <p:txBody>
          <a:bodyPr>
            <a:normAutofit/>
          </a:bodyPr>
          <a:lstStyle/>
          <a:p>
            <a:r>
              <a:rPr lang="en-US" sz="3600" b="1" dirty="0" smtClean="0">
                <a:solidFill>
                  <a:srgbClr val="000090"/>
                </a:solidFill>
              </a:rPr>
              <a:t>Antibiotics can Disrupt the </a:t>
            </a:r>
            <a:r>
              <a:rPr lang="en-US" sz="3600" b="1" dirty="0" err="1" smtClean="0">
                <a:solidFill>
                  <a:srgbClr val="000090"/>
                </a:solidFill>
              </a:rPr>
              <a:t>Microbiome</a:t>
            </a:r>
            <a:endParaRPr lang="en-US" sz="3600" b="1" dirty="0">
              <a:solidFill>
                <a:srgbClr val="000090"/>
              </a:solidFill>
            </a:endParaRPr>
          </a:p>
        </p:txBody>
      </p:sp>
      <p:sp>
        <p:nvSpPr>
          <p:cNvPr id="4" name="TextBox 3"/>
          <p:cNvSpPr txBox="1"/>
          <p:nvPr/>
        </p:nvSpPr>
        <p:spPr>
          <a:xfrm>
            <a:off x="35631" y="5535716"/>
            <a:ext cx="9145828" cy="1190069"/>
          </a:xfrm>
          <a:prstGeom prst="rect">
            <a:avLst/>
          </a:prstGeom>
          <a:noFill/>
        </p:spPr>
        <p:txBody>
          <a:bodyPr wrap="none" rtlCol="0">
            <a:spAutoFit/>
          </a:bodyPr>
          <a:lstStyle/>
          <a:p>
            <a:pPr algn="ctr">
              <a:lnSpc>
                <a:spcPct val="120000"/>
              </a:lnSpc>
            </a:pPr>
            <a:r>
              <a:rPr lang="en-US" sz="2000" dirty="0" smtClean="0">
                <a:latin typeface="Comic Sans MS"/>
              </a:rPr>
              <a:t>Clindamycin treatment for one week </a:t>
            </a:r>
          </a:p>
          <a:p>
            <a:pPr algn="ctr">
              <a:lnSpc>
                <a:spcPct val="120000"/>
              </a:lnSpc>
            </a:pPr>
            <a:r>
              <a:rPr lang="en-US" sz="2000" dirty="0" smtClean="0">
                <a:latin typeface="Comic Sans MS"/>
              </a:rPr>
              <a:t>Reduced </a:t>
            </a:r>
            <a:r>
              <a:rPr lang="en-US" sz="2000" dirty="0" err="1" smtClean="0">
                <a:latin typeface="Comic Sans MS"/>
              </a:rPr>
              <a:t>microbiome</a:t>
            </a:r>
            <a:r>
              <a:rPr lang="en-US" sz="2000" dirty="0" smtClean="0">
                <a:latin typeface="Comic Sans MS"/>
              </a:rPr>
              <a:t> to single antibiotic resistant strain of </a:t>
            </a:r>
            <a:r>
              <a:rPr lang="en-US" sz="2000" dirty="0" err="1" smtClean="0">
                <a:latin typeface="Comic Sans MS"/>
              </a:rPr>
              <a:t>Bacteriodes</a:t>
            </a:r>
            <a:endParaRPr lang="en-US" sz="2000" dirty="0" smtClean="0">
              <a:latin typeface="Comic Sans MS"/>
            </a:endParaRPr>
          </a:p>
          <a:p>
            <a:pPr algn="ctr">
              <a:lnSpc>
                <a:spcPct val="120000"/>
              </a:lnSpc>
            </a:pPr>
            <a:r>
              <a:rPr lang="en-US" sz="2000" dirty="0" smtClean="0">
                <a:latin typeface="Comic Sans MS"/>
              </a:rPr>
              <a:t>Original </a:t>
            </a:r>
            <a:r>
              <a:rPr lang="en-US" sz="2000" dirty="0" err="1" smtClean="0">
                <a:latin typeface="Comic Sans MS"/>
              </a:rPr>
              <a:t>microbiome</a:t>
            </a:r>
            <a:r>
              <a:rPr lang="en-US" sz="2000" dirty="0" smtClean="0">
                <a:latin typeface="Comic Sans MS"/>
              </a:rPr>
              <a:t> diversity not recovered in 2 years following treatment</a:t>
            </a:r>
          </a:p>
        </p:txBody>
      </p:sp>
      <p:grpSp>
        <p:nvGrpSpPr>
          <p:cNvPr id="6" name="Group 5"/>
          <p:cNvGrpSpPr/>
          <p:nvPr/>
        </p:nvGrpSpPr>
        <p:grpSpPr>
          <a:xfrm>
            <a:off x="320575" y="918275"/>
            <a:ext cx="8128892" cy="4457164"/>
            <a:chOff x="209605" y="844301"/>
            <a:chExt cx="8128892" cy="4457164"/>
          </a:xfrm>
        </p:grpSpPr>
        <p:pic>
          <p:nvPicPr>
            <p:cNvPr id="3" name="Picture 2" descr="Screen Shot 2016-11-22 at 9.37.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74430"/>
              <a:ext cx="7881297" cy="4227561"/>
            </a:xfrm>
            <a:prstGeom prst="rect">
              <a:avLst/>
            </a:prstGeom>
          </p:spPr>
        </p:pic>
        <p:sp>
          <p:nvSpPr>
            <p:cNvPr id="5" name="Rectangle 4"/>
            <p:cNvSpPr/>
            <p:nvPr/>
          </p:nvSpPr>
          <p:spPr>
            <a:xfrm>
              <a:off x="209605" y="844301"/>
              <a:ext cx="259925" cy="44571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mic Sans MS"/>
              </a:endParaRPr>
            </a:p>
          </p:txBody>
        </p:sp>
      </p:grpSp>
    </p:spTree>
    <p:extLst>
      <p:ext uri="{BB962C8B-B14F-4D97-AF65-F5344CB8AC3E}">
        <p14:creationId xmlns:p14="http://schemas.microsoft.com/office/powerpoint/2010/main" val="12838644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31"/>
            <a:ext cx="9144000" cy="719667"/>
          </a:xfrm>
        </p:spPr>
        <p:txBody>
          <a:bodyPr>
            <a:normAutofit fontScale="90000"/>
          </a:bodyPr>
          <a:lstStyle/>
          <a:p>
            <a:r>
              <a:rPr lang="en-US" sz="3600" b="1" dirty="0" smtClean="0">
                <a:solidFill>
                  <a:srgbClr val="996633"/>
                </a:solidFill>
              </a:rPr>
              <a:t>Restoring the </a:t>
            </a:r>
            <a:r>
              <a:rPr lang="en-US" sz="3600" b="1" dirty="0" err="1" smtClean="0">
                <a:solidFill>
                  <a:srgbClr val="996633"/>
                </a:solidFill>
              </a:rPr>
              <a:t>Microbiome</a:t>
            </a:r>
            <a:r>
              <a:rPr lang="en-US" sz="3600" b="1" dirty="0" smtClean="0">
                <a:solidFill>
                  <a:srgbClr val="996633"/>
                </a:solidFill>
              </a:rPr>
              <a:t> via</a:t>
            </a:r>
            <a:r>
              <a:rPr lang="en-US" sz="3600" b="1" dirty="0">
                <a:solidFill>
                  <a:srgbClr val="996633"/>
                </a:solidFill>
              </a:rPr>
              <a:t> </a:t>
            </a:r>
            <a:r>
              <a:rPr lang="en-US" sz="3600" b="1" dirty="0" smtClean="0">
                <a:solidFill>
                  <a:srgbClr val="996633"/>
                </a:solidFill>
              </a:rPr>
              <a:t>Fecal Therapy</a:t>
            </a:r>
            <a:endParaRPr lang="en-US" sz="3600" b="1" dirty="0">
              <a:solidFill>
                <a:srgbClr val="996633"/>
              </a:solidFill>
            </a:endParaRPr>
          </a:p>
        </p:txBody>
      </p:sp>
      <p:pic>
        <p:nvPicPr>
          <p:cNvPr id="3" name="Picture 2" descr="Screen Shot 2016-11-22 at 7.22.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641"/>
            <a:ext cx="9144000" cy="5195455"/>
          </a:xfrm>
          <a:prstGeom prst="rect">
            <a:avLst/>
          </a:prstGeom>
        </p:spPr>
      </p:pic>
      <p:sp>
        <p:nvSpPr>
          <p:cNvPr id="4" name="TextBox 3"/>
          <p:cNvSpPr txBox="1"/>
          <p:nvPr/>
        </p:nvSpPr>
        <p:spPr>
          <a:xfrm>
            <a:off x="3316684" y="6456971"/>
            <a:ext cx="3369770" cy="369332"/>
          </a:xfrm>
          <a:prstGeom prst="rect">
            <a:avLst/>
          </a:prstGeom>
          <a:noFill/>
        </p:spPr>
        <p:txBody>
          <a:bodyPr wrap="none" rtlCol="0">
            <a:spAutoFit/>
          </a:bodyPr>
          <a:lstStyle/>
          <a:p>
            <a:r>
              <a:rPr lang="en-US" dirty="0" smtClean="0">
                <a:solidFill>
                  <a:schemeClr val="bg1">
                    <a:lumMod val="65000"/>
                  </a:schemeClr>
                </a:solidFill>
                <a:latin typeface="Comic Sans MS"/>
              </a:rPr>
              <a:t>(ABR = Antibiotic Resistance)</a:t>
            </a:r>
            <a:endParaRPr lang="en-US" dirty="0">
              <a:solidFill>
                <a:schemeClr val="bg1">
                  <a:lumMod val="65000"/>
                </a:schemeClr>
              </a:solidFill>
              <a:latin typeface="Comic Sans MS"/>
            </a:endParaRPr>
          </a:p>
        </p:txBody>
      </p:sp>
      <p:sp>
        <p:nvSpPr>
          <p:cNvPr id="6"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2076512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26"/>
          <p:cNvSpPr txBox="1">
            <a:spLocks noChangeArrowheads="1"/>
          </p:cNvSpPr>
          <p:nvPr/>
        </p:nvSpPr>
        <p:spPr bwMode="auto">
          <a:xfrm>
            <a:off x="1035050" y="76200"/>
            <a:ext cx="7073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000090"/>
                </a:solidFill>
                <a:latin typeface="Comic Sans MS" charset="0"/>
                <a:cs typeface="Comic Sans MS" charset="0"/>
              </a:rPr>
              <a:t>Broad Spectrum Antibiotics</a:t>
            </a:r>
          </a:p>
        </p:txBody>
      </p:sp>
      <p:sp>
        <p:nvSpPr>
          <p:cNvPr id="5"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19463" name="TextBox 9"/>
          <p:cNvSpPr txBox="1">
            <a:spLocks noChangeArrowheads="1"/>
          </p:cNvSpPr>
          <p:nvPr/>
        </p:nvSpPr>
        <p:spPr bwMode="auto">
          <a:xfrm>
            <a:off x="142875" y="1012825"/>
            <a:ext cx="88582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dirty="0" smtClean="0">
                <a:latin typeface="Comic Sans MS"/>
                <a:cs typeface="Comic Sans MS"/>
              </a:rPr>
              <a:t>“The miracle of penicillin” (1942)</a:t>
            </a:r>
          </a:p>
          <a:p>
            <a:pPr eaLnBrk="1" hangingPunct="1">
              <a:defRPr/>
            </a:pPr>
            <a:endParaRPr lang="en-US" sz="1400" dirty="0" smtClean="0">
              <a:latin typeface="Comic Sans MS"/>
              <a:cs typeface="Comic Sans MS"/>
            </a:endParaRPr>
          </a:p>
          <a:p>
            <a:pPr marL="917575" indent="-457200" eaLnBrk="1" hangingPunct="1">
              <a:buFont typeface="Lucida Grande"/>
              <a:buChar char="-"/>
              <a:defRPr/>
            </a:pPr>
            <a:r>
              <a:rPr lang="en-US" sz="2800" dirty="0" smtClean="0">
                <a:latin typeface="Comic Sans MS"/>
                <a:cs typeface="Comic Sans MS"/>
              </a:rPr>
              <a:t>Four </a:t>
            </a:r>
            <a:r>
              <a:rPr lang="en-US" sz="2800" dirty="0" err="1" smtClean="0">
                <a:latin typeface="Comic Sans MS"/>
                <a:cs typeface="Comic Sans MS"/>
              </a:rPr>
              <a:t>yr</a:t>
            </a:r>
            <a:r>
              <a:rPr lang="en-US" sz="2800" dirty="0" smtClean="0">
                <a:latin typeface="Comic Sans MS"/>
                <a:cs typeface="Comic Sans MS"/>
              </a:rPr>
              <a:t> old girl, sudden infection</a:t>
            </a:r>
          </a:p>
          <a:p>
            <a:pPr marL="917575" indent="-457200" eaLnBrk="1" hangingPunct="1">
              <a:buFont typeface="Lucida Grande"/>
              <a:buChar char="-"/>
              <a:defRPr/>
            </a:pPr>
            <a:r>
              <a:rPr lang="en-US" sz="2800" dirty="0" smtClean="0">
                <a:latin typeface="Comic Sans MS"/>
                <a:cs typeface="Comic Sans MS"/>
              </a:rPr>
              <a:t>Swelling made it difficult to swallow or breath</a:t>
            </a:r>
          </a:p>
        </p:txBody>
      </p:sp>
      <p:sp>
        <p:nvSpPr>
          <p:cNvPr id="18436" name="TextBox 2"/>
          <p:cNvSpPr txBox="1">
            <a:spLocks noChangeArrowheads="1"/>
          </p:cNvSpPr>
          <p:nvPr/>
        </p:nvSpPr>
        <p:spPr bwMode="auto">
          <a:xfrm>
            <a:off x="322263" y="5778500"/>
            <a:ext cx="8499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solidFill>
                  <a:srgbClr val="0000FF"/>
                </a:solidFill>
                <a:latin typeface="Comic Sans MS" charset="0"/>
                <a:cs typeface="Comic Sans MS" charset="0"/>
              </a:rPr>
              <a:t>Antibiotics have saved millions of lives, </a:t>
            </a:r>
          </a:p>
          <a:p>
            <a:pPr algn="ctr" eaLnBrk="1" hangingPunct="1"/>
            <a:r>
              <a:rPr lang="en-US" sz="3200" b="1" i="1">
                <a:solidFill>
                  <a:srgbClr val="0000FF"/>
                </a:solidFill>
                <a:latin typeface="Comic Sans MS" charset="0"/>
                <a:cs typeface="Comic Sans MS" charset="0"/>
              </a:rPr>
              <a:t>allowed surgery, chemotherapy, etc</a:t>
            </a:r>
          </a:p>
        </p:txBody>
      </p:sp>
      <p:grpSp>
        <p:nvGrpSpPr>
          <p:cNvPr id="18437" name="Group 6"/>
          <p:cNvGrpSpPr>
            <a:grpSpLocks/>
          </p:cNvGrpSpPr>
          <p:nvPr/>
        </p:nvGrpSpPr>
        <p:grpSpPr bwMode="auto">
          <a:xfrm>
            <a:off x="1531938" y="2801938"/>
            <a:ext cx="6212669" cy="2436889"/>
            <a:chOff x="1065394" y="2801809"/>
            <a:chExt cx="6213176" cy="2437295"/>
          </a:xfrm>
        </p:grpSpPr>
        <p:pic>
          <p:nvPicPr>
            <p:cNvPr id="18438" name="Picture 5" descr="Screen Shot 2015-11-16 at 7.12.3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6708" y="2801809"/>
              <a:ext cx="5488272" cy="205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5"/>
            <p:cNvGrpSpPr>
              <a:grpSpLocks/>
            </p:cNvGrpSpPr>
            <p:nvPr/>
          </p:nvGrpSpPr>
          <p:grpSpPr bwMode="auto">
            <a:xfrm>
              <a:off x="1065394" y="3660789"/>
              <a:ext cx="6213176" cy="1578315"/>
              <a:chOff x="1065394" y="3660789"/>
              <a:chExt cx="6213176" cy="1578315"/>
            </a:xfrm>
          </p:grpSpPr>
          <p:sp>
            <p:nvSpPr>
              <p:cNvPr id="18440" name="TextBox 6"/>
              <p:cNvSpPr txBox="1">
                <a:spLocks noChangeArrowheads="1"/>
              </p:cNvSpPr>
              <p:nvPr/>
            </p:nvSpPr>
            <p:spPr bwMode="auto">
              <a:xfrm>
                <a:off x="1065394" y="4777362"/>
                <a:ext cx="4177987" cy="46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omic Sans MS"/>
                  </a:rPr>
                  <a:t>Penicillin treatment started</a:t>
                </a:r>
              </a:p>
            </p:txBody>
          </p:sp>
          <p:sp>
            <p:nvSpPr>
              <p:cNvPr id="18441" name="TextBox 8"/>
              <p:cNvSpPr txBox="1">
                <a:spLocks noChangeArrowheads="1"/>
              </p:cNvSpPr>
              <p:nvPr/>
            </p:nvSpPr>
            <p:spPr bwMode="auto">
              <a:xfrm>
                <a:off x="5370319" y="4777362"/>
                <a:ext cx="1908251" cy="46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omic Sans MS"/>
                  </a:rPr>
                  <a:t>9 days later</a:t>
                </a:r>
              </a:p>
            </p:txBody>
          </p:sp>
          <p:sp>
            <p:nvSpPr>
              <p:cNvPr id="4" name="Right Arrow 3"/>
              <p:cNvSpPr/>
              <p:nvPr/>
            </p:nvSpPr>
            <p:spPr>
              <a:xfrm>
                <a:off x="4661374" y="3660789"/>
                <a:ext cx="649341" cy="458864"/>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grpSp>
      </p:grpSp>
    </p:spTree>
    <p:extLst>
      <p:ext uri="{BB962C8B-B14F-4D97-AF65-F5344CB8AC3E}">
        <p14:creationId xmlns:p14="http://schemas.microsoft.com/office/powerpoint/2010/main" val="3221236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p:cNvSpPr>
            <a:spLocks noGrp="1" noChangeArrowheads="1"/>
          </p:cNvSpPr>
          <p:nvPr>
            <p:ph type="ctrTitle"/>
          </p:nvPr>
        </p:nvSpPr>
        <p:spPr>
          <a:xfrm>
            <a:off x="3276600" y="76200"/>
            <a:ext cx="2514600" cy="685800"/>
          </a:xfrm>
        </p:spPr>
        <p:txBody>
          <a:bodyPr>
            <a:normAutofit fontScale="90000"/>
          </a:bodyPr>
          <a:lstStyle/>
          <a:p>
            <a:pPr algn="l" eaLnBrk="1" hangingPunct="1"/>
            <a:r>
              <a:rPr lang="en-US" sz="4000" b="1" dirty="0">
                <a:solidFill>
                  <a:srgbClr val="000090"/>
                </a:solidFill>
                <a:latin typeface="Comic Sans MS" charset="0"/>
                <a:ea typeface="ＭＳ Ｐゴシック" charset="0"/>
                <a:cs typeface="Comic Sans MS" charset="0"/>
              </a:rPr>
              <a:t>Overview</a:t>
            </a:r>
          </a:p>
        </p:txBody>
      </p:sp>
      <p:sp>
        <p:nvSpPr>
          <p:cNvPr id="16386" name="Rectangle 1027"/>
          <p:cNvSpPr>
            <a:spLocks noGrp="1" noChangeArrowheads="1"/>
          </p:cNvSpPr>
          <p:nvPr>
            <p:ph type="subTitle" idx="1"/>
          </p:nvPr>
        </p:nvSpPr>
        <p:spPr>
          <a:xfrm>
            <a:off x="1220638" y="1060292"/>
            <a:ext cx="7923361" cy="5797707"/>
          </a:xfrm>
        </p:spPr>
        <p:txBody>
          <a:bodyPr>
            <a:normAutofit/>
          </a:bodyPr>
          <a:lstStyle/>
          <a:p>
            <a:pPr marL="457200" indent="-457200" algn="l" eaLnBrk="1" hangingPunct="1">
              <a:lnSpc>
                <a:spcPct val="150000"/>
              </a:lnSpc>
              <a:spcBef>
                <a:spcPts val="0"/>
              </a:spcBef>
              <a:spcAft>
                <a:spcPts val="900"/>
              </a:spcAft>
              <a:buFont typeface="Arial"/>
              <a:buChar char="•"/>
              <a:defRPr/>
            </a:pPr>
            <a:r>
              <a:rPr lang="en-US" dirty="0" err="1" smtClean="0">
                <a:solidFill>
                  <a:srgbClr val="0000FF"/>
                </a:solidFill>
                <a:ea typeface="ＭＳ Ｐゴシック" charset="0"/>
                <a:cs typeface="Comic Sans MS"/>
              </a:rPr>
              <a:t>Microbiome</a:t>
            </a:r>
            <a:r>
              <a:rPr lang="en-US" dirty="0" smtClean="0">
                <a:solidFill>
                  <a:srgbClr val="0000FF"/>
                </a:solidFill>
                <a:ea typeface="ＭＳ Ｐゴシック" charset="0"/>
                <a:cs typeface="Comic Sans MS"/>
              </a:rPr>
              <a:t> and human health</a:t>
            </a:r>
          </a:p>
          <a:p>
            <a:pPr marL="457200" indent="-457200" algn="l" eaLnBrk="1" hangingPunct="1">
              <a:lnSpc>
                <a:spcPct val="150000"/>
              </a:lnSpc>
              <a:spcBef>
                <a:spcPts val="0"/>
              </a:spcBef>
              <a:spcAft>
                <a:spcPts val="900"/>
              </a:spcAft>
              <a:buFont typeface="Arial"/>
              <a:buChar char="•"/>
              <a:defRPr/>
            </a:pPr>
            <a:r>
              <a:rPr lang="en-US" dirty="0" smtClean="0">
                <a:solidFill>
                  <a:schemeClr val="tx1"/>
                </a:solidFill>
                <a:ea typeface="ＭＳ Ｐゴシック" charset="0"/>
                <a:cs typeface="Comic Sans MS"/>
              </a:rPr>
              <a:t>Personalized </a:t>
            </a:r>
            <a:r>
              <a:rPr lang="en-US" dirty="0" err="1" smtClean="0">
                <a:solidFill>
                  <a:schemeClr val="tx1"/>
                </a:solidFill>
                <a:ea typeface="ＭＳ Ｐゴシック" charset="0"/>
                <a:cs typeface="Comic Sans MS"/>
              </a:rPr>
              <a:t>microbiomes</a:t>
            </a:r>
            <a:endParaRPr lang="en-US" dirty="0" smtClean="0">
              <a:solidFill>
                <a:schemeClr val="tx1"/>
              </a:solidFill>
              <a:ea typeface="ＭＳ Ｐゴシック" charset="0"/>
              <a:cs typeface="Comic Sans MS"/>
            </a:endParaRPr>
          </a:p>
          <a:p>
            <a:pPr marL="457200" indent="-457200" algn="l" eaLnBrk="1" hangingPunct="1">
              <a:lnSpc>
                <a:spcPct val="150000"/>
              </a:lnSpc>
              <a:spcBef>
                <a:spcPts val="0"/>
              </a:spcBef>
              <a:spcAft>
                <a:spcPts val="900"/>
              </a:spcAft>
              <a:buFont typeface="Arial"/>
              <a:buChar char="•"/>
              <a:defRPr/>
            </a:pPr>
            <a:r>
              <a:rPr lang="en-US" dirty="0" smtClean="0">
                <a:solidFill>
                  <a:srgbClr val="0000FF"/>
                </a:solidFill>
                <a:ea typeface="ＭＳ Ｐゴシック" charset="0"/>
                <a:cs typeface="Comic Sans MS"/>
              </a:rPr>
              <a:t>Broad-spectrum antibiotics</a:t>
            </a:r>
          </a:p>
          <a:p>
            <a:pPr marL="457200" indent="-457200" algn="l" eaLnBrk="1" hangingPunct="1">
              <a:lnSpc>
                <a:spcPct val="150000"/>
              </a:lnSpc>
              <a:spcBef>
                <a:spcPts val="0"/>
              </a:spcBef>
              <a:spcAft>
                <a:spcPts val="900"/>
              </a:spcAft>
              <a:buFont typeface="Arial"/>
              <a:buChar char="•"/>
              <a:defRPr/>
            </a:pPr>
            <a:r>
              <a:rPr lang="en-US" dirty="0" smtClean="0">
                <a:solidFill>
                  <a:schemeClr val="tx1"/>
                </a:solidFill>
                <a:ea typeface="ＭＳ Ｐゴシック" charset="0"/>
                <a:cs typeface="Comic Sans MS"/>
              </a:rPr>
              <a:t>Antibiotic resistance </a:t>
            </a:r>
          </a:p>
          <a:p>
            <a:pPr marL="457200" indent="-457200" algn="l" eaLnBrk="1" hangingPunct="1">
              <a:lnSpc>
                <a:spcPct val="150000"/>
              </a:lnSpc>
              <a:spcBef>
                <a:spcPts val="0"/>
              </a:spcBef>
              <a:spcAft>
                <a:spcPts val="900"/>
              </a:spcAft>
              <a:buFont typeface="Arial"/>
              <a:buChar char="•"/>
              <a:defRPr/>
            </a:pPr>
            <a:r>
              <a:rPr lang="en-US" dirty="0" smtClean="0">
                <a:solidFill>
                  <a:srgbClr val="0000FF"/>
                </a:solidFill>
                <a:ea typeface="ＭＳ Ｐゴシック" charset="0"/>
                <a:cs typeface="Comic Sans MS"/>
              </a:rPr>
              <a:t>Pipeline of new antibiotics</a:t>
            </a:r>
          </a:p>
          <a:p>
            <a:pPr marL="457200" indent="-457200" algn="l" eaLnBrk="1" hangingPunct="1">
              <a:lnSpc>
                <a:spcPct val="150000"/>
              </a:lnSpc>
              <a:spcBef>
                <a:spcPts val="0"/>
              </a:spcBef>
              <a:spcAft>
                <a:spcPts val="900"/>
              </a:spcAft>
              <a:buFont typeface="Arial"/>
              <a:buChar char="•"/>
              <a:defRPr/>
            </a:pPr>
            <a:r>
              <a:rPr lang="en-US" dirty="0" smtClean="0">
                <a:solidFill>
                  <a:schemeClr val="tx1"/>
                </a:solidFill>
                <a:ea typeface="ＭＳ Ｐゴシック" charset="0"/>
                <a:cs typeface="Comic Sans MS"/>
              </a:rPr>
              <a:t>Precision antibiotics </a:t>
            </a:r>
          </a:p>
        </p:txBody>
      </p:sp>
      <p:sp>
        <p:nvSpPr>
          <p:cNvPr id="5"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42038614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0" y="76200"/>
            <a:ext cx="9144000" cy="914400"/>
          </a:xfrm>
        </p:spPr>
        <p:txBody>
          <a:bodyPr/>
          <a:lstStyle/>
          <a:p>
            <a:pPr eaLnBrk="1" hangingPunct="1"/>
            <a:r>
              <a:rPr lang="en-US" sz="3600" b="1">
                <a:solidFill>
                  <a:srgbClr val="000090"/>
                </a:solidFill>
                <a:latin typeface="Comic Sans MS" charset="0"/>
                <a:ea typeface="ＭＳ Ｐゴシック" charset="0"/>
                <a:cs typeface="Comic Sans MS" charset="0"/>
              </a:rPr>
              <a:t>Problems with Current Antibiotics</a:t>
            </a:r>
            <a:endParaRPr lang="en-US" sz="3600" b="1" baseline="30000">
              <a:solidFill>
                <a:srgbClr val="000090"/>
              </a:solidFill>
              <a:latin typeface="Comic Sans MS" charset="0"/>
              <a:ea typeface="ＭＳ Ｐゴシック" charset="0"/>
              <a:cs typeface="Comic Sans MS" charset="0"/>
            </a:endParaRPr>
          </a:p>
        </p:txBody>
      </p:sp>
      <p:sp>
        <p:nvSpPr>
          <p:cNvPr id="94211" name="Rectangle 4"/>
          <p:cNvSpPr>
            <a:spLocks noChangeArrowheads="1"/>
          </p:cNvSpPr>
          <p:nvPr/>
        </p:nvSpPr>
        <p:spPr bwMode="auto">
          <a:xfrm>
            <a:off x="152400" y="1100138"/>
            <a:ext cx="8991600" cy="63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1313" indent="-341313">
              <a:lnSpc>
                <a:spcPct val="140000"/>
              </a:lnSpc>
              <a:spcBef>
                <a:spcPts val="0"/>
              </a:spcBef>
              <a:spcAft>
                <a:spcPts val="0"/>
              </a:spcAft>
              <a:defRPr/>
            </a:pPr>
            <a:r>
              <a:rPr lang="en-US" sz="2800" dirty="0">
                <a:latin typeface="Comic Sans MS"/>
                <a:cs typeface="Comic Sans MS"/>
              </a:rPr>
              <a:t>Broad spectrum:</a:t>
            </a:r>
          </a:p>
          <a:p>
            <a:pPr marL="457200" indent="-457200">
              <a:lnSpc>
                <a:spcPct val="140000"/>
              </a:lnSpc>
              <a:spcBef>
                <a:spcPts val="0"/>
              </a:spcBef>
              <a:spcAft>
                <a:spcPts val="0"/>
              </a:spcAft>
              <a:buFont typeface="Arial"/>
              <a:buChar char="•"/>
              <a:defRPr/>
            </a:pPr>
            <a:r>
              <a:rPr lang="en-US" sz="2800" dirty="0">
                <a:solidFill>
                  <a:srgbClr val="0000FF"/>
                </a:solidFill>
                <a:latin typeface="Comic Sans MS"/>
                <a:cs typeface="Comic Sans MS"/>
              </a:rPr>
              <a:t>Cross-resistance within class</a:t>
            </a:r>
          </a:p>
          <a:p>
            <a:pPr marL="457200" indent="-457200">
              <a:lnSpc>
                <a:spcPct val="140000"/>
              </a:lnSpc>
              <a:spcBef>
                <a:spcPts val="0"/>
              </a:spcBef>
              <a:spcAft>
                <a:spcPts val="0"/>
              </a:spcAft>
              <a:buFont typeface="Arial"/>
              <a:buChar char="•"/>
              <a:defRPr/>
            </a:pPr>
            <a:r>
              <a:rPr lang="en-US" sz="2800" dirty="0">
                <a:solidFill>
                  <a:srgbClr val="000000"/>
                </a:solidFill>
                <a:latin typeface="Comic Sans MS"/>
                <a:cs typeface="Comic Sans MS"/>
              </a:rPr>
              <a:t>Disruption of normal </a:t>
            </a:r>
            <a:r>
              <a:rPr lang="en-US" sz="2800" dirty="0" err="1">
                <a:solidFill>
                  <a:srgbClr val="000000"/>
                </a:solidFill>
                <a:latin typeface="Comic Sans MS"/>
                <a:cs typeface="Comic Sans MS"/>
              </a:rPr>
              <a:t>microbiota</a:t>
            </a:r>
            <a:r>
              <a:rPr lang="en-US" sz="2800" dirty="0">
                <a:solidFill>
                  <a:srgbClr val="000000"/>
                </a:solidFill>
                <a:latin typeface="Comic Sans MS"/>
                <a:cs typeface="Comic Sans MS"/>
              </a:rPr>
              <a:t> of host</a:t>
            </a:r>
          </a:p>
          <a:p>
            <a:pPr marL="341313" indent="-341313">
              <a:lnSpc>
                <a:spcPct val="140000"/>
              </a:lnSpc>
              <a:spcBef>
                <a:spcPts val="0"/>
              </a:spcBef>
              <a:spcAft>
                <a:spcPts val="0"/>
              </a:spcAft>
              <a:defRPr/>
            </a:pPr>
            <a:r>
              <a:rPr lang="en-US" sz="2800" dirty="0">
                <a:solidFill>
                  <a:srgbClr val="000000"/>
                </a:solidFill>
                <a:latin typeface="Comic Sans MS"/>
                <a:cs typeface="Comic Sans MS"/>
              </a:rPr>
              <a:t>	-  promotes </a:t>
            </a:r>
            <a:r>
              <a:rPr lang="en-US" sz="2800" dirty="0" err="1">
                <a:solidFill>
                  <a:srgbClr val="000000"/>
                </a:solidFill>
                <a:latin typeface="Comic Sans MS"/>
                <a:cs typeface="Comic Sans MS"/>
              </a:rPr>
              <a:t>antibiotic</a:t>
            </a:r>
            <a:r>
              <a:rPr lang="en-US" sz="2800" baseline="30000" dirty="0" err="1">
                <a:solidFill>
                  <a:srgbClr val="000000"/>
                </a:solidFill>
                <a:latin typeface="Comic Sans MS"/>
                <a:cs typeface="Comic Sans MS"/>
              </a:rPr>
              <a:t>R</a:t>
            </a:r>
            <a:r>
              <a:rPr lang="en-US" sz="2800" dirty="0">
                <a:solidFill>
                  <a:srgbClr val="000000"/>
                </a:solidFill>
                <a:latin typeface="Comic Sans MS"/>
                <a:cs typeface="Comic Sans MS"/>
              </a:rPr>
              <a:t> pathogens</a:t>
            </a:r>
          </a:p>
          <a:p>
            <a:pPr marL="341313" indent="-341313">
              <a:lnSpc>
                <a:spcPct val="140000"/>
              </a:lnSpc>
              <a:spcBef>
                <a:spcPts val="0"/>
              </a:spcBef>
              <a:spcAft>
                <a:spcPts val="0"/>
              </a:spcAft>
              <a:defRPr/>
            </a:pPr>
            <a:r>
              <a:rPr lang="en-US" sz="2800" dirty="0">
                <a:solidFill>
                  <a:srgbClr val="000000"/>
                </a:solidFill>
                <a:latin typeface="Comic Sans MS"/>
                <a:cs typeface="Comic Sans MS"/>
              </a:rPr>
              <a:t>	-  allows establishment of harmful microbes</a:t>
            </a:r>
          </a:p>
          <a:p>
            <a:pPr marL="457200" indent="-457200">
              <a:lnSpc>
                <a:spcPct val="140000"/>
              </a:lnSpc>
              <a:spcBef>
                <a:spcPts val="0"/>
              </a:spcBef>
              <a:spcAft>
                <a:spcPts val="0"/>
              </a:spcAft>
              <a:buFont typeface="Arial"/>
              <a:buChar char="•"/>
              <a:defRPr/>
            </a:pPr>
            <a:r>
              <a:rPr lang="en-US" sz="2800" dirty="0">
                <a:solidFill>
                  <a:srgbClr val="0000FF"/>
                </a:solidFill>
                <a:latin typeface="Comic Sans MS"/>
                <a:cs typeface="Comic Sans MS"/>
              </a:rPr>
              <a:t>Selection for transfer of resistance between bacteria in nature</a:t>
            </a:r>
          </a:p>
          <a:p>
            <a:pPr marL="457200" indent="-457200">
              <a:lnSpc>
                <a:spcPct val="140000"/>
              </a:lnSpc>
              <a:spcBef>
                <a:spcPts val="0"/>
              </a:spcBef>
              <a:spcAft>
                <a:spcPts val="0"/>
              </a:spcAft>
              <a:buFont typeface="Arial"/>
              <a:buChar char="•"/>
              <a:defRPr/>
            </a:pPr>
            <a:r>
              <a:rPr lang="en-US" sz="2800" dirty="0">
                <a:latin typeface="Comic Sans MS"/>
                <a:cs typeface="Comic Sans MS"/>
              </a:rPr>
              <a:t>Limited targets that are common between bacteria, but do not impact eukaryotic cells</a:t>
            </a:r>
          </a:p>
          <a:p>
            <a:pPr marL="341313" indent="-341313">
              <a:spcBef>
                <a:spcPts val="0"/>
              </a:spcBef>
              <a:spcAft>
                <a:spcPts val="0"/>
              </a:spcAft>
              <a:defRPr/>
            </a:pPr>
            <a:endParaRPr lang="en-US" sz="2800" dirty="0">
              <a:latin typeface="Comic Sans MS"/>
              <a:cs typeface="Comic Sans MS"/>
            </a:endParaRPr>
          </a:p>
          <a:p>
            <a:pPr marL="341313" indent="-341313">
              <a:spcBef>
                <a:spcPts val="0"/>
              </a:spcBef>
              <a:spcAft>
                <a:spcPts val="0"/>
              </a:spcAft>
              <a:defRPr/>
            </a:pPr>
            <a:endParaRPr lang="en-US" sz="2800" dirty="0">
              <a:latin typeface="Comic Sans MS"/>
              <a:cs typeface="Comic Sans MS"/>
            </a:endParaRPr>
          </a:p>
        </p:txBody>
      </p:sp>
      <p:sp>
        <p:nvSpPr>
          <p:cNvPr id="5" name="Line 4"/>
          <p:cNvSpPr>
            <a:spLocks noChangeShapeType="1"/>
          </p:cNvSpPr>
          <p:nvPr/>
        </p:nvSpPr>
        <p:spPr bwMode="auto">
          <a:xfrm>
            <a:off x="0" y="93345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60206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614285"/>
            <a:ext cx="8120063"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 y="3720616"/>
            <a:ext cx="81200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627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descr="Screen Shot 2015-11-16 at 7.07.1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338263"/>
            <a:ext cx="8967787"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Rectangle 1026"/>
          <p:cNvSpPr txBox="1">
            <a:spLocks noChangeArrowheads="1"/>
          </p:cNvSpPr>
          <p:nvPr/>
        </p:nvSpPr>
        <p:spPr bwMode="auto">
          <a:xfrm>
            <a:off x="815975" y="76200"/>
            <a:ext cx="7512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000090"/>
                </a:solidFill>
                <a:latin typeface="Comic Sans MS" charset="0"/>
                <a:cs typeface="Comic Sans MS" charset="0"/>
              </a:rPr>
              <a:t>Antibiotic</a:t>
            </a:r>
            <a:r>
              <a:rPr lang="en-US" sz="4000" b="1" baseline="30000">
                <a:solidFill>
                  <a:srgbClr val="000090"/>
                </a:solidFill>
                <a:latin typeface="Comic Sans MS" charset="0"/>
                <a:cs typeface="Comic Sans MS" charset="0"/>
              </a:rPr>
              <a:t>R</a:t>
            </a:r>
            <a:r>
              <a:rPr lang="en-US" sz="4000" b="1">
                <a:solidFill>
                  <a:srgbClr val="000090"/>
                </a:solidFill>
                <a:latin typeface="Comic Sans MS" charset="0"/>
                <a:cs typeface="Comic Sans MS" charset="0"/>
              </a:rPr>
              <a:t> Spreads Rapidly</a:t>
            </a:r>
          </a:p>
        </p:txBody>
      </p:sp>
      <p:sp>
        <p:nvSpPr>
          <p:cNvPr id="5"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2006650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52388"/>
            <a:ext cx="8229600" cy="711200"/>
          </a:xfrm>
        </p:spPr>
        <p:txBody>
          <a:bodyPr/>
          <a:lstStyle/>
          <a:p>
            <a:r>
              <a:rPr lang="en-US" sz="3600" b="1">
                <a:solidFill>
                  <a:srgbClr val="000090"/>
                </a:solidFill>
                <a:latin typeface="Comic Sans MS" charset="0"/>
                <a:ea typeface="ＭＳ Ｐゴシック" charset="0"/>
                <a:cs typeface="Comic Sans MS" charset="0"/>
              </a:rPr>
              <a:t>“Superbugs”</a:t>
            </a:r>
          </a:p>
        </p:txBody>
      </p:sp>
      <p:sp>
        <p:nvSpPr>
          <p:cNvPr id="53250" name="Content Placeholder 2"/>
          <p:cNvSpPr>
            <a:spLocks noGrp="1"/>
          </p:cNvSpPr>
          <p:nvPr>
            <p:ph idx="1"/>
          </p:nvPr>
        </p:nvSpPr>
        <p:spPr>
          <a:xfrm>
            <a:off x="221735" y="3869907"/>
            <a:ext cx="8728248" cy="2988094"/>
          </a:xfrm>
          <a:extLst/>
        </p:spPr>
        <p:txBody>
          <a:bodyPr numCol="2">
            <a:normAutofit lnSpcReduction="10000"/>
          </a:bodyPr>
          <a:lstStyle/>
          <a:p>
            <a:pPr>
              <a:spcBef>
                <a:spcPct val="0"/>
              </a:spcBef>
              <a:spcAft>
                <a:spcPts val="1400"/>
              </a:spcAft>
              <a:defRPr/>
            </a:pPr>
            <a:r>
              <a:rPr lang="en-US" sz="2800" dirty="0">
                <a:latin typeface="Comic Sans MS" charset="0"/>
                <a:ea typeface="ＭＳ Ｐゴシック" charset="0"/>
                <a:cs typeface="Comic Sans MS" charset="0"/>
              </a:rPr>
              <a:t>X</a:t>
            </a:r>
            <a:r>
              <a:rPr lang="en-US" sz="2800" dirty="0" smtClean="0">
                <a:latin typeface="Comic Sans MS" charset="0"/>
                <a:ea typeface="ＭＳ Ｐゴシック" charset="0"/>
                <a:cs typeface="Comic Sans MS" charset="0"/>
              </a:rPr>
              <a:t>DR Tuberculosis</a:t>
            </a:r>
            <a:endParaRPr lang="en-US" sz="2800" dirty="0">
              <a:latin typeface="Comic Sans MS" charset="0"/>
              <a:ea typeface="ＭＳ Ｐゴシック" charset="0"/>
              <a:cs typeface="Comic Sans MS" charset="0"/>
            </a:endParaRPr>
          </a:p>
          <a:p>
            <a:pPr>
              <a:spcBef>
                <a:spcPct val="0"/>
              </a:spcBef>
              <a:spcAft>
                <a:spcPts val="1400"/>
              </a:spcAft>
              <a:defRPr/>
            </a:pPr>
            <a:r>
              <a:rPr lang="en-US" sz="2800" dirty="0" smtClean="0">
                <a:latin typeface="Comic Sans MS" charset="0"/>
                <a:ea typeface="ＭＳ Ｐゴシック" charset="0"/>
                <a:cs typeface="Comic Sans MS" charset="0"/>
              </a:rPr>
              <a:t>MDR </a:t>
            </a:r>
            <a:r>
              <a:rPr lang="en-US" sz="2800" dirty="0" err="1" smtClean="0">
                <a:latin typeface="Comic Sans MS" charset="0"/>
                <a:ea typeface="ＭＳ Ｐゴシック" charset="0"/>
                <a:cs typeface="Comic Sans MS" charset="0"/>
              </a:rPr>
              <a:t>Acinetobacter</a:t>
            </a:r>
            <a:endParaRPr lang="en-US" sz="2800" dirty="0" smtClean="0">
              <a:latin typeface="Comic Sans MS" charset="0"/>
              <a:ea typeface="ＭＳ Ｐゴシック" charset="0"/>
              <a:cs typeface="Comic Sans MS" charset="0"/>
            </a:endParaRPr>
          </a:p>
          <a:p>
            <a:pPr>
              <a:spcBef>
                <a:spcPct val="0"/>
              </a:spcBef>
              <a:spcAft>
                <a:spcPts val="1400"/>
              </a:spcAft>
              <a:defRPr/>
            </a:pPr>
            <a:r>
              <a:rPr lang="en-US" sz="2800" dirty="0" smtClean="0">
                <a:latin typeface="Comic Sans MS" charset="0"/>
                <a:ea typeface="ＭＳ Ｐゴシック" charset="0"/>
                <a:cs typeface="Comic Sans MS" charset="0"/>
              </a:rPr>
              <a:t>MRSA Staphylococcus</a:t>
            </a:r>
            <a:endParaRPr lang="en-US" sz="2800" dirty="0">
              <a:latin typeface="Comic Sans MS" charset="0"/>
              <a:ea typeface="ＭＳ Ｐゴシック" charset="0"/>
              <a:cs typeface="Comic Sans MS" charset="0"/>
            </a:endParaRPr>
          </a:p>
          <a:p>
            <a:pPr>
              <a:spcBef>
                <a:spcPct val="0"/>
              </a:spcBef>
              <a:spcAft>
                <a:spcPts val="1400"/>
              </a:spcAft>
              <a:defRPr/>
            </a:pPr>
            <a:r>
              <a:rPr lang="en-US" sz="2800" dirty="0" smtClean="0">
                <a:latin typeface="Comic Sans MS" charset="0"/>
                <a:ea typeface="ＭＳ Ｐゴシック" charset="0"/>
                <a:cs typeface="Comic Sans MS" charset="0"/>
              </a:rPr>
              <a:t>MDR Gonorrhea</a:t>
            </a:r>
            <a:endParaRPr lang="en-US" sz="2800" dirty="0">
              <a:latin typeface="Comic Sans MS" charset="0"/>
              <a:ea typeface="ＭＳ Ｐゴシック" charset="0"/>
              <a:cs typeface="Comic Sans MS" charset="0"/>
            </a:endParaRPr>
          </a:p>
          <a:p>
            <a:pPr>
              <a:spcBef>
                <a:spcPct val="0"/>
              </a:spcBef>
              <a:spcAft>
                <a:spcPts val="1400"/>
              </a:spcAft>
              <a:defRPr/>
            </a:pPr>
            <a:r>
              <a:rPr lang="en-US" sz="2800" dirty="0" err="1" smtClean="0">
                <a:latin typeface="Comic Sans MS" charset="0"/>
                <a:ea typeface="ＭＳ Ｐゴシック" charset="0"/>
                <a:cs typeface="Comic Sans MS" charset="0"/>
              </a:rPr>
              <a:t>Van</a:t>
            </a:r>
            <a:r>
              <a:rPr lang="en-US" sz="2800" baseline="30000" dirty="0" err="1" smtClean="0">
                <a:latin typeface="Comic Sans MS" charset="0"/>
                <a:ea typeface="ＭＳ Ｐゴシック" charset="0"/>
                <a:cs typeface="Comic Sans MS" charset="0"/>
              </a:rPr>
              <a:t>R</a:t>
            </a:r>
            <a:r>
              <a:rPr lang="en-US" sz="2800" dirty="0" smtClean="0">
                <a:latin typeface="Comic Sans MS" charset="0"/>
                <a:ea typeface="ＭＳ Ｐゴシック" charset="0"/>
                <a:cs typeface="Comic Sans MS" charset="0"/>
              </a:rPr>
              <a:t> Enterococcus</a:t>
            </a:r>
            <a:endParaRPr lang="en-US" sz="2800" dirty="0">
              <a:latin typeface="Comic Sans MS" charset="0"/>
              <a:ea typeface="ＭＳ Ｐゴシック" charset="0"/>
              <a:cs typeface="Comic Sans MS" charset="0"/>
            </a:endParaRPr>
          </a:p>
          <a:p>
            <a:pPr>
              <a:spcBef>
                <a:spcPct val="0"/>
              </a:spcBef>
              <a:spcAft>
                <a:spcPts val="1400"/>
              </a:spcAft>
              <a:defRPr/>
            </a:pPr>
            <a:r>
              <a:rPr lang="en-US" sz="2800" dirty="0" err="1" smtClean="0">
                <a:latin typeface="Comic Sans MS" charset="0"/>
                <a:ea typeface="ＭＳ Ｐゴシック" charset="0"/>
                <a:cs typeface="Comic Sans MS" charset="0"/>
              </a:rPr>
              <a:t>Carbapenem</a:t>
            </a:r>
            <a:r>
              <a:rPr lang="en-US" sz="2800" baseline="30000" dirty="0" err="1" smtClean="0">
                <a:latin typeface="Comic Sans MS" charset="0"/>
                <a:ea typeface="ＭＳ Ｐゴシック" charset="0"/>
                <a:cs typeface="Comic Sans MS" charset="0"/>
              </a:rPr>
              <a:t>R</a:t>
            </a:r>
            <a:r>
              <a:rPr lang="en-US" sz="2800" dirty="0" smtClean="0">
                <a:latin typeface="Comic Sans MS" charset="0"/>
                <a:ea typeface="ＭＳ Ｐゴシック" charset="0"/>
                <a:cs typeface="Comic Sans MS" charset="0"/>
              </a:rPr>
              <a:t> E</a:t>
            </a:r>
            <a:r>
              <a:rPr lang="en-US" sz="2800" dirty="0">
                <a:latin typeface="Comic Sans MS" charset="0"/>
                <a:ea typeface="ＭＳ Ｐゴシック" charset="0"/>
                <a:cs typeface="Comic Sans MS" charset="0"/>
              </a:rPr>
              <a:t>. </a:t>
            </a:r>
            <a:r>
              <a:rPr lang="en-US" sz="2800" dirty="0" smtClean="0">
                <a:latin typeface="Comic Sans MS" charset="0"/>
                <a:ea typeface="ＭＳ Ｐゴシック" charset="0"/>
                <a:cs typeface="Comic Sans MS" charset="0"/>
              </a:rPr>
              <a:t>coli</a:t>
            </a:r>
          </a:p>
          <a:p>
            <a:pPr>
              <a:spcBef>
                <a:spcPct val="0"/>
              </a:spcBef>
              <a:spcAft>
                <a:spcPts val="1400"/>
              </a:spcAft>
              <a:defRPr/>
            </a:pPr>
            <a:r>
              <a:rPr lang="en-US" sz="2800" dirty="0" smtClean="0">
                <a:latin typeface="Comic Sans MS" charset="0"/>
                <a:ea typeface="ＭＳ Ｐゴシック" charset="0"/>
                <a:cs typeface="Comic Sans MS" charset="0"/>
              </a:rPr>
              <a:t>ESBL </a:t>
            </a:r>
            <a:r>
              <a:rPr lang="en-US" sz="2800" dirty="0" err="1" smtClean="0">
                <a:latin typeface="Comic Sans MS" charset="0"/>
                <a:ea typeface="ＭＳ Ｐゴシック" charset="0"/>
                <a:cs typeface="Comic Sans MS" charset="0"/>
              </a:rPr>
              <a:t>Entrobacteriacae</a:t>
            </a:r>
            <a:endParaRPr lang="en-US" sz="2800" dirty="0" smtClean="0">
              <a:latin typeface="Comic Sans MS" charset="0"/>
              <a:ea typeface="ＭＳ Ｐゴシック" charset="0"/>
              <a:cs typeface="Comic Sans MS" charset="0"/>
            </a:endParaRPr>
          </a:p>
          <a:p>
            <a:pPr>
              <a:spcBef>
                <a:spcPct val="0"/>
              </a:spcBef>
              <a:spcAft>
                <a:spcPts val="1400"/>
              </a:spcAft>
              <a:defRPr/>
            </a:pPr>
            <a:r>
              <a:rPr lang="en-US" sz="2800" dirty="0" smtClean="0">
                <a:latin typeface="Comic Sans MS" charset="0"/>
                <a:ea typeface="ＭＳ Ｐゴシック" charset="0"/>
                <a:cs typeface="Comic Sans MS" charset="0"/>
              </a:rPr>
              <a:t>MDR Salmonella</a:t>
            </a:r>
          </a:p>
          <a:p>
            <a:pPr>
              <a:spcBef>
                <a:spcPct val="0"/>
              </a:spcBef>
              <a:spcAft>
                <a:spcPts val="1400"/>
              </a:spcAft>
              <a:defRPr/>
            </a:pPr>
            <a:r>
              <a:rPr lang="en-US" sz="2800" dirty="0" smtClean="0">
                <a:latin typeface="Comic Sans MS" charset="0"/>
                <a:ea typeface="ＭＳ Ｐゴシック" charset="0"/>
                <a:cs typeface="Comic Sans MS" charset="0"/>
              </a:rPr>
              <a:t>MDR Pseudomonas</a:t>
            </a:r>
          </a:p>
          <a:p>
            <a:pPr>
              <a:spcBef>
                <a:spcPct val="0"/>
              </a:spcBef>
              <a:spcAft>
                <a:spcPts val="1400"/>
              </a:spcAft>
              <a:defRPr/>
            </a:pPr>
            <a:r>
              <a:rPr lang="en-US" sz="2800" dirty="0" smtClean="0">
                <a:latin typeface="Comic Sans MS" charset="0"/>
                <a:ea typeface="ＭＳ Ｐゴシック" charset="0"/>
                <a:cs typeface="Comic Sans MS" charset="0"/>
              </a:rPr>
              <a:t>Clostridium </a:t>
            </a:r>
            <a:r>
              <a:rPr lang="en-US" sz="2800" dirty="0" err="1" smtClean="0">
                <a:latin typeface="Comic Sans MS" charset="0"/>
                <a:ea typeface="ＭＳ Ｐゴシック" charset="0"/>
                <a:cs typeface="Comic Sans MS" charset="0"/>
              </a:rPr>
              <a:t>difficile</a:t>
            </a:r>
            <a:endParaRPr lang="en-US" sz="2800" dirty="0">
              <a:latin typeface="Comic Sans MS" charset="0"/>
              <a:ea typeface="ＭＳ Ｐゴシック" charset="0"/>
              <a:cs typeface="Comic Sans MS" charset="0"/>
            </a:endParaRPr>
          </a:p>
        </p:txBody>
      </p:sp>
      <p:pic>
        <p:nvPicPr>
          <p:cNvPr id="83971" name="Picture 2" descr="Screen Shot 2015-11-16 at 11.15.5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903288"/>
            <a:ext cx="6502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3140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7825" y="0"/>
            <a:ext cx="497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Box 1"/>
          <p:cNvSpPr txBox="1">
            <a:spLocks noChangeArrowheads="1"/>
          </p:cNvSpPr>
          <p:nvPr/>
        </p:nvSpPr>
        <p:spPr bwMode="auto">
          <a:xfrm>
            <a:off x="0" y="3956050"/>
            <a:ext cx="39512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latin typeface="Comic Sans MS"/>
                <a:cs typeface="Comic Sans MS"/>
              </a:rPr>
              <a:t>Return on investment:</a:t>
            </a:r>
          </a:p>
          <a:p>
            <a:pPr marL="282575" indent="-282575" eaLnBrk="1" hangingPunct="1">
              <a:spcAft>
                <a:spcPts val="1200"/>
              </a:spcAft>
              <a:buFont typeface="Arial"/>
              <a:buChar char="•"/>
              <a:defRPr/>
            </a:pPr>
            <a:r>
              <a:rPr lang="en-US" sz="2800" dirty="0" smtClean="0">
                <a:latin typeface="Comic Sans MS"/>
                <a:cs typeface="Comic Sans MS"/>
              </a:rPr>
              <a:t>Cost of R&amp;D</a:t>
            </a:r>
          </a:p>
          <a:p>
            <a:pPr marL="282575" indent="-282575" eaLnBrk="1" hangingPunct="1">
              <a:spcAft>
                <a:spcPts val="1200"/>
              </a:spcAft>
              <a:buFont typeface="Arial"/>
              <a:buChar char="•"/>
              <a:defRPr/>
            </a:pPr>
            <a:r>
              <a:rPr lang="en-US" sz="2800" dirty="0" smtClean="0">
                <a:latin typeface="Comic Sans MS"/>
                <a:cs typeface="Comic Sans MS"/>
              </a:rPr>
              <a:t>Regulations</a:t>
            </a:r>
          </a:p>
          <a:p>
            <a:pPr marL="282575" indent="-282575" eaLnBrk="1" hangingPunct="1">
              <a:spcAft>
                <a:spcPts val="1200"/>
              </a:spcAft>
              <a:buFont typeface="Arial"/>
              <a:buChar char="•"/>
              <a:defRPr/>
            </a:pPr>
            <a:r>
              <a:rPr lang="en-US" sz="2800" dirty="0" smtClean="0">
                <a:latin typeface="Comic Sans MS"/>
                <a:cs typeface="Comic Sans MS"/>
              </a:rPr>
              <a:t>Limited treatment</a:t>
            </a:r>
          </a:p>
          <a:p>
            <a:pPr marL="282575" indent="-282575" eaLnBrk="1" hangingPunct="1">
              <a:spcAft>
                <a:spcPts val="1200"/>
              </a:spcAft>
              <a:buFont typeface="Arial"/>
              <a:buChar char="•"/>
              <a:defRPr/>
            </a:pPr>
            <a:r>
              <a:rPr lang="en-US" sz="2800" dirty="0" smtClean="0">
                <a:latin typeface="Comic Sans MS"/>
                <a:cs typeface="Comic Sans MS"/>
              </a:rPr>
              <a:t>Limited lifetime</a:t>
            </a:r>
          </a:p>
        </p:txBody>
      </p:sp>
      <p:sp>
        <p:nvSpPr>
          <p:cNvPr id="86019" name="TextBox 1"/>
          <p:cNvSpPr txBox="1">
            <a:spLocks noChangeArrowheads="1"/>
          </p:cNvSpPr>
          <p:nvPr/>
        </p:nvSpPr>
        <p:spPr bwMode="auto">
          <a:xfrm>
            <a:off x="201613" y="301625"/>
            <a:ext cx="37496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solidFill>
                  <a:srgbClr val="FF0000"/>
                </a:solidFill>
                <a:latin typeface="Comic Sans MS" charset="0"/>
                <a:cs typeface="Comic Sans MS" charset="0"/>
              </a:rPr>
              <a:t>What about new antibiotics?</a:t>
            </a:r>
          </a:p>
        </p:txBody>
      </p:sp>
    </p:spTree>
    <p:extLst>
      <p:ext uri="{BB962C8B-B14F-4D97-AF65-F5344CB8AC3E}">
        <p14:creationId xmlns:p14="http://schemas.microsoft.com/office/powerpoint/2010/main" val="24927921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2"/>
          <p:cNvSpPr txBox="1">
            <a:spLocks noChangeArrowheads="1"/>
          </p:cNvSpPr>
          <p:nvPr/>
        </p:nvSpPr>
        <p:spPr bwMode="auto">
          <a:xfrm>
            <a:off x="257175" y="53975"/>
            <a:ext cx="86201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90"/>
                </a:solidFill>
                <a:latin typeface="Comic Sans MS" charset="0"/>
                <a:cs typeface="Comic Sans MS" charset="0"/>
              </a:rPr>
              <a:t>New drug application approvals (NDA) </a:t>
            </a:r>
          </a:p>
          <a:p>
            <a:pPr algn="ctr" eaLnBrk="1" hangingPunct="1"/>
            <a:r>
              <a:rPr lang="en-US" sz="3200" b="1">
                <a:solidFill>
                  <a:srgbClr val="000090"/>
                </a:solidFill>
                <a:latin typeface="Comic Sans MS" charset="0"/>
                <a:cs typeface="Comic Sans MS" charset="0"/>
              </a:rPr>
              <a:t>for antibacterials (US FDA)</a:t>
            </a:r>
          </a:p>
        </p:txBody>
      </p:sp>
      <p:sp>
        <p:nvSpPr>
          <p:cNvPr id="87042" name="TextBox 3"/>
          <p:cNvSpPr txBox="1">
            <a:spLocks noChangeArrowheads="1"/>
          </p:cNvSpPr>
          <p:nvPr/>
        </p:nvSpPr>
        <p:spPr bwMode="auto">
          <a:xfrm rot="-5400000">
            <a:off x="616952" y="3246944"/>
            <a:ext cx="1709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Comic Sans MS"/>
              </a:rPr>
              <a:t>Number</a:t>
            </a:r>
          </a:p>
        </p:txBody>
      </p:sp>
      <p:grpSp>
        <p:nvGrpSpPr>
          <p:cNvPr id="87043" name="Group 3"/>
          <p:cNvGrpSpPr>
            <a:grpSpLocks/>
          </p:cNvGrpSpPr>
          <p:nvPr/>
        </p:nvGrpSpPr>
        <p:grpSpPr bwMode="auto">
          <a:xfrm>
            <a:off x="1890713" y="1131888"/>
            <a:ext cx="5362575" cy="5726112"/>
            <a:chOff x="1890713" y="1131888"/>
            <a:chExt cx="5362575" cy="5726112"/>
          </a:xfrm>
        </p:grpSpPr>
        <p:pic>
          <p:nvPicPr>
            <p:cNvPr id="87044" name="Picture 1" descr="Screen Shot 2015-11-15 at 6.13.4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1131888"/>
              <a:ext cx="5362575"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 descr="Screen Shot 2015-11-16 at 10.53.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8300" y="1172418"/>
              <a:ext cx="33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5" descr="Screen Shot 2015-11-16 at 10.53.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3663" y="3105233"/>
              <a:ext cx="33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6" descr="Screen Shot 2015-11-16 at 10.53.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005" y="3097523"/>
              <a:ext cx="33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7" descr="Screen Shot 2015-11-16 at 10.53.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6347" y="3101153"/>
              <a:ext cx="33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78613" y="4343400"/>
              <a:ext cx="261937" cy="2714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1" name="Rectangle 10"/>
            <p:cNvSpPr/>
            <p:nvPr/>
          </p:nvSpPr>
          <p:spPr>
            <a:xfrm>
              <a:off x="5334000" y="4779963"/>
              <a:ext cx="261938" cy="2714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pic>
          <p:nvPicPr>
            <p:cNvPr id="87051" name="Picture 11" descr="Screen Shot 2015-11-16 at 10.53.1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0749" y="5029399"/>
              <a:ext cx="33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38182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1"/>
          <p:cNvSpPr txBox="1">
            <a:spLocks noChangeArrowheads="1"/>
          </p:cNvSpPr>
          <p:nvPr/>
        </p:nvSpPr>
        <p:spPr bwMode="auto">
          <a:xfrm>
            <a:off x="695325" y="65088"/>
            <a:ext cx="7770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90"/>
                </a:solidFill>
                <a:latin typeface="Comic Sans MS" charset="0"/>
                <a:cs typeface="Comic Sans MS" charset="0"/>
              </a:rPr>
              <a:t>Typically takes 10-15 years before a </a:t>
            </a:r>
          </a:p>
          <a:p>
            <a:pPr algn="ctr" eaLnBrk="1" hangingPunct="1"/>
            <a:r>
              <a:rPr lang="en-US" sz="3200" b="1">
                <a:solidFill>
                  <a:srgbClr val="000090"/>
                </a:solidFill>
                <a:latin typeface="Comic Sans MS" charset="0"/>
                <a:cs typeface="Comic Sans MS" charset="0"/>
              </a:rPr>
              <a:t>new antibiotic is on the market</a:t>
            </a:r>
          </a:p>
        </p:txBody>
      </p:sp>
      <p:pic>
        <p:nvPicPr>
          <p:cNvPr id="88066" name="Picture 4" descr="small_drug_to_mark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4625"/>
            <a:ext cx="9186863"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7519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4613" y="6210300"/>
            <a:ext cx="4116387" cy="522288"/>
          </a:xfrm>
          <a:prstGeom prst="rect">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41" name="Rectangle 40"/>
          <p:cNvSpPr/>
          <p:nvPr/>
        </p:nvSpPr>
        <p:spPr>
          <a:xfrm>
            <a:off x="77788" y="201613"/>
            <a:ext cx="4117975" cy="523875"/>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grpSp>
        <p:nvGrpSpPr>
          <p:cNvPr id="90115" name="Group 36"/>
          <p:cNvGrpSpPr>
            <a:grpSpLocks/>
          </p:cNvGrpSpPr>
          <p:nvPr/>
        </p:nvGrpSpPr>
        <p:grpSpPr bwMode="auto">
          <a:xfrm>
            <a:off x="-481013" y="876300"/>
            <a:ext cx="9448801" cy="5141913"/>
            <a:chOff x="-481695" y="875708"/>
            <a:chExt cx="9448800" cy="5142826"/>
          </a:xfrm>
        </p:grpSpPr>
        <p:grpSp>
          <p:nvGrpSpPr>
            <p:cNvPr id="90150" name="Group 8"/>
            <p:cNvGrpSpPr>
              <a:grpSpLocks/>
            </p:cNvGrpSpPr>
            <p:nvPr/>
          </p:nvGrpSpPr>
          <p:grpSpPr bwMode="auto">
            <a:xfrm>
              <a:off x="-481695" y="875708"/>
              <a:ext cx="9448800" cy="5142826"/>
              <a:chOff x="-457200" y="751959"/>
              <a:chExt cx="9448800" cy="5142826"/>
            </a:xfrm>
          </p:grpSpPr>
          <p:pic>
            <p:nvPicPr>
              <p:cNvPr id="90152" name="Picture 4" descr="AntibioticR time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95787" y="-1401028"/>
                <a:ext cx="5142825"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639152"/>
                <a:ext cx="1981201" cy="2556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grpSp>
        <p:sp>
          <p:nvSpPr>
            <p:cNvPr id="36" name="Rectangle 35"/>
            <p:cNvSpPr/>
            <p:nvPr/>
          </p:nvSpPr>
          <p:spPr>
            <a:xfrm>
              <a:off x="5520642" y="1088471"/>
              <a:ext cx="152400" cy="2905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grpSp>
      <p:sp>
        <p:nvSpPr>
          <p:cNvPr id="90116" name="TextBox 5"/>
          <p:cNvSpPr txBox="1">
            <a:spLocks noChangeArrowheads="1"/>
          </p:cNvSpPr>
          <p:nvPr/>
        </p:nvSpPr>
        <p:spPr bwMode="auto">
          <a:xfrm>
            <a:off x="242888" y="201613"/>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Comic Sans MS" charset="0"/>
                <a:cs typeface="Comic Sans MS" charset="0"/>
              </a:rPr>
              <a:t>Antibiotic introduced</a:t>
            </a:r>
          </a:p>
        </p:txBody>
      </p:sp>
      <p:sp>
        <p:nvSpPr>
          <p:cNvPr id="90117" name="TextBox 6"/>
          <p:cNvSpPr txBox="1">
            <a:spLocks noChangeArrowheads="1"/>
          </p:cNvSpPr>
          <p:nvPr/>
        </p:nvSpPr>
        <p:spPr bwMode="auto">
          <a:xfrm>
            <a:off x="306388" y="6196013"/>
            <a:ext cx="3709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Comic Sans MS" charset="0"/>
                <a:cs typeface="Comic Sans MS" charset="0"/>
              </a:rPr>
              <a:t>Antibiotic</a:t>
            </a:r>
            <a:r>
              <a:rPr lang="en-US" sz="2800" b="1" baseline="30000">
                <a:latin typeface="Comic Sans MS" charset="0"/>
                <a:cs typeface="Comic Sans MS" charset="0"/>
              </a:rPr>
              <a:t>R</a:t>
            </a:r>
            <a:r>
              <a:rPr lang="en-US" sz="2800" b="1">
                <a:latin typeface="Comic Sans MS" charset="0"/>
                <a:cs typeface="Comic Sans MS" charset="0"/>
              </a:rPr>
              <a:t> observed</a:t>
            </a:r>
          </a:p>
        </p:txBody>
      </p:sp>
      <p:sp>
        <p:nvSpPr>
          <p:cNvPr id="10" name="Oval 9"/>
          <p:cNvSpPr/>
          <p:nvPr/>
        </p:nvSpPr>
        <p:spPr>
          <a:xfrm>
            <a:off x="417513" y="122713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1" name="5-Point Star 10"/>
          <p:cNvSpPr/>
          <p:nvPr/>
        </p:nvSpPr>
        <p:spPr>
          <a:xfrm>
            <a:off x="77788" y="5534025"/>
            <a:ext cx="228600" cy="2286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2" name="Oval 11"/>
          <p:cNvSpPr/>
          <p:nvPr/>
        </p:nvSpPr>
        <p:spPr>
          <a:xfrm>
            <a:off x="2473325" y="1157288"/>
            <a:ext cx="152400" cy="1524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3" name="5-Point Star 12"/>
          <p:cNvSpPr/>
          <p:nvPr/>
        </p:nvSpPr>
        <p:spPr>
          <a:xfrm>
            <a:off x="3059113" y="5534025"/>
            <a:ext cx="228600" cy="2286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4" name="Oval 13"/>
          <p:cNvSpPr/>
          <p:nvPr/>
        </p:nvSpPr>
        <p:spPr>
          <a:xfrm>
            <a:off x="1641475" y="987425"/>
            <a:ext cx="152400" cy="152400"/>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5" name="5-Point Star 14"/>
          <p:cNvSpPr/>
          <p:nvPr/>
        </p:nvSpPr>
        <p:spPr>
          <a:xfrm>
            <a:off x="2625725" y="5614988"/>
            <a:ext cx="228600" cy="228600"/>
          </a:xfrm>
          <a:prstGeom prst="star5">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6" name="Oval 15"/>
          <p:cNvSpPr/>
          <p:nvPr/>
        </p:nvSpPr>
        <p:spPr>
          <a:xfrm>
            <a:off x="1303338" y="1092200"/>
            <a:ext cx="152400" cy="152400"/>
          </a:xfrm>
          <a:prstGeom prst="ellipse">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7" name="5-Point Star 16"/>
          <p:cNvSpPr/>
          <p:nvPr/>
        </p:nvSpPr>
        <p:spPr>
          <a:xfrm>
            <a:off x="2320925" y="5200650"/>
            <a:ext cx="228600" cy="228600"/>
          </a:xfrm>
          <a:prstGeom prst="star5">
            <a:avLst/>
          </a:prstGeom>
          <a:solidFill>
            <a:srgbClr val="FFFF00"/>
          </a:solidFill>
          <a:ln>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8" name="Oval 17"/>
          <p:cNvSpPr/>
          <p:nvPr/>
        </p:nvSpPr>
        <p:spPr>
          <a:xfrm>
            <a:off x="3367088" y="1122363"/>
            <a:ext cx="152400" cy="152400"/>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19" name="Oval 18"/>
          <p:cNvSpPr/>
          <p:nvPr/>
        </p:nvSpPr>
        <p:spPr>
          <a:xfrm>
            <a:off x="5664200" y="1076325"/>
            <a:ext cx="152400" cy="152400"/>
          </a:xfrm>
          <a:prstGeom prst="ellipse">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0" name="Oval 19"/>
          <p:cNvSpPr/>
          <p:nvPr/>
        </p:nvSpPr>
        <p:spPr>
          <a:xfrm>
            <a:off x="6723063" y="1087438"/>
            <a:ext cx="152400" cy="152400"/>
          </a:xfrm>
          <a:prstGeom prst="ellipse">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1" name="Oval 20"/>
          <p:cNvSpPr/>
          <p:nvPr/>
        </p:nvSpPr>
        <p:spPr>
          <a:xfrm>
            <a:off x="3879850" y="1089025"/>
            <a:ext cx="152400" cy="1524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2" name="Oval 21"/>
          <p:cNvSpPr/>
          <p:nvPr/>
        </p:nvSpPr>
        <p:spPr>
          <a:xfrm>
            <a:off x="7726363" y="1074738"/>
            <a:ext cx="152400" cy="152400"/>
          </a:xfrm>
          <a:prstGeom prst="ellipse">
            <a:avLst/>
          </a:prstGeom>
          <a:solidFill>
            <a:schemeClr val="accent4">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3" name="Oval 22"/>
          <p:cNvSpPr/>
          <p:nvPr/>
        </p:nvSpPr>
        <p:spPr>
          <a:xfrm>
            <a:off x="8416925" y="1130300"/>
            <a:ext cx="152400" cy="152400"/>
          </a:xfrm>
          <a:prstGeom prst="ellipse">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4" name="Oval 23"/>
          <p:cNvSpPr/>
          <p:nvPr/>
        </p:nvSpPr>
        <p:spPr>
          <a:xfrm>
            <a:off x="7234238" y="1230313"/>
            <a:ext cx="152400" cy="152400"/>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5" name="5-Point Star 24"/>
          <p:cNvSpPr/>
          <p:nvPr/>
        </p:nvSpPr>
        <p:spPr>
          <a:xfrm>
            <a:off x="4757738" y="5500688"/>
            <a:ext cx="228600" cy="228600"/>
          </a:xfrm>
          <a:prstGeom prst="star5">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6" name="5-Point Star 25"/>
          <p:cNvSpPr/>
          <p:nvPr/>
        </p:nvSpPr>
        <p:spPr>
          <a:xfrm>
            <a:off x="6715125" y="5727700"/>
            <a:ext cx="228600" cy="228600"/>
          </a:xfrm>
          <a:prstGeom prst="star5">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7" name="5-Point Star 26"/>
          <p:cNvSpPr/>
          <p:nvPr/>
        </p:nvSpPr>
        <p:spPr>
          <a:xfrm>
            <a:off x="5969000" y="5534025"/>
            <a:ext cx="228600" cy="228600"/>
          </a:xfrm>
          <a:prstGeom prst="star5">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8" name="5-Point Star 27"/>
          <p:cNvSpPr/>
          <p:nvPr/>
        </p:nvSpPr>
        <p:spPr>
          <a:xfrm>
            <a:off x="5676900" y="5903913"/>
            <a:ext cx="228600" cy="228600"/>
          </a:xfrm>
          <a:prstGeom prst="star5">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29" name="5-Point Star 28"/>
          <p:cNvSpPr/>
          <p:nvPr/>
        </p:nvSpPr>
        <p:spPr>
          <a:xfrm>
            <a:off x="7602538" y="5675313"/>
            <a:ext cx="228600" cy="228600"/>
          </a:xfrm>
          <a:prstGeom prst="star5">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30" name="5-Point Star 29"/>
          <p:cNvSpPr/>
          <p:nvPr/>
        </p:nvSpPr>
        <p:spPr>
          <a:xfrm>
            <a:off x="3432175" y="5649913"/>
            <a:ext cx="228600" cy="228600"/>
          </a:xfrm>
          <a:prstGeom prst="star5">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31" name="5-Point Star 30"/>
          <p:cNvSpPr/>
          <p:nvPr/>
        </p:nvSpPr>
        <p:spPr>
          <a:xfrm>
            <a:off x="8739188" y="5602288"/>
            <a:ext cx="228600" cy="228600"/>
          </a:xfrm>
          <a:prstGeom prst="star5">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32" name="5-Point Star 31"/>
          <p:cNvSpPr/>
          <p:nvPr/>
        </p:nvSpPr>
        <p:spPr>
          <a:xfrm>
            <a:off x="7005638" y="5778500"/>
            <a:ext cx="228600" cy="228600"/>
          </a:xfrm>
          <a:prstGeom prst="star5">
            <a:avLst/>
          </a:prstGeom>
          <a:solidFill>
            <a:srgbClr val="A6A6A6"/>
          </a:solidFill>
          <a:ln>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33" name="5-Point Star 32"/>
          <p:cNvSpPr/>
          <p:nvPr/>
        </p:nvSpPr>
        <p:spPr>
          <a:xfrm>
            <a:off x="7386638" y="5461000"/>
            <a:ext cx="228600" cy="228600"/>
          </a:xfrm>
          <a:prstGeom prst="star5">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34" name="5-Point Star 33"/>
          <p:cNvSpPr/>
          <p:nvPr/>
        </p:nvSpPr>
        <p:spPr>
          <a:xfrm>
            <a:off x="8323263" y="6007100"/>
            <a:ext cx="228600" cy="228600"/>
          </a:xfrm>
          <a:prstGeom prst="star5">
            <a:avLst/>
          </a:prstGeom>
          <a:solidFill>
            <a:schemeClr val="bg2">
              <a:lumMod val="2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35" name="Oval 34"/>
          <p:cNvSpPr/>
          <p:nvPr/>
        </p:nvSpPr>
        <p:spPr>
          <a:xfrm>
            <a:off x="5499100" y="1190625"/>
            <a:ext cx="152400" cy="152400"/>
          </a:xfrm>
          <a:prstGeom prst="ellipse">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90144" name="TextBox 37"/>
          <p:cNvSpPr txBox="1">
            <a:spLocks noChangeArrowheads="1"/>
          </p:cNvSpPr>
          <p:nvPr/>
        </p:nvSpPr>
        <p:spPr bwMode="auto">
          <a:xfrm rot="-5400000">
            <a:off x="7246621" y="4616614"/>
            <a:ext cx="18929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err="1">
                <a:latin typeface="Comic Sans MS"/>
              </a:rPr>
              <a:t>daptomycin</a:t>
            </a:r>
            <a:r>
              <a:rPr lang="en-US" sz="1100" dirty="0">
                <a:latin typeface="Comic Sans MS"/>
              </a:rPr>
              <a:t>-R Enterococci</a:t>
            </a:r>
          </a:p>
        </p:txBody>
      </p:sp>
      <p:sp>
        <p:nvSpPr>
          <p:cNvPr id="39" name="TextBox 38"/>
          <p:cNvSpPr txBox="1"/>
          <p:nvPr/>
        </p:nvSpPr>
        <p:spPr>
          <a:xfrm rot="16200000">
            <a:off x="7905407" y="3331468"/>
            <a:ext cx="622987" cy="307777"/>
          </a:xfrm>
          <a:prstGeom prst="rect">
            <a:avLst/>
          </a:prstGeom>
          <a:noFill/>
        </p:spPr>
        <p:txBody>
          <a:bodyPr wrap="none">
            <a:spAutoFit/>
          </a:bodyPr>
          <a:lstStyle/>
          <a:p>
            <a:pPr>
              <a:defRPr/>
            </a:pPr>
            <a:r>
              <a:rPr lang="en-US" sz="1400" b="1" dirty="0">
                <a:solidFill>
                  <a:schemeClr val="bg1">
                    <a:lumMod val="65000"/>
                  </a:schemeClr>
                </a:solidFill>
                <a:latin typeface="Comic Sans MS"/>
              </a:rPr>
              <a:t>2008</a:t>
            </a:r>
          </a:p>
        </p:txBody>
      </p:sp>
      <p:sp>
        <p:nvSpPr>
          <p:cNvPr id="40" name="5-Point Star 39"/>
          <p:cNvSpPr/>
          <p:nvPr/>
        </p:nvSpPr>
        <p:spPr>
          <a:xfrm>
            <a:off x="8094663" y="5622925"/>
            <a:ext cx="228600" cy="228600"/>
          </a:xfrm>
          <a:prstGeom prst="star5">
            <a:avLst/>
          </a:prstGeom>
          <a:solidFill>
            <a:schemeClr val="accent4">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43" name="Up Arrow 42"/>
          <p:cNvSpPr/>
          <p:nvPr/>
        </p:nvSpPr>
        <p:spPr>
          <a:xfrm>
            <a:off x="7234238" y="6451600"/>
            <a:ext cx="139700" cy="28098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44" name="Up Arrow 43"/>
          <p:cNvSpPr/>
          <p:nvPr/>
        </p:nvSpPr>
        <p:spPr>
          <a:xfrm>
            <a:off x="7878763" y="6451600"/>
            <a:ext cx="141287" cy="28098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
        <p:nvSpPr>
          <p:cNvPr id="45" name="Up Arrow 44"/>
          <p:cNvSpPr/>
          <p:nvPr/>
        </p:nvSpPr>
        <p:spPr>
          <a:xfrm>
            <a:off x="8569325" y="6451600"/>
            <a:ext cx="141288" cy="28098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spTree>
    <p:extLst>
      <p:ext uri="{BB962C8B-B14F-4D97-AF65-F5344CB8AC3E}">
        <p14:creationId xmlns:p14="http://schemas.microsoft.com/office/powerpoint/2010/main" val="1619914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820" y="334963"/>
            <a:ext cx="66595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20" y="3662363"/>
            <a:ext cx="80089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48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208463" y="3189374"/>
            <a:ext cx="820737" cy="5270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mic Sans MS"/>
            </a:endParaRPr>
          </a:p>
        </p:txBody>
      </p:sp>
      <p:pic>
        <p:nvPicPr>
          <p:cNvPr id="36868" name="Picture 4" descr="Screen Shot 2015-11-15 at 4.24.2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5575" y="2103524"/>
            <a:ext cx="364172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1257300" y="5159461"/>
            <a:ext cx="2248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latin typeface="Comic Sans MS"/>
              </a:rPr>
              <a:t>24-72 </a:t>
            </a:r>
            <a:r>
              <a:rPr lang="en-US" sz="2800" dirty="0">
                <a:latin typeface="Comic Sans MS"/>
              </a:rPr>
              <a:t>hours</a:t>
            </a:r>
          </a:p>
        </p:txBody>
      </p:sp>
      <p:sp>
        <p:nvSpPr>
          <p:cNvPr id="36870" name="TextBox 6"/>
          <p:cNvSpPr txBox="1">
            <a:spLocks noChangeArrowheads="1"/>
          </p:cNvSpPr>
          <p:nvPr/>
        </p:nvSpPr>
        <p:spPr bwMode="auto">
          <a:xfrm>
            <a:off x="6208713" y="5159461"/>
            <a:ext cx="1856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Comic Sans MS"/>
              </a:rPr>
              <a:t>&lt; </a:t>
            </a:r>
            <a:r>
              <a:rPr lang="en-US" sz="2800" dirty="0" smtClean="0">
                <a:latin typeface="Comic Sans MS"/>
              </a:rPr>
              <a:t>1 Minute</a:t>
            </a:r>
            <a:endParaRPr lang="en-US" sz="2800" dirty="0">
              <a:latin typeface="Comic Sans MS"/>
            </a:endParaRPr>
          </a:p>
        </p:txBody>
      </p:sp>
      <p:sp>
        <p:nvSpPr>
          <p:cNvPr id="36871" name="TextBox 7"/>
          <p:cNvSpPr txBox="1">
            <a:spLocks noChangeArrowheads="1"/>
          </p:cNvSpPr>
          <p:nvPr/>
        </p:nvSpPr>
        <p:spPr bwMode="auto">
          <a:xfrm>
            <a:off x="193339" y="6196012"/>
            <a:ext cx="8849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latin typeface="Comic Sans MS" charset="0"/>
                <a:cs typeface="Comic Sans MS" charset="0"/>
              </a:rPr>
              <a:t>New approaches </a:t>
            </a:r>
            <a:r>
              <a:rPr lang="en-US" sz="2800" dirty="0" smtClean="0">
                <a:latin typeface="Comic Sans MS" charset="0"/>
                <a:cs typeface="Comic Sans MS" charset="0"/>
              </a:rPr>
              <a:t>provide </a:t>
            </a:r>
            <a:r>
              <a:rPr lang="en-US" sz="2800" u="sng" dirty="0" smtClean="0">
                <a:latin typeface="Comic Sans MS" charset="0"/>
                <a:cs typeface="Comic Sans MS" charset="0"/>
              </a:rPr>
              <a:t>rapid</a:t>
            </a:r>
            <a:r>
              <a:rPr lang="en-US" sz="2800" dirty="0">
                <a:latin typeface="Comic Sans MS" charset="0"/>
                <a:cs typeface="Comic Sans MS" charset="0"/>
              </a:rPr>
              <a:t>, accurate diagnostics</a:t>
            </a:r>
          </a:p>
        </p:txBody>
      </p:sp>
      <p:sp>
        <p:nvSpPr>
          <p:cNvPr id="9" name="TextBox 8"/>
          <p:cNvSpPr txBox="1"/>
          <p:nvPr/>
        </p:nvSpPr>
        <p:spPr>
          <a:xfrm>
            <a:off x="0" y="-112431"/>
            <a:ext cx="9144000" cy="1403461"/>
          </a:xfrm>
          <a:prstGeom prst="rect">
            <a:avLst/>
          </a:prstGeom>
          <a:noFill/>
        </p:spPr>
        <p:txBody>
          <a:bodyPr wrap="square" rtlCol="0">
            <a:spAutoFit/>
          </a:bodyPr>
          <a:lstStyle/>
          <a:p>
            <a:pPr algn="ctr">
              <a:lnSpc>
                <a:spcPct val="120000"/>
              </a:lnSpc>
            </a:pPr>
            <a:r>
              <a:rPr lang="en-US" sz="3600" b="1" dirty="0" smtClean="0">
                <a:solidFill>
                  <a:srgbClr val="000090"/>
                </a:solidFill>
                <a:latin typeface="Comic Sans MS"/>
                <a:cs typeface="Comic Sans MS"/>
              </a:rPr>
              <a:t>Problem = Need to identify the cause of infection </a:t>
            </a:r>
            <a:r>
              <a:rPr lang="en-US" sz="3600" b="1" u="sng" dirty="0" smtClean="0">
                <a:solidFill>
                  <a:srgbClr val="000090"/>
                </a:solidFill>
                <a:latin typeface="Comic Sans MS"/>
                <a:cs typeface="Comic Sans MS"/>
              </a:rPr>
              <a:t>very</a:t>
            </a:r>
            <a:r>
              <a:rPr lang="en-US" sz="3600" b="1" dirty="0" smtClean="0">
                <a:solidFill>
                  <a:srgbClr val="000090"/>
                </a:solidFill>
                <a:latin typeface="Comic Sans MS"/>
                <a:cs typeface="Comic Sans MS"/>
              </a:rPr>
              <a:t> quickly!</a:t>
            </a:r>
            <a:endParaRPr lang="en-US" sz="3600" b="1" dirty="0">
              <a:solidFill>
                <a:srgbClr val="000090"/>
              </a:solidFill>
              <a:latin typeface="Comic Sans MS"/>
              <a:cs typeface="Comic Sans MS"/>
            </a:endParaRPr>
          </a:p>
        </p:txBody>
      </p:sp>
      <p:pic>
        <p:nvPicPr>
          <p:cNvPr id="6" name="Picture 5" descr="Screen Shot 2016-11-23 at 7.40.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62" y="1898664"/>
            <a:ext cx="3267018" cy="3114354"/>
          </a:xfrm>
          <a:prstGeom prst="rect">
            <a:avLst/>
          </a:prstGeom>
        </p:spPr>
      </p:pic>
      <p:sp>
        <p:nvSpPr>
          <p:cNvPr id="14" name="Line 4"/>
          <p:cNvSpPr>
            <a:spLocks noChangeShapeType="1"/>
          </p:cNvSpPr>
          <p:nvPr/>
        </p:nvSpPr>
        <p:spPr bwMode="auto">
          <a:xfrm>
            <a:off x="0" y="1414281"/>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38997819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87"/>
            <a:ext cx="8229600" cy="719667"/>
          </a:xfrm>
        </p:spPr>
        <p:txBody>
          <a:bodyPr>
            <a:normAutofit/>
          </a:bodyPr>
          <a:lstStyle/>
          <a:p>
            <a:r>
              <a:rPr lang="en-US" sz="3600" b="1" dirty="0" smtClean="0">
                <a:solidFill>
                  <a:srgbClr val="FF0000"/>
                </a:solidFill>
              </a:rPr>
              <a:t>Why now?</a:t>
            </a:r>
            <a:endParaRPr lang="en-US" sz="3600" b="1" dirty="0">
              <a:solidFill>
                <a:srgbClr val="FF0000"/>
              </a:solidFill>
            </a:endParaRPr>
          </a:p>
        </p:txBody>
      </p:sp>
      <p:sp>
        <p:nvSpPr>
          <p:cNvPr id="3" name="Content Placeholder 2"/>
          <p:cNvSpPr>
            <a:spLocks noGrp="1"/>
          </p:cNvSpPr>
          <p:nvPr>
            <p:ph idx="1"/>
          </p:nvPr>
        </p:nvSpPr>
        <p:spPr>
          <a:xfrm>
            <a:off x="354836" y="1167319"/>
            <a:ext cx="8516036" cy="5169781"/>
          </a:xfrm>
        </p:spPr>
        <p:txBody>
          <a:bodyPr>
            <a:normAutofit/>
          </a:bodyPr>
          <a:lstStyle/>
          <a:p>
            <a:pPr marL="0" lvl="0" indent="0">
              <a:lnSpc>
                <a:spcPct val="120000"/>
              </a:lnSpc>
              <a:spcBef>
                <a:spcPts val="0"/>
              </a:spcBef>
              <a:spcAft>
                <a:spcPts val="2400"/>
              </a:spcAft>
              <a:buNone/>
            </a:pPr>
            <a:r>
              <a:rPr lang="en-US" dirty="0" err="1" smtClean="0">
                <a:sym typeface="Wingdings"/>
              </a:rPr>
              <a:t>Metagenomics</a:t>
            </a:r>
            <a:r>
              <a:rPr lang="en-US" dirty="0" smtClean="0">
                <a:sym typeface="Wingdings"/>
              </a:rPr>
              <a:t>:</a:t>
            </a:r>
            <a:endParaRPr lang="en-US" dirty="0" smtClean="0"/>
          </a:p>
          <a:p>
            <a:pPr marL="0" lvl="0" indent="0">
              <a:lnSpc>
                <a:spcPct val="120000"/>
              </a:lnSpc>
              <a:spcBef>
                <a:spcPts val="0"/>
              </a:spcBef>
              <a:spcAft>
                <a:spcPts val="2400"/>
              </a:spcAft>
              <a:buNone/>
            </a:pPr>
            <a:endParaRPr lang="en-US" sz="2800" dirty="0"/>
          </a:p>
          <a:p>
            <a:pPr marL="0" lvl="0" indent="0">
              <a:lnSpc>
                <a:spcPct val="120000"/>
              </a:lnSpc>
              <a:spcBef>
                <a:spcPts val="0"/>
              </a:spcBef>
              <a:spcAft>
                <a:spcPts val="2400"/>
              </a:spcAft>
              <a:buNone/>
            </a:pPr>
            <a:endParaRPr lang="en-US" sz="2800" dirty="0" smtClean="0"/>
          </a:p>
        </p:txBody>
      </p:sp>
      <p:sp>
        <p:nvSpPr>
          <p:cNvPr id="4" name="Line 4"/>
          <p:cNvSpPr>
            <a:spLocks noChangeShapeType="1"/>
          </p:cNvSpPr>
          <p:nvPr/>
        </p:nvSpPr>
        <p:spPr bwMode="auto">
          <a:xfrm>
            <a:off x="0" y="973819"/>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7" name="Rectangle 6"/>
          <p:cNvSpPr/>
          <p:nvPr/>
        </p:nvSpPr>
        <p:spPr>
          <a:xfrm>
            <a:off x="0" y="2181161"/>
            <a:ext cx="9144000" cy="523220"/>
          </a:xfrm>
          <a:prstGeom prst="rect">
            <a:avLst/>
          </a:prstGeom>
        </p:spPr>
        <p:txBody>
          <a:bodyPr wrap="square">
            <a:spAutoFit/>
          </a:bodyPr>
          <a:lstStyle/>
          <a:p>
            <a:pPr algn="ctr"/>
            <a:r>
              <a:rPr lang="en-US" sz="2800" b="1" dirty="0" smtClean="0">
                <a:solidFill>
                  <a:srgbClr val="996633"/>
                </a:solidFill>
                <a:latin typeface="Avenir Book"/>
                <a:cs typeface="Avenir Book"/>
              </a:rPr>
              <a:t>Feces </a:t>
            </a:r>
            <a:r>
              <a:rPr lang="en-US" sz="2800" b="1" dirty="0" smtClean="0">
                <a:solidFill>
                  <a:srgbClr val="996633"/>
                </a:solidFill>
                <a:latin typeface="Avenir Book"/>
                <a:cs typeface="Avenir Book"/>
                <a:sym typeface="Wingdings"/>
              </a:rPr>
              <a:t> Extract DNA  Sequence  Bioinformatics</a:t>
            </a:r>
            <a:endParaRPr lang="en-US" sz="2800" b="1" dirty="0">
              <a:solidFill>
                <a:srgbClr val="996633"/>
              </a:solidFill>
              <a:latin typeface="Avenir Book"/>
              <a:cs typeface="Avenir Book"/>
            </a:endParaRPr>
          </a:p>
        </p:txBody>
      </p:sp>
      <p:sp>
        <p:nvSpPr>
          <p:cNvPr id="8" name="Rectangle 7"/>
          <p:cNvSpPr/>
          <p:nvPr/>
        </p:nvSpPr>
        <p:spPr>
          <a:xfrm>
            <a:off x="234264" y="2181161"/>
            <a:ext cx="8636608" cy="617520"/>
          </a:xfrm>
          <a:prstGeom prst="rect">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96633"/>
              </a:solidFill>
            </a:endParaRPr>
          </a:p>
        </p:txBody>
      </p:sp>
      <p:sp>
        <p:nvSpPr>
          <p:cNvPr id="5" name="TextBox 4"/>
          <p:cNvSpPr txBox="1"/>
          <p:nvPr/>
        </p:nvSpPr>
        <p:spPr>
          <a:xfrm>
            <a:off x="0" y="5523303"/>
            <a:ext cx="2717661" cy="1200328"/>
          </a:xfrm>
          <a:prstGeom prst="rect">
            <a:avLst/>
          </a:prstGeom>
          <a:noFill/>
        </p:spPr>
        <p:txBody>
          <a:bodyPr wrap="none" rtlCol="0">
            <a:spAutoFit/>
          </a:bodyPr>
          <a:lstStyle/>
          <a:p>
            <a:pPr algn="ctr"/>
            <a:r>
              <a:rPr lang="en-US" sz="2400" dirty="0" smtClean="0"/>
              <a:t>Complex sample </a:t>
            </a:r>
          </a:p>
          <a:p>
            <a:pPr algn="ctr"/>
            <a:r>
              <a:rPr lang="en-US" sz="2400" dirty="0" smtClean="0"/>
              <a:t>with many different </a:t>
            </a:r>
          </a:p>
          <a:p>
            <a:pPr algn="ctr"/>
            <a:r>
              <a:rPr lang="en-US" sz="2400" dirty="0" smtClean="0"/>
              <a:t>types of microbes</a:t>
            </a:r>
            <a:endParaRPr lang="en-US" sz="2400" dirty="0"/>
          </a:p>
        </p:txBody>
      </p:sp>
      <p:sp>
        <p:nvSpPr>
          <p:cNvPr id="6" name="TextBox 5"/>
          <p:cNvSpPr txBox="1"/>
          <p:nvPr/>
        </p:nvSpPr>
        <p:spPr>
          <a:xfrm>
            <a:off x="1939981" y="4056237"/>
            <a:ext cx="2149447" cy="1200328"/>
          </a:xfrm>
          <a:prstGeom prst="rect">
            <a:avLst/>
          </a:prstGeom>
          <a:noFill/>
        </p:spPr>
        <p:txBody>
          <a:bodyPr wrap="none" rtlCol="0">
            <a:spAutoFit/>
          </a:bodyPr>
          <a:lstStyle/>
          <a:p>
            <a:pPr algn="ctr"/>
            <a:r>
              <a:rPr lang="en-US" sz="2400" dirty="0" smtClean="0"/>
              <a:t>Mixture of </a:t>
            </a:r>
          </a:p>
          <a:p>
            <a:pPr algn="ctr"/>
            <a:r>
              <a:rPr lang="en-US" sz="2400" dirty="0" smtClean="0"/>
              <a:t>DNA from all</a:t>
            </a:r>
          </a:p>
          <a:p>
            <a:pPr algn="ctr"/>
            <a:r>
              <a:rPr lang="en-US" sz="2400" dirty="0" smtClean="0"/>
              <a:t>of the microbes</a:t>
            </a:r>
            <a:endParaRPr lang="en-US" sz="2400" dirty="0"/>
          </a:p>
        </p:txBody>
      </p:sp>
      <p:sp>
        <p:nvSpPr>
          <p:cNvPr id="9" name="TextBox 8"/>
          <p:cNvSpPr txBox="1"/>
          <p:nvPr/>
        </p:nvSpPr>
        <p:spPr>
          <a:xfrm>
            <a:off x="4521648" y="3434295"/>
            <a:ext cx="1384373" cy="461665"/>
          </a:xfrm>
          <a:prstGeom prst="rect">
            <a:avLst/>
          </a:prstGeom>
          <a:noFill/>
        </p:spPr>
        <p:txBody>
          <a:bodyPr wrap="none" rtlCol="0">
            <a:spAutoFit/>
          </a:bodyPr>
          <a:lstStyle/>
          <a:p>
            <a:r>
              <a:rPr lang="mr-IN" sz="2400" dirty="0" smtClean="0"/>
              <a:t>…</a:t>
            </a:r>
            <a:r>
              <a:rPr lang="en-US" sz="2400" dirty="0" smtClean="0"/>
              <a:t>ATGC</a:t>
            </a:r>
            <a:r>
              <a:rPr lang="mr-IN" sz="2400" dirty="0" smtClean="0"/>
              <a:t>…</a:t>
            </a:r>
            <a:endParaRPr lang="en-US" sz="2400" dirty="0"/>
          </a:p>
        </p:txBody>
      </p:sp>
      <p:sp>
        <p:nvSpPr>
          <p:cNvPr id="10" name="TextBox 9"/>
          <p:cNvSpPr txBox="1"/>
          <p:nvPr/>
        </p:nvSpPr>
        <p:spPr>
          <a:xfrm>
            <a:off x="6451127" y="3690167"/>
            <a:ext cx="2558964" cy="2308324"/>
          </a:xfrm>
          <a:prstGeom prst="rect">
            <a:avLst/>
          </a:prstGeom>
          <a:noFill/>
        </p:spPr>
        <p:txBody>
          <a:bodyPr wrap="none" rtlCol="0">
            <a:spAutoFit/>
          </a:bodyPr>
          <a:lstStyle/>
          <a:p>
            <a:pPr algn="ctr"/>
            <a:r>
              <a:rPr lang="en-US" sz="2400" dirty="0" smtClean="0"/>
              <a:t>Computer</a:t>
            </a:r>
          </a:p>
          <a:p>
            <a:pPr algn="ctr"/>
            <a:r>
              <a:rPr lang="en-US" sz="2400" dirty="0" smtClean="0"/>
              <a:t>reassembly of data</a:t>
            </a:r>
          </a:p>
          <a:p>
            <a:pPr algn="ctr"/>
            <a:r>
              <a:rPr lang="en-US" sz="2400" dirty="0" smtClean="0"/>
              <a:t>to infer “who” the</a:t>
            </a:r>
          </a:p>
          <a:p>
            <a:pPr algn="ctr"/>
            <a:r>
              <a:rPr lang="en-US" sz="2400" dirty="0" smtClean="0"/>
              <a:t>microbes are and</a:t>
            </a:r>
          </a:p>
          <a:p>
            <a:pPr algn="ctr"/>
            <a:r>
              <a:rPr lang="en-US" sz="2400" dirty="0" smtClean="0"/>
              <a:t>“what” they are</a:t>
            </a:r>
          </a:p>
          <a:p>
            <a:pPr algn="ctr"/>
            <a:r>
              <a:rPr lang="en-US" sz="2400" dirty="0" smtClean="0"/>
              <a:t>doing</a:t>
            </a:r>
            <a:endParaRPr lang="en-US" sz="2400" dirty="0"/>
          </a:p>
        </p:txBody>
      </p:sp>
      <p:cxnSp>
        <p:nvCxnSpPr>
          <p:cNvPr id="14" name="Elbow Connector 13"/>
          <p:cNvCxnSpPr>
            <a:stCxn id="5" idx="0"/>
          </p:cNvCxnSpPr>
          <p:nvPr/>
        </p:nvCxnSpPr>
        <p:spPr>
          <a:xfrm rot="16200000" flipV="1">
            <a:off x="-214216" y="3950255"/>
            <a:ext cx="2638013" cy="508083"/>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6" idx="0"/>
          </p:cNvCxnSpPr>
          <p:nvPr/>
        </p:nvCxnSpPr>
        <p:spPr>
          <a:xfrm rot="16200000" flipV="1">
            <a:off x="2301429" y="3342960"/>
            <a:ext cx="1170946" cy="25560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6200000" flipV="1">
            <a:off x="4793295" y="3034265"/>
            <a:ext cx="585473" cy="25560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0" idx="0"/>
          </p:cNvCxnSpPr>
          <p:nvPr/>
        </p:nvCxnSpPr>
        <p:spPr>
          <a:xfrm rot="16200000" flipV="1">
            <a:off x="7221671" y="3181228"/>
            <a:ext cx="789858" cy="22801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1753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152400"/>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3600" b="1" dirty="0" smtClean="0">
                <a:solidFill>
                  <a:srgbClr val="FF0000"/>
                </a:solidFill>
                <a:latin typeface="Comic Sans MS" charset="0"/>
                <a:cs typeface="Comic Sans MS" charset="0"/>
              </a:rPr>
              <a:t>Can We Design Effective </a:t>
            </a:r>
          </a:p>
          <a:p>
            <a:pPr algn="ctr">
              <a:spcBef>
                <a:spcPct val="20000"/>
              </a:spcBef>
            </a:pPr>
            <a:r>
              <a:rPr lang="en-US" sz="3600" b="1" dirty="0" smtClean="0">
                <a:solidFill>
                  <a:srgbClr val="FF0000"/>
                </a:solidFill>
                <a:latin typeface="Comic Sans MS" charset="0"/>
                <a:cs typeface="Comic Sans MS" charset="0"/>
              </a:rPr>
              <a:t>Narrow </a:t>
            </a:r>
            <a:r>
              <a:rPr lang="en-US" sz="3600" b="1" dirty="0">
                <a:solidFill>
                  <a:srgbClr val="FF0000"/>
                </a:solidFill>
                <a:latin typeface="Comic Sans MS" charset="0"/>
                <a:cs typeface="Comic Sans MS" charset="0"/>
              </a:rPr>
              <a:t>Spectrum </a:t>
            </a:r>
            <a:r>
              <a:rPr lang="en-US" sz="3600" b="1" dirty="0" smtClean="0">
                <a:solidFill>
                  <a:srgbClr val="FF0000"/>
                </a:solidFill>
                <a:latin typeface="Comic Sans MS" charset="0"/>
                <a:cs typeface="Comic Sans MS" charset="0"/>
              </a:rPr>
              <a:t>Antimicrobials?</a:t>
            </a:r>
            <a:endParaRPr lang="en-US" sz="3600" b="1" dirty="0">
              <a:solidFill>
                <a:srgbClr val="FF0000"/>
              </a:solidFill>
              <a:latin typeface="Comic Sans MS" charset="0"/>
              <a:cs typeface="Comic Sans MS" charset="0"/>
            </a:endParaRPr>
          </a:p>
        </p:txBody>
      </p:sp>
      <p:grpSp>
        <p:nvGrpSpPr>
          <p:cNvPr id="37890" name="Group 3"/>
          <p:cNvGrpSpPr>
            <a:grpSpLocks/>
          </p:cNvGrpSpPr>
          <p:nvPr/>
        </p:nvGrpSpPr>
        <p:grpSpPr bwMode="auto">
          <a:xfrm>
            <a:off x="293688" y="3867150"/>
            <a:ext cx="2632075" cy="2811463"/>
            <a:chOff x="356" y="1842"/>
            <a:chExt cx="2187" cy="2278"/>
          </a:xfrm>
        </p:grpSpPr>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 y="1842"/>
              <a:ext cx="2187"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5"/>
            <p:cNvSpPr txBox="1">
              <a:spLocks noChangeArrowheads="1"/>
            </p:cNvSpPr>
            <p:nvPr/>
          </p:nvSpPr>
          <p:spPr bwMode="auto">
            <a:xfrm>
              <a:off x="809" y="1972"/>
              <a:ext cx="72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b="1" dirty="0">
                  <a:latin typeface="Comic Sans MS"/>
                </a:rPr>
                <a:t>?</a:t>
              </a:r>
            </a:p>
          </p:txBody>
        </p:sp>
      </p:grpSp>
      <p:sp>
        <p:nvSpPr>
          <p:cNvPr id="37891" name="TextBox 6"/>
          <p:cNvSpPr txBox="1">
            <a:spLocks noChangeArrowheads="1"/>
          </p:cNvSpPr>
          <p:nvPr/>
        </p:nvSpPr>
        <p:spPr bwMode="auto">
          <a:xfrm>
            <a:off x="3123028" y="1828197"/>
            <a:ext cx="5904180" cy="22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buFont typeface="Arial" charset="0"/>
              <a:buChar char="•"/>
            </a:pPr>
            <a:r>
              <a:rPr lang="en-US" sz="3200" dirty="0">
                <a:solidFill>
                  <a:srgbClr val="0000FF"/>
                </a:solidFill>
                <a:latin typeface="Comic Sans MS" charset="0"/>
                <a:cs typeface="Comic Sans MS" charset="0"/>
              </a:rPr>
              <a:t>Phage </a:t>
            </a:r>
            <a:r>
              <a:rPr lang="en-US" sz="3200" dirty="0" smtClean="0">
                <a:solidFill>
                  <a:srgbClr val="0000FF"/>
                </a:solidFill>
                <a:latin typeface="Comic Sans MS" charset="0"/>
                <a:cs typeface="Comic Sans MS" charset="0"/>
              </a:rPr>
              <a:t>therapy (Aerosmith)</a:t>
            </a:r>
            <a:endParaRPr lang="en-US" sz="3200" dirty="0">
              <a:solidFill>
                <a:srgbClr val="0000FF"/>
              </a:solidFill>
              <a:latin typeface="Comic Sans MS" charset="0"/>
              <a:cs typeface="Comic Sans MS" charset="0"/>
            </a:endParaRPr>
          </a:p>
          <a:p>
            <a:pPr eaLnBrk="1" hangingPunct="1">
              <a:lnSpc>
                <a:spcPct val="150000"/>
              </a:lnSpc>
              <a:buFont typeface="Arial" charset="0"/>
              <a:buChar char="•"/>
            </a:pPr>
            <a:r>
              <a:rPr lang="en-US" sz="3200" dirty="0" err="1" smtClean="0">
                <a:solidFill>
                  <a:srgbClr val="0000FF"/>
                </a:solidFill>
                <a:latin typeface="Comic Sans MS" charset="0"/>
                <a:cs typeface="Comic Sans MS" charset="0"/>
              </a:rPr>
              <a:t>Bacteriocins</a:t>
            </a:r>
            <a:endParaRPr lang="en-US" sz="3200" dirty="0" smtClean="0">
              <a:solidFill>
                <a:srgbClr val="0000FF"/>
              </a:solidFill>
              <a:latin typeface="Comic Sans MS" charset="0"/>
              <a:cs typeface="Comic Sans MS" charset="0"/>
            </a:endParaRPr>
          </a:p>
          <a:p>
            <a:pPr eaLnBrk="1" hangingPunct="1">
              <a:lnSpc>
                <a:spcPct val="150000"/>
              </a:lnSpc>
              <a:buFont typeface="Arial" charset="0"/>
              <a:buChar char="•"/>
            </a:pPr>
            <a:r>
              <a:rPr lang="en-US" sz="3200" dirty="0" smtClean="0">
                <a:solidFill>
                  <a:srgbClr val="0000FF"/>
                </a:solidFill>
                <a:latin typeface="Comic Sans MS" charset="0"/>
                <a:cs typeface="Comic Sans MS" charset="0"/>
              </a:rPr>
              <a:t>Genome-based approaches</a:t>
            </a:r>
            <a:endParaRPr lang="en-US" sz="3200" dirty="0">
              <a:solidFill>
                <a:srgbClr val="0000FF"/>
              </a:solidFill>
              <a:latin typeface="Comic Sans MS" charset="0"/>
              <a:cs typeface="Comic Sans MS" charset="0"/>
            </a:endParaRPr>
          </a:p>
        </p:txBody>
      </p:sp>
      <p:sp>
        <p:nvSpPr>
          <p:cNvPr id="9" name="Line 4"/>
          <p:cNvSpPr>
            <a:spLocks noChangeShapeType="1"/>
          </p:cNvSpPr>
          <p:nvPr/>
        </p:nvSpPr>
        <p:spPr bwMode="auto">
          <a:xfrm>
            <a:off x="0" y="1475926"/>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34328994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400"/>
              </a:spcBef>
              <a:spcAft>
                <a:spcPts val="1200"/>
              </a:spcAft>
              <a:buFont typeface="Arial" charset="0"/>
              <a:buNone/>
            </a:pPr>
            <a:r>
              <a:rPr lang="en-US" sz="3600" b="1" dirty="0">
                <a:solidFill>
                  <a:srgbClr val="000090"/>
                </a:solidFill>
                <a:latin typeface="Comic Sans MS" charset="0"/>
                <a:cs typeface="Comic Sans MS" charset="0"/>
              </a:rPr>
              <a:t>Precision Antimicrobials</a:t>
            </a:r>
            <a:endParaRPr lang="en-US" sz="3600" dirty="0">
              <a:solidFill>
                <a:srgbClr val="000090"/>
              </a:solidFill>
              <a:latin typeface="Comic Sans MS" charset="0"/>
              <a:cs typeface="Comic Sans MS" charset="0"/>
            </a:endParaRPr>
          </a:p>
        </p:txBody>
      </p:sp>
      <p:sp>
        <p:nvSpPr>
          <p:cNvPr id="96259" name="Rectangle 6"/>
          <p:cNvSpPr>
            <a:spLocks noChangeArrowheads="1"/>
          </p:cNvSpPr>
          <p:nvPr/>
        </p:nvSpPr>
        <p:spPr bwMode="auto">
          <a:xfrm>
            <a:off x="152400" y="914400"/>
            <a:ext cx="8991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ts val="1800"/>
              </a:spcBef>
              <a:spcAft>
                <a:spcPts val="600"/>
              </a:spcAft>
              <a:defRPr/>
            </a:pPr>
            <a:r>
              <a:rPr lang="en-US" sz="2800" b="1" dirty="0">
                <a:latin typeface="Comic Sans MS"/>
                <a:cs typeface="Comic Sans MS"/>
              </a:rPr>
              <a:t>Design = Narrow spectrum, genome-directed</a:t>
            </a:r>
          </a:p>
          <a:p>
            <a:pPr marL="341313" indent="-341313">
              <a:lnSpc>
                <a:spcPct val="120000"/>
              </a:lnSpc>
              <a:spcBef>
                <a:spcPts val="1200"/>
              </a:spcBef>
              <a:spcAft>
                <a:spcPts val="600"/>
              </a:spcAft>
              <a:buFont typeface="Lucida Grande"/>
              <a:buChar char="-"/>
              <a:defRPr/>
            </a:pPr>
            <a:r>
              <a:rPr lang="en-US" sz="2800" dirty="0">
                <a:solidFill>
                  <a:srgbClr val="0000FF"/>
                </a:solidFill>
                <a:latin typeface="Comic Sans MS"/>
                <a:cs typeface="Comic Sans MS"/>
              </a:rPr>
              <a:t>Specific for particular pathogens</a:t>
            </a:r>
          </a:p>
          <a:p>
            <a:pPr marL="341313" indent="-341313">
              <a:lnSpc>
                <a:spcPct val="120000"/>
              </a:lnSpc>
              <a:spcAft>
                <a:spcPts val="600"/>
              </a:spcAft>
              <a:buFont typeface="Lucida Grande" charset="0"/>
              <a:buChar char="-"/>
              <a:defRPr/>
            </a:pPr>
            <a:r>
              <a:rPr lang="en-US" sz="2800" dirty="0">
                <a:solidFill>
                  <a:schemeClr val="tx1">
                    <a:lumMod val="75000"/>
                    <a:lumOff val="25000"/>
                  </a:schemeClr>
                </a:solidFill>
                <a:latin typeface="Comic Sans MS"/>
                <a:cs typeface="Comic Sans MS"/>
              </a:rPr>
              <a:t>Targets identified via comparative genomics</a:t>
            </a:r>
          </a:p>
          <a:p>
            <a:pPr marL="341313" indent="-341313">
              <a:lnSpc>
                <a:spcPct val="120000"/>
              </a:lnSpc>
              <a:spcAft>
                <a:spcPts val="600"/>
              </a:spcAft>
              <a:buFont typeface="Lucida Grande" charset="0"/>
              <a:buChar char="-"/>
              <a:defRPr/>
            </a:pPr>
            <a:r>
              <a:rPr lang="en-US" sz="2800" dirty="0">
                <a:solidFill>
                  <a:srgbClr val="0000FF"/>
                </a:solidFill>
                <a:latin typeface="Comic Sans MS"/>
                <a:cs typeface="Comic Sans MS"/>
              </a:rPr>
              <a:t>Targets absent in </a:t>
            </a:r>
            <a:r>
              <a:rPr lang="en-US" sz="2800" dirty="0" err="1">
                <a:solidFill>
                  <a:srgbClr val="0000FF"/>
                </a:solidFill>
                <a:latin typeface="Comic Sans MS"/>
                <a:cs typeface="Comic Sans MS"/>
              </a:rPr>
              <a:t>microbiome</a:t>
            </a:r>
            <a:r>
              <a:rPr lang="en-US" sz="2800" dirty="0">
                <a:solidFill>
                  <a:srgbClr val="0000FF"/>
                </a:solidFill>
                <a:latin typeface="Comic Sans MS"/>
                <a:cs typeface="Comic Sans MS"/>
              </a:rPr>
              <a:t> sequences</a:t>
            </a:r>
          </a:p>
          <a:p>
            <a:pPr marL="341313" indent="-341313">
              <a:lnSpc>
                <a:spcPct val="120000"/>
              </a:lnSpc>
              <a:spcAft>
                <a:spcPts val="600"/>
              </a:spcAft>
              <a:buFont typeface="Lucida Grande" charset="0"/>
              <a:buChar char="-"/>
              <a:defRPr/>
            </a:pPr>
            <a:r>
              <a:rPr lang="en-US" sz="2800" dirty="0">
                <a:solidFill>
                  <a:srgbClr val="404040"/>
                </a:solidFill>
                <a:latin typeface="Comic Sans MS"/>
                <a:cs typeface="Comic Sans MS"/>
              </a:rPr>
              <a:t>Inhibitory oligonucleotides and peptides</a:t>
            </a:r>
          </a:p>
        </p:txBody>
      </p:sp>
      <p:sp>
        <p:nvSpPr>
          <p:cNvPr id="39939" name="Rectangle 7"/>
          <p:cNvSpPr>
            <a:spLocks noChangeArrowheads="1"/>
          </p:cNvSpPr>
          <p:nvPr/>
        </p:nvSpPr>
        <p:spPr bwMode="auto">
          <a:xfrm>
            <a:off x="228600" y="4327525"/>
            <a:ext cx="8915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1313" indent="-341313">
              <a:lnSpc>
                <a:spcPct val="120000"/>
              </a:lnSpc>
              <a:spcBef>
                <a:spcPts val="1800"/>
              </a:spcBef>
              <a:spcAft>
                <a:spcPts val="600"/>
              </a:spcAft>
            </a:pPr>
            <a:r>
              <a:rPr lang="en-US" sz="2800" b="1">
                <a:solidFill>
                  <a:srgbClr val="000000"/>
                </a:solidFill>
                <a:latin typeface="Comic Sans MS" charset="0"/>
                <a:cs typeface="Comic Sans MS" charset="0"/>
              </a:rPr>
              <a:t>Delivery = nanoengineered virus-like particles</a:t>
            </a:r>
          </a:p>
          <a:p>
            <a:pPr marL="341313" indent="-341313">
              <a:lnSpc>
                <a:spcPct val="120000"/>
              </a:lnSpc>
              <a:spcBef>
                <a:spcPts val="1200"/>
              </a:spcBef>
              <a:spcAft>
                <a:spcPts val="600"/>
              </a:spcAft>
              <a:buFont typeface="Lucida Grande" charset="0"/>
              <a:buChar char="-"/>
            </a:pPr>
            <a:r>
              <a:rPr lang="en-US" sz="2800">
                <a:solidFill>
                  <a:srgbClr val="0000FF"/>
                </a:solidFill>
                <a:latin typeface="Comic Sans MS" charset="0"/>
                <a:cs typeface="Comic Sans MS" charset="0"/>
              </a:rPr>
              <a:t>Efficient loading in vitro</a:t>
            </a:r>
          </a:p>
          <a:p>
            <a:pPr marL="341313" indent="-341313">
              <a:lnSpc>
                <a:spcPct val="120000"/>
              </a:lnSpc>
              <a:spcAft>
                <a:spcPts val="600"/>
              </a:spcAft>
              <a:buFont typeface="Lucida Grande" charset="0"/>
              <a:buChar char="-"/>
            </a:pPr>
            <a:r>
              <a:rPr lang="en-US" sz="2800">
                <a:solidFill>
                  <a:srgbClr val="404040"/>
                </a:solidFill>
                <a:latin typeface="Comic Sans MS" charset="0"/>
                <a:cs typeface="Comic Sans MS" charset="0"/>
              </a:rPr>
              <a:t>Effective delivery of antibiotic into bacteria</a:t>
            </a:r>
          </a:p>
          <a:p>
            <a:pPr marL="341313" indent="-341313">
              <a:lnSpc>
                <a:spcPct val="120000"/>
              </a:lnSpc>
              <a:spcAft>
                <a:spcPts val="600"/>
              </a:spcAft>
              <a:buFont typeface="Lucida Grande" charset="0"/>
              <a:buChar char="-"/>
            </a:pPr>
            <a:r>
              <a:rPr lang="en-US" sz="2800">
                <a:solidFill>
                  <a:srgbClr val="0000FF"/>
                </a:solidFill>
                <a:latin typeface="Comic Sans MS" charset="0"/>
                <a:cs typeface="Comic Sans MS" charset="0"/>
              </a:rPr>
              <a:t>Potential for oral treatment</a:t>
            </a:r>
          </a:p>
        </p:txBody>
      </p:sp>
      <p:sp>
        <p:nvSpPr>
          <p:cNvPr id="6"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33883169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400"/>
              </a:spcBef>
              <a:spcAft>
                <a:spcPts val="1200"/>
              </a:spcAft>
              <a:buFont typeface="Arial" charset="0"/>
              <a:buNone/>
            </a:pPr>
            <a:r>
              <a:rPr lang="en-US" sz="3600" b="1" dirty="0" smtClean="0">
                <a:solidFill>
                  <a:srgbClr val="000090"/>
                </a:solidFill>
                <a:latin typeface="Comic Sans MS" charset="0"/>
                <a:cs typeface="Comic Sans MS" charset="0"/>
              </a:rPr>
              <a:t>Eureka: Antisense RNA</a:t>
            </a:r>
            <a:endParaRPr lang="en-US" sz="3600" dirty="0">
              <a:solidFill>
                <a:srgbClr val="000090"/>
              </a:solidFill>
              <a:latin typeface="Comic Sans MS" charset="0"/>
              <a:cs typeface="Comic Sans MS" charset="0"/>
            </a:endParaRPr>
          </a:p>
        </p:txBody>
      </p:sp>
      <p:sp>
        <p:nvSpPr>
          <p:cNvPr id="4"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5" name="TextBox 4"/>
          <p:cNvSpPr txBox="1"/>
          <p:nvPr/>
        </p:nvSpPr>
        <p:spPr>
          <a:xfrm>
            <a:off x="6516433" y="6513326"/>
            <a:ext cx="2627567" cy="369332"/>
          </a:xfrm>
          <a:prstGeom prst="rect">
            <a:avLst/>
          </a:prstGeom>
          <a:noFill/>
        </p:spPr>
        <p:txBody>
          <a:bodyPr wrap="none" rtlCol="0">
            <a:spAutoFit/>
          </a:bodyPr>
          <a:lstStyle/>
          <a:p>
            <a:r>
              <a:rPr lang="en-US" dirty="0" smtClean="0">
                <a:solidFill>
                  <a:srgbClr val="A6A6A6"/>
                </a:solidFill>
              </a:rPr>
              <a:t>Maloy, </a:t>
            </a:r>
            <a:r>
              <a:rPr lang="en-US" dirty="0" err="1" smtClean="0">
                <a:solidFill>
                  <a:srgbClr val="A6A6A6"/>
                </a:solidFill>
              </a:rPr>
              <a:t>Jakobsson</a:t>
            </a:r>
            <a:r>
              <a:rPr lang="en-US" dirty="0" smtClean="0">
                <a:solidFill>
                  <a:srgbClr val="A6A6A6"/>
                </a:solidFill>
              </a:rPr>
              <a:t>, Brinker </a:t>
            </a:r>
            <a:endParaRPr lang="en-US" dirty="0">
              <a:solidFill>
                <a:srgbClr val="A6A6A6"/>
              </a:solidFill>
            </a:endParaRPr>
          </a:p>
        </p:txBody>
      </p:sp>
      <p:grpSp>
        <p:nvGrpSpPr>
          <p:cNvPr id="9" name="Group 8"/>
          <p:cNvGrpSpPr/>
          <p:nvPr/>
        </p:nvGrpSpPr>
        <p:grpSpPr>
          <a:xfrm>
            <a:off x="2310653" y="903112"/>
            <a:ext cx="575743" cy="1161873"/>
            <a:chOff x="6077671" y="606425"/>
            <a:chExt cx="575743" cy="1161873"/>
          </a:xfrm>
        </p:grpSpPr>
        <p:sp>
          <p:nvSpPr>
            <p:cNvPr id="10" name="TextBox 9"/>
            <p:cNvSpPr txBox="1"/>
            <p:nvPr/>
          </p:nvSpPr>
          <p:spPr>
            <a:xfrm>
              <a:off x="6083720" y="1121967"/>
              <a:ext cx="569694" cy="646331"/>
            </a:xfrm>
            <a:prstGeom prst="rect">
              <a:avLst/>
            </a:prstGeom>
            <a:solidFill>
              <a:schemeClr val="bg1"/>
            </a:solidFill>
            <a:ln>
              <a:noFill/>
            </a:ln>
          </p:spPr>
          <p:txBody>
            <a:bodyPr wrap="none" rtlCol="0">
              <a:spAutoFit/>
            </a:bodyPr>
            <a:lstStyle/>
            <a:p>
              <a:r>
                <a:rPr lang="mr-IN" sz="3600" dirty="0" smtClean="0">
                  <a:solidFill>
                    <a:srgbClr val="000090"/>
                  </a:solidFill>
                </a:rPr>
                <a:t>…</a:t>
              </a:r>
              <a:endParaRPr lang="en-US" sz="3600" dirty="0">
                <a:solidFill>
                  <a:srgbClr val="000090"/>
                </a:solidFill>
              </a:endParaRPr>
            </a:p>
          </p:txBody>
        </p:sp>
        <p:sp>
          <p:nvSpPr>
            <p:cNvPr id="11" name="TextBox 10"/>
            <p:cNvSpPr txBox="1"/>
            <p:nvPr/>
          </p:nvSpPr>
          <p:spPr>
            <a:xfrm>
              <a:off x="6077671" y="606425"/>
              <a:ext cx="569694" cy="646331"/>
            </a:xfrm>
            <a:prstGeom prst="rect">
              <a:avLst/>
            </a:prstGeom>
            <a:solidFill>
              <a:schemeClr val="bg1"/>
            </a:solidFill>
            <a:ln>
              <a:noFill/>
            </a:ln>
          </p:spPr>
          <p:txBody>
            <a:bodyPr wrap="none" rtlCol="0">
              <a:spAutoFit/>
            </a:bodyPr>
            <a:lstStyle/>
            <a:p>
              <a:r>
                <a:rPr lang="mr-IN" sz="3600" dirty="0" smtClean="0">
                  <a:solidFill>
                    <a:srgbClr val="000090"/>
                  </a:solidFill>
                </a:rPr>
                <a:t>…</a:t>
              </a:r>
              <a:endParaRPr lang="en-US" sz="3600" dirty="0">
                <a:solidFill>
                  <a:srgbClr val="000090"/>
                </a:solidFill>
              </a:endParaRPr>
            </a:p>
          </p:txBody>
        </p:sp>
      </p:grpSp>
      <p:grpSp>
        <p:nvGrpSpPr>
          <p:cNvPr id="12" name="Group 11"/>
          <p:cNvGrpSpPr/>
          <p:nvPr/>
        </p:nvGrpSpPr>
        <p:grpSpPr>
          <a:xfrm>
            <a:off x="6077671" y="900375"/>
            <a:ext cx="575743" cy="1161873"/>
            <a:chOff x="6077671" y="606425"/>
            <a:chExt cx="575743" cy="1161873"/>
          </a:xfrm>
        </p:grpSpPr>
        <p:sp>
          <p:nvSpPr>
            <p:cNvPr id="13" name="TextBox 12"/>
            <p:cNvSpPr txBox="1"/>
            <p:nvPr/>
          </p:nvSpPr>
          <p:spPr>
            <a:xfrm>
              <a:off x="6083720" y="1121967"/>
              <a:ext cx="569694" cy="646331"/>
            </a:xfrm>
            <a:prstGeom prst="rect">
              <a:avLst/>
            </a:prstGeom>
            <a:solidFill>
              <a:schemeClr val="bg1"/>
            </a:solidFill>
            <a:ln>
              <a:noFill/>
            </a:ln>
          </p:spPr>
          <p:txBody>
            <a:bodyPr wrap="none" rtlCol="0">
              <a:spAutoFit/>
            </a:bodyPr>
            <a:lstStyle/>
            <a:p>
              <a:r>
                <a:rPr lang="mr-IN" sz="3600" dirty="0" smtClean="0">
                  <a:solidFill>
                    <a:srgbClr val="000090"/>
                  </a:solidFill>
                </a:rPr>
                <a:t>…</a:t>
              </a:r>
              <a:endParaRPr lang="en-US" sz="3600" dirty="0">
                <a:solidFill>
                  <a:srgbClr val="000090"/>
                </a:solidFill>
              </a:endParaRPr>
            </a:p>
          </p:txBody>
        </p:sp>
        <p:sp>
          <p:nvSpPr>
            <p:cNvPr id="14" name="TextBox 13"/>
            <p:cNvSpPr txBox="1"/>
            <p:nvPr/>
          </p:nvSpPr>
          <p:spPr>
            <a:xfrm>
              <a:off x="6077671" y="606425"/>
              <a:ext cx="569694" cy="646331"/>
            </a:xfrm>
            <a:prstGeom prst="rect">
              <a:avLst/>
            </a:prstGeom>
            <a:solidFill>
              <a:schemeClr val="bg1"/>
            </a:solidFill>
            <a:ln>
              <a:noFill/>
            </a:ln>
          </p:spPr>
          <p:txBody>
            <a:bodyPr wrap="none" rtlCol="0">
              <a:spAutoFit/>
            </a:bodyPr>
            <a:lstStyle/>
            <a:p>
              <a:r>
                <a:rPr lang="mr-IN" sz="3600" dirty="0" smtClean="0">
                  <a:solidFill>
                    <a:srgbClr val="000090"/>
                  </a:solidFill>
                </a:rPr>
                <a:t>…</a:t>
              </a:r>
              <a:endParaRPr lang="en-US" sz="3600" dirty="0">
                <a:solidFill>
                  <a:srgbClr val="000090"/>
                </a:solidFill>
              </a:endParaRPr>
            </a:p>
          </p:txBody>
        </p:sp>
      </p:grpSp>
      <p:grpSp>
        <p:nvGrpSpPr>
          <p:cNvPr id="15" name="Group 14"/>
          <p:cNvGrpSpPr/>
          <p:nvPr/>
        </p:nvGrpSpPr>
        <p:grpSpPr>
          <a:xfrm>
            <a:off x="2786508" y="1390617"/>
            <a:ext cx="3377866" cy="278975"/>
            <a:chOff x="2786508" y="1096667"/>
            <a:chExt cx="3377866" cy="278975"/>
          </a:xfrm>
        </p:grpSpPr>
        <p:cxnSp>
          <p:nvCxnSpPr>
            <p:cNvPr id="16" name="Straight Connector 15"/>
            <p:cNvCxnSpPr/>
            <p:nvPr/>
          </p:nvCxnSpPr>
          <p:spPr>
            <a:xfrm>
              <a:off x="294679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09919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251594"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1312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551251"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68681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829505"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969626"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4117463"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6928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09985"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6180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714207"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866607"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813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16626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30182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444518"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5584639"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5732476"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88429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024998"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786508" y="1111625"/>
              <a:ext cx="3377866" cy="0"/>
            </a:xfrm>
            <a:prstGeom prst="line">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2786508" y="1632073"/>
            <a:ext cx="3377866" cy="293933"/>
            <a:chOff x="2786508" y="1338123"/>
            <a:chExt cx="3377866" cy="293933"/>
          </a:xfrm>
        </p:grpSpPr>
        <p:cxnSp>
          <p:nvCxnSpPr>
            <p:cNvPr id="40" name="Straight Connector 39"/>
            <p:cNvCxnSpPr/>
            <p:nvPr/>
          </p:nvCxnSpPr>
          <p:spPr>
            <a:xfrm flipH="1" flipV="1">
              <a:off x="3969626" y="1338123"/>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117463" y="1442652"/>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269284"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409985" y="1338123"/>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561807"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714207" y="1442652"/>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866607" y="1338123"/>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028134"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166264" y="1442652"/>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01824"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444518"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5584639" y="1338123"/>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732476" y="1442652"/>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884297"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024998" y="1338123"/>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2786508" y="1338123"/>
              <a:ext cx="3377866" cy="293933"/>
              <a:chOff x="2786508" y="1338123"/>
              <a:chExt cx="3377866" cy="293933"/>
            </a:xfrm>
          </p:grpSpPr>
          <p:cxnSp>
            <p:nvCxnSpPr>
              <p:cNvPr id="56" name="Straight Connector 55"/>
              <p:cNvCxnSpPr/>
              <p:nvPr/>
            </p:nvCxnSpPr>
            <p:spPr>
              <a:xfrm>
                <a:off x="2946794"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3099194" y="1442652"/>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251594" y="1338123"/>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413121"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3551251" y="1442652"/>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686811"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829505" y="1442652"/>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786508" y="1632056"/>
                <a:ext cx="3377866" cy="0"/>
              </a:xfrm>
              <a:prstGeom prst="line">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sp>
        <p:nvSpPr>
          <p:cNvPr id="64" name="TextBox 63"/>
          <p:cNvSpPr txBox="1"/>
          <p:nvPr/>
        </p:nvSpPr>
        <p:spPr>
          <a:xfrm>
            <a:off x="1305648" y="1391198"/>
            <a:ext cx="939480" cy="584776"/>
          </a:xfrm>
          <a:prstGeom prst="rect">
            <a:avLst/>
          </a:prstGeom>
          <a:noFill/>
        </p:spPr>
        <p:txBody>
          <a:bodyPr wrap="none" rtlCol="0">
            <a:spAutoFit/>
          </a:bodyPr>
          <a:lstStyle/>
          <a:p>
            <a:r>
              <a:rPr lang="en-US" sz="3200" dirty="0" smtClean="0"/>
              <a:t>DNA</a:t>
            </a:r>
            <a:endParaRPr lang="en-US" sz="3200" dirty="0"/>
          </a:p>
        </p:txBody>
      </p:sp>
      <p:sp>
        <p:nvSpPr>
          <p:cNvPr id="65" name="Down Arrow 64"/>
          <p:cNvSpPr/>
          <p:nvPr/>
        </p:nvSpPr>
        <p:spPr>
          <a:xfrm>
            <a:off x="4417443" y="2159452"/>
            <a:ext cx="386362" cy="493324"/>
          </a:xfrm>
          <a:prstGeom prst="down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61345" y="4840015"/>
            <a:ext cx="3377866" cy="278975"/>
            <a:chOff x="2786508" y="1096667"/>
            <a:chExt cx="3377866" cy="278975"/>
          </a:xfrm>
        </p:grpSpPr>
        <p:cxnSp>
          <p:nvCxnSpPr>
            <p:cNvPr id="67" name="Straight Connector 66"/>
            <p:cNvCxnSpPr/>
            <p:nvPr/>
          </p:nvCxnSpPr>
          <p:spPr>
            <a:xfrm>
              <a:off x="294679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309919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251594"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41312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551251"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68681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829505"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3969626"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117463"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26928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09985"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56180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4714207"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866607"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02813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516626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30182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444518"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5584639"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5732476"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88429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024998"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2786508" y="1111625"/>
              <a:ext cx="3377866" cy="0"/>
            </a:xfrm>
            <a:prstGeom prst="line">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5186468" y="4840015"/>
            <a:ext cx="3377866" cy="278975"/>
            <a:chOff x="2786508" y="1096667"/>
            <a:chExt cx="3377866" cy="278975"/>
          </a:xfrm>
        </p:grpSpPr>
        <p:cxnSp>
          <p:nvCxnSpPr>
            <p:cNvPr id="91" name="Straight Connector 90"/>
            <p:cNvCxnSpPr/>
            <p:nvPr/>
          </p:nvCxnSpPr>
          <p:spPr>
            <a:xfrm>
              <a:off x="294679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309919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3251594"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41312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551251"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681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829505"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flipV="1">
              <a:off x="3969626"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4117463"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26928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409985"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56180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4714207"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4866607"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02813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516626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530182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444518"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5584639"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5732476"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88429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024998"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786508" y="1111625"/>
              <a:ext cx="3377866" cy="0"/>
            </a:xfrm>
            <a:prstGeom prst="line">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p:cNvGrpSpPr/>
          <p:nvPr/>
        </p:nvGrpSpPr>
        <p:grpSpPr>
          <a:xfrm>
            <a:off x="5301824" y="5116155"/>
            <a:ext cx="967130" cy="293933"/>
            <a:chOff x="5301824" y="3613964"/>
            <a:chExt cx="967130" cy="293933"/>
          </a:xfrm>
        </p:grpSpPr>
        <p:cxnSp>
          <p:nvCxnSpPr>
            <p:cNvPr id="115" name="Straight Connector 114"/>
            <p:cNvCxnSpPr/>
            <p:nvPr/>
          </p:nvCxnSpPr>
          <p:spPr>
            <a:xfrm>
              <a:off x="5346754" y="3718493"/>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5499154" y="3718493"/>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5651554" y="3613964"/>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813081" y="3718493"/>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5951211" y="3718493"/>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086771" y="3718493"/>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229465" y="3718493"/>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301824" y="3907897"/>
              <a:ext cx="967130" cy="0"/>
            </a:xfrm>
            <a:prstGeom prst="line">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2880347" y="2871829"/>
            <a:ext cx="3377866" cy="278975"/>
            <a:chOff x="2786508" y="1096667"/>
            <a:chExt cx="3377866" cy="278975"/>
          </a:xfrm>
        </p:grpSpPr>
        <p:cxnSp>
          <p:nvCxnSpPr>
            <p:cNvPr id="124" name="Straight Connector 123"/>
            <p:cNvCxnSpPr/>
            <p:nvPr/>
          </p:nvCxnSpPr>
          <p:spPr>
            <a:xfrm>
              <a:off x="294679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309919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251594"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41312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3551251"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686811"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829505"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flipV="1">
              <a:off x="3969626"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4117463"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426928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4409985"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456180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4714207"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866607"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502813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5166264"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5301824"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5444518"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flipV="1">
              <a:off x="5584639" y="1096667"/>
              <a:ext cx="0" cy="17444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5732476" y="1096667"/>
              <a:ext cx="0" cy="2789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5884297" y="1096667"/>
              <a:ext cx="0" cy="2789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6024998" y="1096667"/>
              <a:ext cx="0" cy="1744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786508" y="1111625"/>
              <a:ext cx="3377866" cy="0"/>
            </a:xfrm>
            <a:prstGeom prst="line">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sp>
        <p:nvSpPr>
          <p:cNvPr id="147" name="TextBox 146"/>
          <p:cNvSpPr txBox="1"/>
          <p:nvPr/>
        </p:nvSpPr>
        <p:spPr>
          <a:xfrm>
            <a:off x="1243998" y="2753887"/>
            <a:ext cx="1237638" cy="584776"/>
          </a:xfrm>
          <a:prstGeom prst="rect">
            <a:avLst/>
          </a:prstGeom>
          <a:noFill/>
        </p:spPr>
        <p:txBody>
          <a:bodyPr wrap="none" rtlCol="0">
            <a:spAutoFit/>
          </a:bodyPr>
          <a:lstStyle/>
          <a:p>
            <a:r>
              <a:rPr lang="en-US" sz="3200" dirty="0" smtClean="0"/>
              <a:t>mRNA</a:t>
            </a:r>
            <a:endParaRPr lang="en-US" sz="3200" dirty="0"/>
          </a:p>
        </p:txBody>
      </p:sp>
      <p:grpSp>
        <p:nvGrpSpPr>
          <p:cNvPr id="148" name="Group 147"/>
          <p:cNvGrpSpPr/>
          <p:nvPr/>
        </p:nvGrpSpPr>
        <p:grpSpPr>
          <a:xfrm>
            <a:off x="4263943" y="3474829"/>
            <a:ext cx="693363" cy="769081"/>
            <a:chOff x="4263943" y="3180879"/>
            <a:chExt cx="693363" cy="769081"/>
          </a:xfrm>
          <a:solidFill>
            <a:srgbClr val="000090"/>
          </a:solidFill>
        </p:grpSpPr>
        <p:sp>
          <p:nvSpPr>
            <p:cNvPr id="149" name="Rectangle 148"/>
            <p:cNvSpPr/>
            <p:nvPr/>
          </p:nvSpPr>
          <p:spPr>
            <a:xfrm>
              <a:off x="4530702" y="3180879"/>
              <a:ext cx="183505" cy="501436"/>
            </a:xfrm>
            <a:prstGeom prst="rect">
              <a:avLst/>
            </a:prstGeom>
            <a:grp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Down Arrow 149"/>
            <p:cNvSpPr/>
            <p:nvPr/>
          </p:nvSpPr>
          <p:spPr>
            <a:xfrm rot="18900000">
              <a:off x="4617754" y="3563091"/>
              <a:ext cx="339552" cy="386869"/>
            </a:xfrm>
            <a:prstGeom prst="downArrow">
              <a:avLst/>
            </a:prstGeom>
            <a:grp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Down Arrow 150"/>
            <p:cNvSpPr/>
            <p:nvPr/>
          </p:nvSpPr>
          <p:spPr>
            <a:xfrm rot="2700000" flipH="1">
              <a:off x="4287602" y="3563090"/>
              <a:ext cx="339552" cy="386869"/>
            </a:xfrm>
            <a:prstGeom prst="downArrow">
              <a:avLst/>
            </a:prstGeom>
            <a:grp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2" name="Oval 151"/>
          <p:cNvSpPr/>
          <p:nvPr/>
        </p:nvSpPr>
        <p:spPr>
          <a:xfrm>
            <a:off x="621631" y="4244722"/>
            <a:ext cx="1615013" cy="6305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538185" y="4840015"/>
            <a:ext cx="1772467" cy="13918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TextBox 153"/>
          <p:cNvSpPr txBox="1"/>
          <p:nvPr/>
        </p:nvSpPr>
        <p:spPr>
          <a:xfrm>
            <a:off x="1087958" y="5220684"/>
            <a:ext cx="721271" cy="584776"/>
          </a:xfrm>
          <a:prstGeom prst="rect">
            <a:avLst/>
          </a:prstGeom>
          <a:noFill/>
        </p:spPr>
        <p:txBody>
          <a:bodyPr wrap="none" rtlCol="0">
            <a:spAutoFit/>
          </a:bodyPr>
          <a:lstStyle/>
          <a:p>
            <a:r>
              <a:rPr lang="en-US" sz="3200" dirty="0" smtClean="0">
                <a:solidFill>
                  <a:srgbClr val="008000"/>
                </a:solidFill>
              </a:rPr>
              <a:t>ON</a:t>
            </a:r>
            <a:endParaRPr lang="en-US" sz="3200" dirty="0">
              <a:solidFill>
                <a:srgbClr val="008000"/>
              </a:solidFill>
            </a:endParaRPr>
          </a:p>
        </p:txBody>
      </p:sp>
      <p:sp>
        <p:nvSpPr>
          <p:cNvPr id="155" name="TextBox 154"/>
          <p:cNvSpPr txBox="1"/>
          <p:nvPr/>
        </p:nvSpPr>
        <p:spPr>
          <a:xfrm>
            <a:off x="5346754" y="5513072"/>
            <a:ext cx="833481" cy="584776"/>
          </a:xfrm>
          <a:prstGeom prst="rect">
            <a:avLst/>
          </a:prstGeom>
          <a:noFill/>
        </p:spPr>
        <p:txBody>
          <a:bodyPr wrap="none" rtlCol="0">
            <a:spAutoFit/>
          </a:bodyPr>
          <a:lstStyle/>
          <a:p>
            <a:r>
              <a:rPr lang="en-US" sz="3200" dirty="0" smtClean="0">
                <a:solidFill>
                  <a:srgbClr val="FF0000"/>
                </a:solidFill>
              </a:rPr>
              <a:t>OFF</a:t>
            </a:r>
            <a:endParaRPr lang="en-US" sz="3200" dirty="0">
              <a:solidFill>
                <a:srgbClr val="FF0000"/>
              </a:solidFill>
            </a:endParaRPr>
          </a:p>
        </p:txBody>
      </p:sp>
      <p:sp>
        <p:nvSpPr>
          <p:cNvPr id="156" name="TextBox 155"/>
          <p:cNvSpPr txBox="1"/>
          <p:nvPr/>
        </p:nvSpPr>
        <p:spPr>
          <a:xfrm>
            <a:off x="3228174" y="3598391"/>
            <a:ext cx="1106317" cy="646331"/>
          </a:xfrm>
          <a:prstGeom prst="rect">
            <a:avLst/>
          </a:prstGeom>
          <a:noFill/>
        </p:spPr>
        <p:txBody>
          <a:bodyPr wrap="none" rtlCol="0">
            <a:spAutoFit/>
          </a:bodyPr>
          <a:lstStyle/>
          <a:p>
            <a:pPr algn="ctr"/>
            <a:r>
              <a:rPr lang="en-US" i="1" dirty="0" smtClean="0">
                <a:solidFill>
                  <a:schemeClr val="bg1">
                    <a:lumMod val="50000"/>
                  </a:schemeClr>
                </a:solidFill>
              </a:rPr>
              <a:t>Protein </a:t>
            </a:r>
          </a:p>
          <a:p>
            <a:pPr algn="ctr"/>
            <a:r>
              <a:rPr lang="en-US" i="1" dirty="0" smtClean="0">
                <a:solidFill>
                  <a:schemeClr val="bg1">
                    <a:lumMod val="50000"/>
                  </a:schemeClr>
                </a:solidFill>
              </a:rPr>
              <a:t>Synthesis</a:t>
            </a:r>
            <a:endParaRPr lang="en-US" i="1" dirty="0">
              <a:solidFill>
                <a:schemeClr val="bg1">
                  <a:lumMod val="50000"/>
                </a:schemeClr>
              </a:solidFill>
            </a:endParaRPr>
          </a:p>
        </p:txBody>
      </p:sp>
      <p:sp>
        <p:nvSpPr>
          <p:cNvPr id="157" name="TextBox 156"/>
          <p:cNvSpPr txBox="1"/>
          <p:nvPr/>
        </p:nvSpPr>
        <p:spPr>
          <a:xfrm>
            <a:off x="4928752" y="3598391"/>
            <a:ext cx="1140807" cy="646331"/>
          </a:xfrm>
          <a:prstGeom prst="rect">
            <a:avLst/>
          </a:prstGeom>
          <a:noFill/>
        </p:spPr>
        <p:txBody>
          <a:bodyPr wrap="none" rtlCol="0">
            <a:spAutoFit/>
          </a:bodyPr>
          <a:lstStyle/>
          <a:p>
            <a:pPr algn="ctr"/>
            <a:r>
              <a:rPr lang="en-US" i="1" dirty="0" smtClean="0">
                <a:solidFill>
                  <a:schemeClr val="bg1">
                    <a:lumMod val="50000"/>
                  </a:schemeClr>
                </a:solidFill>
              </a:rPr>
              <a:t>Antisense</a:t>
            </a:r>
          </a:p>
          <a:p>
            <a:pPr algn="ctr"/>
            <a:r>
              <a:rPr lang="en-US" i="1" dirty="0" smtClean="0">
                <a:solidFill>
                  <a:schemeClr val="bg1">
                    <a:lumMod val="50000"/>
                  </a:schemeClr>
                </a:solidFill>
              </a:rPr>
              <a:t>RNA</a:t>
            </a:r>
            <a:endParaRPr lang="en-US" i="1" dirty="0">
              <a:solidFill>
                <a:schemeClr val="bg1">
                  <a:lumMod val="50000"/>
                </a:schemeClr>
              </a:solidFill>
            </a:endParaRPr>
          </a:p>
        </p:txBody>
      </p:sp>
    </p:spTree>
    <p:extLst>
      <p:ext uri="{BB962C8B-B14F-4D97-AF65-F5344CB8AC3E}">
        <p14:creationId xmlns:p14="http://schemas.microsoft.com/office/powerpoint/2010/main" val="34782455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ight Arrow Callout 11"/>
          <p:cNvSpPr>
            <a:spLocks noChangeArrowheads="1"/>
          </p:cNvSpPr>
          <p:nvPr/>
        </p:nvSpPr>
        <p:spPr bwMode="auto">
          <a:xfrm>
            <a:off x="2819400" y="3810000"/>
            <a:ext cx="2743200" cy="2438400"/>
          </a:xfrm>
          <a:prstGeom prst="rightArrowCallout">
            <a:avLst>
              <a:gd name="adj1" fmla="val 25000"/>
              <a:gd name="adj2" fmla="val 25000"/>
              <a:gd name="adj3" fmla="val 25000"/>
              <a:gd name="adj4" fmla="val 64977"/>
            </a:avLst>
          </a:prstGeom>
          <a:solidFill>
            <a:schemeClr val="accent1"/>
          </a:solidFill>
          <a:ln w="9525">
            <a:solidFill>
              <a:schemeClr val="tx1"/>
            </a:solidFill>
            <a:round/>
            <a:headEnd/>
            <a:tailEnd/>
          </a:ln>
        </p:spPr>
        <p:txBody>
          <a:bodyPr/>
          <a:lstStyle/>
          <a:p>
            <a:endParaRPr lang="en-US" dirty="0">
              <a:latin typeface="Comic Sans MS"/>
            </a:endParaRPr>
          </a:p>
        </p:txBody>
      </p:sp>
      <p:sp>
        <p:nvSpPr>
          <p:cNvPr id="41986" name="Right Arrow Callout 10"/>
          <p:cNvSpPr>
            <a:spLocks noChangeArrowheads="1"/>
          </p:cNvSpPr>
          <p:nvPr/>
        </p:nvSpPr>
        <p:spPr bwMode="auto">
          <a:xfrm>
            <a:off x="5562600" y="3962400"/>
            <a:ext cx="3505200" cy="2133600"/>
          </a:xfrm>
          <a:prstGeom prst="rightArrowCallout">
            <a:avLst>
              <a:gd name="adj1" fmla="val 23759"/>
              <a:gd name="adj2" fmla="val 25000"/>
              <a:gd name="adj3" fmla="val 33063"/>
              <a:gd name="adj4" fmla="val 71352"/>
            </a:avLst>
          </a:prstGeom>
          <a:solidFill>
            <a:schemeClr val="accent1"/>
          </a:solidFill>
          <a:ln w="9525">
            <a:solidFill>
              <a:schemeClr val="tx1"/>
            </a:solidFill>
            <a:round/>
            <a:headEnd/>
            <a:tailEnd/>
          </a:ln>
        </p:spPr>
        <p:txBody>
          <a:bodyPr/>
          <a:lstStyle/>
          <a:p>
            <a:endParaRPr lang="en-US" dirty="0">
              <a:latin typeface="Comic Sans MS"/>
            </a:endParaRPr>
          </a:p>
        </p:txBody>
      </p:sp>
      <p:sp>
        <p:nvSpPr>
          <p:cNvPr id="41987" name="Right Arrow Callout 3"/>
          <p:cNvSpPr>
            <a:spLocks noChangeArrowheads="1"/>
          </p:cNvSpPr>
          <p:nvPr/>
        </p:nvSpPr>
        <p:spPr bwMode="auto">
          <a:xfrm>
            <a:off x="152400" y="3962400"/>
            <a:ext cx="2667000" cy="2133600"/>
          </a:xfrm>
          <a:prstGeom prst="rightArrowCallout">
            <a:avLst>
              <a:gd name="adj1" fmla="val 25000"/>
              <a:gd name="adj2" fmla="val 25000"/>
              <a:gd name="adj3" fmla="val 25000"/>
              <a:gd name="adj4" fmla="val 64977"/>
            </a:avLst>
          </a:prstGeom>
          <a:solidFill>
            <a:schemeClr val="accent1"/>
          </a:solidFill>
          <a:ln w="9525">
            <a:solidFill>
              <a:schemeClr val="tx1"/>
            </a:solidFill>
            <a:round/>
            <a:headEnd/>
            <a:tailEnd/>
          </a:ln>
        </p:spPr>
        <p:txBody>
          <a:bodyPr/>
          <a:lstStyle/>
          <a:p>
            <a:endParaRPr lang="en-US" dirty="0">
              <a:latin typeface="Comic Sans MS"/>
            </a:endParaRPr>
          </a:p>
        </p:txBody>
      </p:sp>
      <p:sp>
        <p:nvSpPr>
          <p:cNvPr id="5"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41989" name="Rectangle 5"/>
          <p:cNvSpPr>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400"/>
              </a:spcBef>
              <a:spcAft>
                <a:spcPts val="1200"/>
              </a:spcAft>
              <a:buFont typeface="Arial" charset="0"/>
              <a:buNone/>
            </a:pPr>
            <a:r>
              <a:rPr lang="en-US" sz="3600" b="1">
                <a:solidFill>
                  <a:srgbClr val="000090"/>
                </a:solidFill>
                <a:latin typeface="Comic Sans MS" charset="0"/>
                <a:cs typeface="Comic Sans MS" charset="0"/>
              </a:rPr>
              <a:t>Step 1: Identify specific targets</a:t>
            </a:r>
            <a:endParaRPr lang="en-US" sz="3600">
              <a:solidFill>
                <a:srgbClr val="000090"/>
              </a:solidFill>
              <a:latin typeface="Comic Sans MS" charset="0"/>
              <a:cs typeface="Comic Sans MS" charset="0"/>
            </a:endParaRPr>
          </a:p>
        </p:txBody>
      </p:sp>
      <p:sp>
        <p:nvSpPr>
          <p:cNvPr id="41990" name="Rectangle 6"/>
          <p:cNvSpPr>
            <a:spLocks noChangeArrowheads="1"/>
          </p:cNvSpPr>
          <p:nvPr/>
        </p:nvSpPr>
        <p:spPr bwMode="auto">
          <a:xfrm>
            <a:off x="152400" y="990600"/>
            <a:ext cx="8991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1313" indent="-341313">
              <a:lnSpc>
                <a:spcPct val="150000"/>
              </a:lnSpc>
              <a:spcBef>
                <a:spcPts val="1800"/>
              </a:spcBef>
              <a:spcAft>
                <a:spcPts val="600"/>
              </a:spcAft>
            </a:pPr>
            <a:r>
              <a:rPr lang="en-US" sz="2800" b="1">
                <a:latin typeface="Comic Sans MS" charset="0"/>
                <a:cs typeface="Comic Sans MS" charset="0"/>
              </a:rPr>
              <a:t>Narrow spectrum, genome-directed antibiotics:</a:t>
            </a:r>
          </a:p>
          <a:p>
            <a:pPr marL="341313" indent="-341313">
              <a:lnSpc>
                <a:spcPct val="150000"/>
              </a:lnSpc>
              <a:spcAft>
                <a:spcPts val="600"/>
              </a:spcAft>
              <a:buFont typeface="Lucida Grande" charset="0"/>
              <a:buChar char="-"/>
            </a:pPr>
            <a:r>
              <a:rPr lang="en-US" sz="2800">
                <a:solidFill>
                  <a:srgbClr val="0000FF"/>
                </a:solidFill>
                <a:latin typeface="Comic Sans MS" charset="0"/>
                <a:cs typeface="Comic Sans MS" charset="0"/>
              </a:rPr>
              <a:t>Targets specific for particular pathogens</a:t>
            </a:r>
          </a:p>
          <a:p>
            <a:pPr marL="341313" indent="-341313">
              <a:lnSpc>
                <a:spcPct val="150000"/>
              </a:lnSpc>
              <a:spcAft>
                <a:spcPts val="600"/>
              </a:spcAft>
              <a:buFont typeface="Lucida Grande" charset="0"/>
              <a:buChar char="-"/>
            </a:pPr>
            <a:r>
              <a:rPr lang="en-US" sz="2800">
                <a:latin typeface="Comic Sans MS" charset="0"/>
                <a:cs typeface="Comic Sans MS" charset="0"/>
              </a:rPr>
              <a:t>First step = comparative genomics</a:t>
            </a:r>
            <a:endParaRPr lang="en-US" sz="2800">
              <a:solidFill>
                <a:srgbClr val="0000FF"/>
              </a:solidFill>
              <a:latin typeface="Comic Sans MS" charset="0"/>
              <a:cs typeface="Comic Sans MS" charset="0"/>
            </a:endParaRPr>
          </a:p>
        </p:txBody>
      </p:sp>
      <p:sp>
        <p:nvSpPr>
          <p:cNvPr id="41991" name="TextBox 2"/>
          <p:cNvSpPr txBox="1">
            <a:spLocks noChangeArrowheads="1"/>
          </p:cNvSpPr>
          <p:nvPr/>
        </p:nvSpPr>
        <p:spPr bwMode="auto">
          <a:xfrm>
            <a:off x="228600" y="4059238"/>
            <a:ext cx="1628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Comic Sans MS" charset="0"/>
              </a:rPr>
              <a:t>Identify </a:t>
            </a:r>
          </a:p>
          <a:p>
            <a:pPr algn="ctr" eaLnBrk="1" hangingPunct="1"/>
            <a:r>
              <a:rPr lang="en-US">
                <a:latin typeface="Comic Sans MS" charset="0"/>
              </a:rPr>
              <a:t>sequences </a:t>
            </a:r>
          </a:p>
          <a:p>
            <a:pPr algn="ctr" eaLnBrk="1" hangingPunct="1"/>
            <a:r>
              <a:rPr lang="en-US">
                <a:latin typeface="Comic Sans MS" charset="0"/>
              </a:rPr>
              <a:t>unique to </a:t>
            </a:r>
          </a:p>
          <a:p>
            <a:pPr algn="ctr" eaLnBrk="1" hangingPunct="1"/>
            <a:r>
              <a:rPr lang="en-US">
                <a:latin typeface="Comic Sans MS" charset="0"/>
              </a:rPr>
              <a:t>bacterial </a:t>
            </a:r>
          </a:p>
          <a:p>
            <a:pPr algn="ctr" eaLnBrk="1" hangingPunct="1"/>
            <a:r>
              <a:rPr lang="en-US">
                <a:latin typeface="Comic Sans MS" charset="0"/>
              </a:rPr>
              <a:t>pathogen</a:t>
            </a:r>
          </a:p>
        </p:txBody>
      </p:sp>
      <p:sp>
        <p:nvSpPr>
          <p:cNvPr id="41992" name="TextBox 7"/>
          <p:cNvSpPr txBox="1">
            <a:spLocks noChangeArrowheads="1"/>
          </p:cNvSpPr>
          <p:nvPr/>
        </p:nvSpPr>
        <p:spPr bwMode="auto">
          <a:xfrm>
            <a:off x="2811463" y="3875088"/>
            <a:ext cx="1816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Comic Sans MS" charset="0"/>
              </a:rPr>
              <a:t>Subtract </a:t>
            </a:r>
          </a:p>
          <a:p>
            <a:pPr algn="ctr" eaLnBrk="1" hangingPunct="1"/>
            <a:r>
              <a:rPr lang="en-US">
                <a:latin typeface="Comic Sans MS" charset="0"/>
              </a:rPr>
              <a:t>targets</a:t>
            </a:r>
          </a:p>
          <a:p>
            <a:pPr algn="ctr" eaLnBrk="1" hangingPunct="1"/>
            <a:r>
              <a:rPr lang="en-US">
                <a:latin typeface="Comic Sans MS" charset="0"/>
              </a:rPr>
              <a:t>present in</a:t>
            </a:r>
          </a:p>
          <a:p>
            <a:pPr algn="ctr" eaLnBrk="1" hangingPunct="1"/>
            <a:r>
              <a:rPr lang="en-US">
                <a:latin typeface="Comic Sans MS" charset="0"/>
              </a:rPr>
              <a:t>human &amp; </a:t>
            </a:r>
          </a:p>
          <a:p>
            <a:pPr algn="ctr" eaLnBrk="1" hangingPunct="1"/>
            <a:r>
              <a:rPr lang="en-US">
                <a:latin typeface="Comic Sans MS" charset="0"/>
              </a:rPr>
              <a:t>microbiome</a:t>
            </a:r>
          </a:p>
          <a:p>
            <a:pPr algn="ctr" eaLnBrk="1" hangingPunct="1"/>
            <a:r>
              <a:rPr lang="en-US">
                <a:latin typeface="Comic Sans MS" charset="0"/>
              </a:rPr>
              <a:t>databases</a:t>
            </a:r>
          </a:p>
        </p:txBody>
      </p:sp>
      <p:sp>
        <p:nvSpPr>
          <p:cNvPr id="41993" name="TextBox 8"/>
          <p:cNvSpPr txBox="1">
            <a:spLocks noChangeArrowheads="1"/>
          </p:cNvSpPr>
          <p:nvPr/>
        </p:nvSpPr>
        <p:spPr bwMode="auto">
          <a:xfrm>
            <a:off x="5534025" y="4059238"/>
            <a:ext cx="24669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Comic Sans MS" charset="0"/>
              </a:rPr>
              <a:t>Identify</a:t>
            </a:r>
          </a:p>
          <a:p>
            <a:pPr algn="ctr" eaLnBrk="1" hangingPunct="1"/>
            <a:r>
              <a:rPr lang="en-US">
                <a:latin typeface="Comic Sans MS" charset="0"/>
              </a:rPr>
              <a:t>potential </a:t>
            </a:r>
          </a:p>
          <a:p>
            <a:pPr algn="ctr" eaLnBrk="1" hangingPunct="1"/>
            <a:r>
              <a:rPr lang="en-US">
                <a:latin typeface="Comic Sans MS" charset="0"/>
              </a:rPr>
              <a:t>inhibitory</a:t>
            </a:r>
          </a:p>
          <a:p>
            <a:pPr algn="ctr" eaLnBrk="1" hangingPunct="1"/>
            <a:r>
              <a:rPr lang="en-US">
                <a:latin typeface="Comic Sans MS" charset="0"/>
              </a:rPr>
              <a:t>antisense</a:t>
            </a:r>
          </a:p>
          <a:p>
            <a:pPr algn="ctr" eaLnBrk="1" hangingPunct="1"/>
            <a:r>
              <a:rPr lang="en-US">
                <a:latin typeface="Comic Sans MS" charset="0"/>
              </a:rPr>
              <a:t>oligonucleotides</a:t>
            </a:r>
          </a:p>
        </p:txBody>
      </p:sp>
      <p:sp>
        <p:nvSpPr>
          <p:cNvPr id="2" name="TextBox 1"/>
          <p:cNvSpPr txBox="1"/>
          <p:nvPr/>
        </p:nvSpPr>
        <p:spPr>
          <a:xfrm>
            <a:off x="7877205" y="6493391"/>
            <a:ext cx="1266795" cy="369332"/>
          </a:xfrm>
          <a:prstGeom prst="rect">
            <a:avLst/>
          </a:prstGeom>
          <a:noFill/>
        </p:spPr>
        <p:txBody>
          <a:bodyPr wrap="none">
            <a:spAutoFit/>
          </a:bodyPr>
          <a:lstStyle/>
          <a:p>
            <a:pPr>
              <a:defRPr/>
            </a:pPr>
            <a:r>
              <a:rPr lang="en-US" dirty="0" err="1" smtClean="0">
                <a:solidFill>
                  <a:schemeClr val="bg1">
                    <a:lumMod val="65000"/>
                  </a:schemeClr>
                </a:solidFill>
                <a:latin typeface="Avenir Book"/>
                <a:cs typeface="Avenir Book"/>
              </a:rPr>
              <a:t>Jakobsson</a:t>
            </a:r>
            <a:endParaRPr lang="en-US" dirty="0">
              <a:solidFill>
                <a:schemeClr val="bg1">
                  <a:lumMod val="65000"/>
                </a:schemeClr>
              </a:solidFill>
              <a:latin typeface="Avenir Book"/>
              <a:cs typeface="Avenir Book"/>
            </a:endParaRPr>
          </a:p>
        </p:txBody>
      </p:sp>
    </p:spTree>
    <p:extLst>
      <p:ext uri="{BB962C8B-B14F-4D97-AF65-F5344CB8AC3E}">
        <p14:creationId xmlns:p14="http://schemas.microsoft.com/office/powerpoint/2010/main" val="10350017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2027298" y="0"/>
            <a:ext cx="5089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000090"/>
                </a:solidFill>
                <a:latin typeface="Comic Sans MS" charset="0"/>
                <a:cs typeface="Comic Sans MS" charset="0"/>
              </a:rPr>
              <a:t>Comparative </a:t>
            </a:r>
            <a:r>
              <a:rPr lang="en-US" sz="3600" b="1" dirty="0" smtClean="0">
                <a:solidFill>
                  <a:srgbClr val="000090"/>
                </a:solidFill>
                <a:latin typeface="Comic Sans MS" charset="0"/>
                <a:cs typeface="Comic Sans MS" charset="0"/>
              </a:rPr>
              <a:t>Genomics</a:t>
            </a:r>
            <a:endParaRPr lang="en-US" sz="3600" b="1" dirty="0">
              <a:solidFill>
                <a:srgbClr val="000090"/>
              </a:solidFill>
              <a:latin typeface="Comic Sans MS" charset="0"/>
              <a:cs typeface="Comic Sans MS" charset="0"/>
            </a:endParaRPr>
          </a:p>
        </p:txBody>
      </p:sp>
      <p:pic>
        <p:nvPicPr>
          <p:cNvPr id="3" name="Picture 2" descr="Screen Shot 2016-11-22 at 10.21.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0669"/>
            <a:ext cx="9147369" cy="2494737"/>
          </a:xfrm>
          <a:prstGeom prst="rect">
            <a:avLst/>
          </a:prstGeom>
        </p:spPr>
      </p:pic>
      <p:sp>
        <p:nvSpPr>
          <p:cNvPr id="7" name="Line 4"/>
          <p:cNvSpPr>
            <a:spLocks noChangeShapeType="1"/>
          </p:cNvSpPr>
          <p:nvPr/>
        </p:nvSpPr>
        <p:spPr bwMode="auto">
          <a:xfrm>
            <a:off x="0" y="73025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2" name="TextBox 1"/>
          <p:cNvSpPr txBox="1"/>
          <p:nvPr/>
        </p:nvSpPr>
        <p:spPr>
          <a:xfrm>
            <a:off x="188142" y="3833189"/>
            <a:ext cx="8842679" cy="2857192"/>
          </a:xfrm>
          <a:prstGeom prst="rect">
            <a:avLst/>
          </a:prstGeom>
          <a:noFill/>
        </p:spPr>
        <p:txBody>
          <a:bodyPr wrap="square" rtlCol="0">
            <a:spAutoFit/>
          </a:bodyPr>
          <a:lstStyle/>
          <a:p>
            <a:pPr marL="223838" indent="-223838">
              <a:spcAft>
                <a:spcPts val="1400"/>
              </a:spcAft>
              <a:buFont typeface="Arial"/>
              <a:buChar char="•"/>
            </a:pPr>
            <a:r>
              <a:rPr lang="en-US" sz="2800" dirty="0" smtClean="0"/>
              <a:t>Identify DNA sequences that are unique to a particular pathogen, but are absent in the rest of the human </a:t>
            </a:r>
            <a:r>
              <a:rPr lang="en-US" sz="2800" dirty="0" err="1" smtClean="0"/>
              <a:t>microbiome</a:t>
            </a:r>
            <a:r>
              <a:rPr lang="en-US" sz="2800" dirty="0"/>
              <a:t> </a:t>
            </a:r>
            <a:r>
              <a:rPr lang="en-US" sz="2800" dirty="0" smtClean="0"/>
              <a:t>and in the human genome</a:t>
            </a:r>
          </a:p>
          <a:p>
            <a:pPr marL="223838" indent="-223838">
              <a:buFont typeface="Arial"/>
              <a:buChar char="•"/>
            </a:pPr>
            <a:r>
              <a:rPr lang="en-US" sz="2800" dirty="0" smtClean="0"/>
              <a:t>Among these unique DNA sequences, predict those where antisense sequences are likely to inhibit important functions in the pathogen</a:t>
            </a:r>
            <a:endParaRPr lang="en-US" sz="2800" dirty="0"/>
          </a:p>
        </p:txBody>
      </p:sp>
    </p:spTree>
    <p:extLst>
      <p:ext uri="{BB962C8B-B14F-4D97-AF65-F5344CB8AC3E}">
        <p14:creationId xmlns:p14="http://schemas.microsoft.com/office/powerpoint/2010/main" val="40610846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400"/>
              </a:spcBef>
              <a:spcAft>
                <a:spcPts val="1200"/>
              </a:spcAft>
              <a:buFont typeface="Arial" charset="0"/>
              <a:buNone/>
            </a:pPr>
            <a:r>
              <a:rPr lang="en-US" sz="3600" b="1" dirty="0">
                <a:solidFill>
                  <a:srgbClr val="000090"/>
                </a:solidFill>
                <a:latin typeface="Comic Sans MS" charset="0"/>
                <a:cs typeface="Comic Sans MS" charset="0"/>
              </a:rPr>
              <a:t>Step 2: </a:t>
            </a:r>
            <a:r>
              <a:rPr lang="en-US" sz="3600" b="1" dirty="0" smtClean="0">
                <a:solidFill>
                  <a:srgbClr val="000090"/>
                </a:solidFill>
                <a:latin typeface="Comic Sans MS" charset="0"/>
                <a:cs typeface="Comic Sans MS" charset="0"/>
              </a:rPr>
              <a:t>Produce and Test</a:t>
            </a:r>
            <a:endParaRPr lang="en-US" sz="3600" dirty="0">
              <a:solidFill>
                <a:srgbClr val="000090"/>
              </a:solidFill>
              <a:latin typeface="Comic Sans MS" charset="0"/>
              <a:cs typeface="Comic Sans MS" charset="0"/>
            </a:endParaRPr>
          </a:p>
        </p:txBody>
      </p:sp>
      <p:sp>
        <p:nvSpPr>
          <p:cNvPr id="45058" name="Rectangle 6"/>
          <p:cNvSpPr>
            <a:spLocks noChangeArrowheads="1"/>
          </p:cNvSpPr>
          <p:nvPr/>
        </p:nvSpPr>
        <p:spPr bwMode="auto">
          <a:xfrm>
            <a:off x="152400" y="838200"/>
            <a:ext cx="89916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1313" indent="-341313">
              <a:spcBef>
                <a:spcPts val="1800"/>
              </a:spcBef>
              <a:spcAft>
                <a:spcPts val="600"/>
              </a:spcAft>
            </a:pPr>
            <a:r>
              <a:rPr lang="en-US" sz="2800" b="1" dirty="0">
                <a:latin typeface="Comic Sans MS"/>
              </a:rPr>
              <a:t>Narrow spectrum, genome-directed antibiotics:</a:t>
            </a:r>
          </a:p>
          <a:p>
            <a:pPr marL="341313" indent="-341313">
              <a:spcAft>
                <a:spcPts val="600"/>
              </a:spcAft>
              <a:buFont typeface="Lucida Grande" charset="0"/>
              <a:buChar char="-"/>
            </a:pPr>
            <a:r>
              <a:rPr lang="en-US" sz="2800" dirty="0">
                <a:solidFill>
                  <a:srgbClr val="0000FF"/>
                </a:solidFill>
                <a:latin typeface="Comic Sans MS"/>
              </a:rPr>
              <a:t>Test inhibition by antisense </a:t>
            </a:r>
            <a:r>
              <a:rPr lang="en-US" sz="2800" dirty="0" smtClean="0">
                <a:solidFill>
                  <a:srgbClr val="0000FF"/>
                </a:solidFill>
                <a:latin typeface="Comic Sans MS"/>
              </a:rPr>
              <a:t>sequences</a:t>
            </a:r>
            <a:endParaRPr lang="en-US" sz="2800" dirty="0">
              <a:solidFill>
                <a:srgbClr val="0000FF"/>
              </a:solidFill>
              <a:latin typeface="Comic Sans MS"/>
            </a:endParaRPr>
          </a:p>
        </p:txBody>
      </p:sp>
      <p:pic>
        <p:nvPicPr>
          <p:cNvPr id="45059" name="Picture 2" descr="Screen Shot 2013-09-08 at 2.43.4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428"/>
            <a:ext cx="3017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descr="test tub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1300" y="2457235"/>
            <a:ext cx="6731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test tube copy.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457235"/>
            <a:ext cx="66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ight Arrow 7"/>
          <p:cNvSpPr>
            <a:spLocks noChangeArrowheads="1"/>
          </p:cNvSpPr>
          <p:nvPr/>
        </p:nvSpPr>
        <p:spPr bwMode="auto">
          <a:xfrm>
            <a:off x="3733800" y="3733628"/>
            <a:ext cx="2819400" cy="609600"/>
          </a:xfrm>
          <a:prstGeom prst="rightArrow">
            <a:avLst>
              <a:gd name="adj1" fmla="val 50000"/>
              <a:gd name="adj2" fmla="val 49997"/>
            </a:avLst>
          </a:prstGeom>
          <a:solidFill>
            <a:schemeClr val="tx1"/>
          </a:solidFill>
          <a:ln w="9525">
            <a:solidFill>
              <a:schemeClr val="tx1"/>
            </a:solidFill>
            <a:round/>
            <a:headEnd/>
            <a:tailEnd/>
          </a:ln>
        </p:spPr>
        <p:txBody>
          <a:bodyPr/>
          <a:lstStyle/>
          <a:p>
            <a:endParaRPr lang="en-US" dirty="0">
              <a:latin typeface="Comic Sans MS"/>
            </a:endParaRPr>
          </a:p>
        </p:txBody>
      </p:sp>
      <p:sp>
        <p:nvSpPr>
          <p:cNvPr id="45063" name="TextBox 8"/>
          <p:cNvSpPr txBox="1">
            <a:spLocks noChangeArrowheads="1"/>
          </p:cNvSpPr>
          <p:nvPr/>
        </p:nvSpPr>
        <p:spPr bwMode="auto">
          <a:xfrm>
            <a:off x="3613444" y="2957341"/>
            <a:ext cx="2779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latin typeface="Comic Sans MS" charset="0"/>
              </a:rPr>
              <a:t>Express antisense </a:t>
            </a:r>
            <a:endParaRPr lang="en-US" dirty="0">
              <a:latin typeface="Comic Sans MS" charset="0"/>
            </a:endParaRPr>
          </a:p>
          <a:p>
            <a:pPr algn="ctr" eaLnBrk="1" hangingPunct="1"/>
            <a:r>
              <a:rPr lang="en-US" dirty="0">
                <a:latin typeface="Comic Sans MS" charset="0"/>
              </a:rPr>
              <a:t>oligonucleotide</a:t>
            </a:r>
          </a:p>
        </p:txBody>
      </p:sp>
      <p:sp>
        <p:nvSpPr>
          <p:cNvPr id="45064" name="TextBox 12"/>
          <p:cNvSpPr txBox="1">
            <a:spLocks noChangeArrowheads="1"/>
          </p:cNvSpPr>
          <p:nvPr/>
        </p:nvSpPr>
        <p:spPr bwMode="auto">
          <a:xfrm>
            <a:off x="3793631" y="4274966"/>
            <a:ext cx="2418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latin typeface="Comic Sans MS" charset="0"/>
              </a:rPr>
              <a:t>Monitor </a:t>
            </a:r>
            <a:r>
              <a:rPr lang="en-US" dirty="0">
                <a:latin typeface="Comic Sans MS" charset="0"/>
              </a:rPr>
              <a:t>growth</a:t>
            </a:r>
          </a:p>
        </p:txBody>
      </p:sp>
      <p:sp>
        <p:nvSpPr>
          <p:cNvPr id="45065" name="TextBox 9"/>
          <p:cNvSpPr txBox="1">
            <a:spLocks noChangeArrowheads="1"/>
          </p:cNvSpPr>
          <p:nvPr/>
        </p:nvSpPr>
        <p:spPr bwMode="auto">
          <a:xfrm>
            <a:off x="6858000" y="5352835"/>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Comic Sans MS" charset="0"/>
              </a:rPr>
              <a:t>“on”</a:t>
            </a:r>
          </a:p>
        </p:txBody>
      </p:sp>
      <p:sp>
        <p:nvSpPr>
          <p:cNvPr id="45066" name="TextBox 14"/>
          <p:cNvSpPr txBox="1">
            <a:spLocks noChangeArrowheads="1"/>
          </p:cNvSpPr>
          <p:nvPr/>
        </p:nvSpPr>
        <p:spPr bwMode="auto">
          <a:xfrm>
            <a:off x="7772400" y="5352835"/>
            <a:ext cx="90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omic Sans MS" charset="0"/>
              </a:rPr>
              <a:t>“off”</a:t>
            </a:r>
          </a:p>
        </p:txBody>
      </p:sp>
      <p:sp>
        <p:nvSpPr>
          <p:cNvPr id="13" name="Line 4"/>
          <p:cNvSpPr>
            <a:spLocks noChangeShapeType="1"/>
          </p:cNvSpPr>
          <p:nvPr/>
        </p:nvSpPr>
        <p:spPr bwMode="auto">
          <a:xfrm>
            <a:off x="0" y="73025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2" name="TextBox 1"/>
          <p:cNvSpPr txBox="1"/>
          <p:nvPr/>
        </p:nvSpPr>
        <p:spPr>
          <a:xfrm>
            <a:off x="7616825" y="6522891"/>
            <a:ext cx="1558389" cy="369332"/>
          </a:xfrm>
          <a:prstGeom prst="rect">
            <a:avLst/>
          </a:prstGeom>
          <a:noFill/>
        </p:spPr>
        <p:txBody>
          <a:bodyPr wrap="none" rtlCol="0">
            <a:spAutoFit/>
          </a:bodyPr>
          <a:lstStyle/>
          <a:p>
            <a:r>
              <a:rPr lang="en-US" dirty="0" smtClean="0">
                <a:solidFill>
                  <a:srgbClr val="A6A6A6"/>
                </a:solidFill>
              </a:rPr>
              <a:t>Casas &amp; Maloy</a:t>
            </a:r>
            <a:endParaRPr lang="en-US" dirty="0">
              <a:solidFill>
                <a:srgbClr val="A6A6A6"/>
              </a:solidFill>
            </a:endParaRPr>
          </a:p>
        </p:txBody>
      </p:sp>
    </p:spTree>
    <p:extLst>
      <p:ext uri="{BB962C8B-B14F-4D97-AF65-F5344CB8AC3E}">
        <p14:creationId xmlns:p14="http://schemas.microsoft.com/office/powerpoint/2010/main" val="25256273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0" y="838200"/>
            <a:ext cx="9144000" cy="0"/>
          </a:xfrm>
          <a:prstGeom prst="line">
            <a:avLst/>
          </a:prstGeom>
          <a:noFill/>
          <a:ln w="9525">
            <a:solidFill>
              <a:schemeClr val="accent2">
                <a:lumMod val="60000"/>
                <a:lumOff val="40000"/>
              </a:schemeClr>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46082" name="Rectangle 5"/>
          <p:cNvSpPr>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400"/>
              </a:spcBef>
              <a:spcAft>
                <a:spcPts val="1200"/>
              </a:spcAft>
              <a:buFont typeface="Arial" charset="0"/>
              <a:buNone/>
            </a:pPr>
            <a:r>
              <a:rPr lang="en-US" sz="3600" b="1">
                <a:solidFill>
                  <a:srgbClr val="000090"/>
                </a:solidFill>
                <a:latin typeface="Comic Sans MS" charset="0"/>
                <a:cs typeface="Comic Sans MS" charset="0"/>
              </a:rPr>
              <a:t>Step 3: Delivery</a:t>
            </a:r>
            <a:endParaRPr lang="en-US" sz="3600">
              <a:solidFill>
                <a:srgbClr val="000090"/>
              </a:solidFill>
              <a:latin typeface="Comic Sans MS" charset="0"/>
              <a:cs typeface="Comic Sans MS" charset="0"/>
            </a:endParaRPr>
          </a:p>
        </p:txBody>
      </p:sp>
      <p:sp>
        <p:nvSpPr>
          <p:cNvPr id="46083" name="Rectangle 7"/>
          <p:cNvSpPr>
            <a:spLocks noChangeArrowheads="1"/>
          </p:cNvSpPr>
          <p:nvPr/>
        </p:nvSpPr>
        <p:spPr bwMode="auto">
          <a:xfrm>
            <a:off x="228600" y="914400"/>
            <a:ext cx="89154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1313" indent="-341313" algn="ctr">
              <a:spcBef>
                <a:spcPts val="1800"/>
              </a:spcBef>
              <a:spcAft>
                <a:spcPts val="600"/>
              </a:spcAft>
            </a:pPr>
            <a:r>
              <a:rPr lang="en-US" sz="2800" b="1" dirty="0" err="1">
                <a:solidFill>
                  <a:srgbClr val="000000"/>
                </a:solidFill>
                <a:latin typeface="Comic Sans MS" charset="0"/>
                <a:cs typeface="Comic Sans MS" charset="0"/>
              </a:rPr>
              <a:t>Nanoengineered</a:t>
            </a:r>
            <a:r>
              <a:rPr lang="en-US" sz="2800" b="1" dirty="0">
                <a:solidFill>
                  <a:srgbClr val="000000"/>
                </a:solidFill>
                <a:latin typeface="Comic Sans MS" charset="0"/>
                <a:cs typeface="Comic Sans MS" charset="0"/>
              </a:rPr>
              <a:t> virus-like particles</a:t>
            </a:r>
          </a:p>
          <a:p>
            <a:pPr marL="341313" indent="-341313">
              <a:spcBef>
                <a:spcPts val="1800"/>
              </a:spcBef>
              <a:spcAft>
                <a:spcPts val="600"/>
              </a:spcAft>
            </a:pPr>
            <a:endParaRPr lang="en-US" sz="2800" b="1" dirty="0">
              <a:solidFill>
                <a:srgbClr val="000000"/>
              </a:solidFill>
              <a:latin typeface="Comic Sans MS" charset="0"/>
              <a:cs typeface="Comic Sans MS" charset="0"/>
            </a:endParaRPr>
          </a:p>
          <a:p>
            <a:pPr marL="341313" indent="-341313">
              <a:spcBef>
                <a:spcPts val="1800"/>
              </a:spcBef>
              <a:spcAft>
                <a:spcPts val="600"/>
              </a:spcAft>
            </a:pPr>
            <a:endParaRPr lang="en-US" sz="2800" b="1" dirty="0">
              <a:solidFill>
                <a:srgbClr val="000000"/>
              </a:solidFill>
              <a:latin typeface="Comic Sans MS" charset="0"/>
              <a:cs typeface="Comic Sans MS" charset="0"/>
            </a:endParaRPr>
          </a:p>
          <a:p>
            <a:pPr marL="341313" indent="-341313">
              <a:spcBef>
                <a:spcPts val="1800"/>
              </a:spcBef>
              <a:spcAft>
                <a:spcPts val="600"/>
              </a:spcAft>
            </a:pPr>
            <a:endParaRPr lang="en-US" sz="2800" b="1" dirty="0">
              <a:solidFill>
                <a:srgbClr val="000000"/>
              </a:solidFill>
              <a:latin typeface="Comic Sans MS" charset="0"/>
              <a:cs typeface="Comic Sans MS" charset="0"/>
            </a:endParaRPr>
          </a:p>
          <a:p>
            <a:pPr marL="341313" indent="-341313">
              <a:spcBef>
                <a:spcPts val="1800"/>
              </a:spcBef>
              <a:spcAft>
                <a:spcPts val="600"/>
              </a:spcAft>
            </a:pPr>
            <a:endParaRPr lang="en-US" sz="2800" b="1" dirty="0">
              <a:solidFill>
                <a:srgbClr val="000000"/>
              </a:solidFill>
              <a:latin typeface="Comic Sans MS" charset="0"/>
              <a:cs typeface="Comic Sans MS" charset="0"/>
            </a:endParaRPr>
          </a:p>
          <a:p>
            <a:pPr marL="341313" indent="-341313">
              <a:spcBef>
                <a:spcPts val="1800"/>
              </a:spcBef>
              <a:spcAft>
                <a:spcPts val="600"/>
              </a:spcAft>
            </a:pPr>
            <a:endParaRPr lang="en-US" sz="2800" b="1" dirty="0">
              <a:solidFill>
                <a:srgbClr val="000000"/>
              </a:solidFill>
              <a:latin typeface="Comic Sans MS" charset="0"/>
              <a:cs typeface="Comic Sans MS" charset="0"/>
            </a:endParaRPr>
          </a:p>
          <a:p>
            <a:pPr marL="341313" indent="-341313">
              <a:spcAft>
                <a:spcPts val="600"/>
              </a:spcAft>
              <a:buFont typeface="Lucida Grande" charset="0"/>
              <a:buChar char="-"/>
            </a:pPr>
            <a:r>
              <a:rPr lang="en-US" sz="2800" dirty="0">
                <a:solidFill>
                  <a:srgbClr val="0000FF"/>
                </a:solidFill>
                <a:latin typeface="Comic Sans MS" charset="0"/>
                <a:cs typeface="Comic Sans MS" charset="0"/>
              </a:rPr>
              <a:t>Efficiently load peptide or oligonucleotide in vitro</a:t>
            </a:r>
          </a:p>
          <a:p>
            <a:pPr marL="341313" indent="-341313">
              <a:spcAft>
                <a:spcPts val="600"/>
              </a:spcAft>
              <a:buFont typeface="Lucida Grande" charset="0"/>
              <a:buChar char="-"/>
            </a:pPr>
            <a:r>
              <a:rPr lang="en-US" sz="2800" dirty="0">
                <a:latin typeface="Comic Sans MS" charset="0"/>
                <a:cs typeface="Comic Sans MS" charset="0"/>
              </a:rPr>
              <a:t>Effective delivery of contents </a:t>
            </a:r>
            <a:r>
              <a:rPr lang="en-US" sz="2800" dirty="0" smtClean="0">
                <a:latin typeface="Comic Sans MS" charset="0"/>
                <a:cs typeface="Comic Sans MS" charset="0"/>
              </a:rPr>
              <a:t>to host</a:t>
            </a:r>
            <a:endParaRPr lang="en-US" sz="2800" dirty="0">
              <a:latin typeface="Comic Sans MS" charset="0"/>
              <a:cs typeface="Comic Sans MS" charset="0"/>
            </a:endParaRPr>
          </a:p>
          <a:p>
            <a:pPr marL="341313" indent="-341313">
              <a:spcAft>
                <a:spcPts val="600"/>
              </a:spcAft>
              <a:buFont typeface="Lucida Grande" charset="0"/>
              <a:buChar char="-"/>
            </a:pPr>
            <a:r>
              <a:rPr lang="en-US" sz="2800" dirty="0">
                <a:solidFill>
                  <a:srgbClr val="0000FF"/>
                </a:solidFill>
                <a:latin typeface="Comic Sans MS" charset="0"/>
                <a:cs typeface="Comic Sans MS" charset="0"/>
              </a:rPr>
              <a:t>Can be delivered orally</a:t>
            </a:r>
          </a:p>
        </p:txBody>
      </p:sp>
      <p:pic>
        <p:nvPicPr>
          <p:cNvPr id="46084" name="Picture 1" descr="Screen Shot 2013-09-08 at 11.26.4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367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8784" y="6488668"/>
            <a:ext cx="865216" cy="369332"/>
          </a:xfrm>
          <a:prstGeom prst="rect">
            <a:avLst/>
          </a:prstGeom>
          <a:noFill/>
        </p:spPr>
        <p:txBody>
          <a:bodyPr wrap="none" rtlCol="0">
            <a:spAutoFit/>
          </a:bodyPr>
          <a:lstStyle/>
          <a:p>
            <a:r>
              <a:rPr lang="en-US" dirty="0" smtClean="0">
                <a:solidFill>
                  <a:srgbClr val="A6A6A6"/>
                </a:solidFill>
              </a:rPr>
              <a:t>Brinker</a:t>
            </a:r>
            <a:endParaRPr lang="en-US" dirty="0">
              <a:solidFill>
                <a:srgbClr val="A6A6A6"/>
              </a:solidFill>
            </a:endParaRPr>
          </a:p>
        </p:txBody>
      </p:sp>
    </p:spTree>
    <p:extLst>
      <p:ext uri="{BB962C8B-B14F-4D97-AF65-F5344CB8AC3E}">
        <p14:creationId xmlns:p14="http://schemas.microsoft.com/office/powerpoint/2010/main" val="10787819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1914525" y="1698625"/>
            <a:ext cx="5311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Comic Sans MS" charset="0"/>
              </a:rPr>
              <a:t>Identify effective targets</a:t>
            </a:r>
          </a:p>
        </p:txBody>
      </p:sp>
      <p:sp>
        <p:nvSpPr>
          <p:cNvPr id="57346" name="TextBox 2"/>
          <p:cNvSpPr txBox="1">
            <a:spLocks noChangeArrowheads="1"/>
          </p:cNvSpPr>
          <p:nvPr/>
        </p:nvSpPr>
        <p:spPr bwMode="auto">
          <a:xfrm>
            <a:off x="1855788" y="3081338"/>
            <a:ext cx="542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Comic Sans MS" charset="0"/>
              </a:rPr>
              <a:t>Expression of new inhibitor</a:t>
            </a:r>
          </a:p>
        </p:txBody>
      </p:sp>
      <p:sp>
        <p:nvSpPr>
          <p:cNvPr id="57347" name="TextBox 3"/>
          <p:cNvSpPr txBox="1">
            <a:spLocks noChangeArrowheads="1"/>
          </p:cNvSpPr>
          <p:nvPr/>
        </p:nvSpPr>
        <p:spPr bwMode="auto">
          <a:xfrm>
            <a:off x="1990725" y="4481513"/>
            <a:ext cx="5159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Comic Sans MS" charset="0"/>
              </a:rPr>
              <a:t>Test effectiveness in vivo</a:t>
            </a:r>
          </a:p>
        </p:txBody>
      </p:sp>
      <p:sp>
        <p:nvSpPr>
          <p:cNvPr id="57348" name="Down Arrow 4"/>
          <p:cNvSpPr>
            <a:spLocks noChangeArrowheads="1"/>
          </p:cNvSpPr>
          <p:nvPr/>
        </p:nvSpPr>
        <p:spPr bwMode="auto">
          <a:xfrm>
            <a:off x="4305300" y="2384425"/>
            <a:ext cx="533400" cy="762000"/>
          </a:xfrm>
          <a:prstGeom prst="downArrow">
            <a:avLst>
              <a:gd name="adj1" fmla="val 50000"/>
              <a:gd name="adj2" fmla="val 50000"/>
            </a:avLst>
          </a:prstGeom>
          <a:solidFill>
            <a:srgbClr val="0000FF"/>
          </a:solidFill>
          <a:ln w="9525">
            <a:solidFill>
              <a:srgbClr val="0000FF"/>
            </a:solidFill>
            <a:round/>
            <a:headEnd/>
            <a:tailEnd/>
          </a:ln>
        </p:spPr>
        <p:txBody>
          <a:bodyPr/>
          <a:lstStyle/>
          <a:p>
            <a:endParaRPr lang="en-US" dirty="0">
              <a:latin typeface="Comic Sans MS"/>
            </a:endParaRPr>
          </a:p>
        </p:txBody>
      </p:sp>
      <p:sp>
        <p:nvSpPr>
          <p:cNvPr id="57349" name="Down Arrow 7"/>
          <p:cNvSpPr>
            <a:spLocks noChangeArrowheads="1"/>
          </p:cNvSpPr>
          <p:nvPr/>
        </p:nvSpPr>
        <p:spPr bwMode="auto">
          <a:xfrm>
            <a:off x="4305300" y="3798888"/>
            <a:ext cx="533400" cy="762000"/>
          </a:xfrm>
          <a:prstGeom prst="downArrow">
            <a:avLst>
              <a:gd name="adj1" fmla="val 50000"/>
              <a:gd name="adj2" fmla="val 50000"/>
            </a:avLst>
          </a:prstGeom>
          <a:solidFill>
            <a:srgbClr val="0000FF"/>
          </a:solidFill>
          <a:ln w="9525">
            <a:solidFill>
              <a:srgbClr val="0000FF"/>
            </a:solidFill>
            <a:round/>
            <a:headEnd/>
            <a:tailEnd/>
          </a:ln>
        </p:spPr>
        <p:txBody>
          <a:bodyPr/>
          <a:lstStyle/>
          <a:p>
            <a:endParaRPr lang="en-US" dirty="0">
              <a:latin typeface="Comic Sans MS"/>
            </a:endParaRPr>
          </a:p>
        </p:txBody>
      </p:sp>
      <p:sp>
        <p:nvSpPr>
          <p:cNvPr id="9" name="TextBox 8"/>
          <p:cNvSpPr txBox="1">
            <a:spLocks noChangeArrowheads="1"/>
          </p:cNvSpPr>
          <p:nvPr/>
        </p:nvSpPr>
        <p:spPr bwMode="auto">
          <a:xfrm>
            <a:off x="2279650" y="5908675"/>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solidFill>
                  <a:srgbClr val="FF0000"/>
                </a:solidFill>
                <a:latin typeface="Comic Sans MS" charset="0"/>
              </a:rPr>
              <a:t>Evolution of resistance</a:t>
            </a:r>
            <a:endParaRPr lang="en-US" sz="3200">
              <a:latin typeface="Comic Sans MS" charset="0"/>
            </a:endParaRPr>
          </a:p>
        </p:txBody>
      </p:sp>
      <p:sp>
        <p:nvSpPr>
          <p:cNvPr id="10" name="Down Arrow 9"/>
          <p:cNvSpPr>
            <a:spLocks noChangeArrowheads="1"/>
          </p:cNvSpPr>
          <p:nvPr/>
        </p:nvSpPr>
        <p:spPr bwMode="auto">
          <a:xfrm>
            <a:off x="4305300" y="5127625"/>
            <a:ext cx="533400" cy="762000"/>
          </a:xfrm>
          <a:prstGeom prst="downArrow">
            <a:avLst>
              <a:gd name="adj1" fmla="val 50000"/>
              <a:gd name="adj2" fmla="val 50000"/>
            </a:avLst>
          </a:prstGeom>
          <a:solidFill>
            <a:srgbClr val="FF0000"/>
          </a:solidFill>
          <a:ln w="9525">
            <a:solidFill>
              <a:srgbClr val="FF0000"/>
            </a:solidFill>
            <a:round/>
            <a:headEnd/>
            <a:tailEnd/>
          </a:ln>
        </p:spPr>
        <p:txBody>
          <a:bodyPr/>
          <a:lstStyle/>
          <a:p>
            <a:endParaRPr lang="en-US" dirty="0">
              <a:latin typeface="Comic Sans MS"/>
            </a:endParaRPr>
          </a:p>
        </p:txBody>
      </p:sp>
      <p:sp>
        <p:nvSpPr>
          <p:cNvPr id="4" name="U-Turn Arrow 3"/>
          <p:cNvSpPr/>
          <p:nvPr/>
        </p:nvSpPr>
        <p:spPr bwMode="auto">
          <a:xfrm rot="5400000" flipH="1">
            <a:off x="5715000" y="3222625"/>
            <a:ext cx="4648200" cy="1600200"/>
          </a:xfrm>
          <a:prstGeom prst="uturnArrow">
            <a:avLst>
              <a:gd name="adj1" fmla="val 12654"/>
              <a:gd name="adj2" fmla="val 18827"/>
              <a:gd name="adj3" fmla="val 25000"/>
              <a:gd name="adj4" fmla="val 34050"/>
              <a:gd name="adj5" fmla="val 75000"/>
            </a:avLst>
          </a:prstGeom>
          <a:noFill/>
          <a:ln w="38100" cap="flat" cmpd="sng" algn="ctr">
            <a:solidFill>
              <a:srgbClr val="FF0000"/>
            </a:solidFill>
            <a:prstDash val="solid"/>
            <a:round/>
            <a:headEnd type="none" w="med" len="med"/>
            <a:tailEnd type="none" w="med" len="med"/>
          </a:ln>
          <a:effectLst/>
          <a:extLst/>
        </p:spPr>
        <p:txBody>
          <a:bodyPr/>
          <a:lstStyle/>
          <a:p>
            <a:pPr>
              <a:defRPr/>
            </a:pPr>
            <a:endParaRPr lang="en-US" sz="600" dirty="0">
              <a:solidFill>
                <a:srgbClr val="000000"/>
              </a:solidFill>
              <a:latin typeface="Comic Sans MS"/>
            </a:endParaRPr>
          </a:p>
        </p:txBody>
      </p:sp>
      <p:sp>
        <p:nvSpPr>
          <p:cNvPr id="13" name="Line 4"/>
          <p:cNvSpPr>
            <a:spLocks noChangeShapeType="1"/>
          </p:cNvSpPr>
          <p:nvPr/>
        </p:nvSpPr>
        <p:spPr bwMode="auto">
          <a:xfrm>
            <a:off x="0" y="136525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57354" name="Rectangle 5"/>
          <p:cNvSpPr>
            <a:spLocks noChangeArrowheads="1"/>
          </p:cNvSpPr>
          <p:nvPr/>
        </p:nvSpPr>
        <p:spPr bwMode="auto">
          <a:xfrm>
            <a:off x="0" y="381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400"/>
              </a:spcBef>
              <a:spcAft>
                <a:spcPts val="1200"/>
              </a:spcAft>
              <a:buFont typeface="Arial" charset="0"/>
              <a:buNone/>
            </a:pPr>
            <a:r>
              <a:rPr lang="en-US" sz="3600" b="1" dirty="0">
                <a:solidFill>
                  <a:srgbClr val="000090"/>
                </a:solidFill>
                <a:latin typeface="Comic Sans MS" charset="0"/>
                <a:cs typeface="Comic Sans MS" charset="0"/>
              </a:rPr>
              <a:t>Step </a:t>
            </a:r>
            <a:r>
              <a:rPr lang="en-US" sz="3600" b="1" dirty="0" smtClean="0">
                <a:solidFill>
                  <a:srgbClr val="000090"/>
                </a:solidFill>
                <a:latin typeface="Comic Sans MS" charset="0"/>
                <a:cs typeface="Comic Sans MS" charset="0"/>
              </a:rPr>
              <a:t>4: </a:t>
            </a:r>
            <a:r>
              <a:rPr lang="en-US" sz="3600" b="1" u="sng" dirty="0">
                <a:solidFill>
                  <a:srgbClr val="000090"/>
                </a:solidFill>
                <a:latin typeface="Comic Sans MS" charset="0"/>
                <a:cs typeface="Comic Sans MS" charset="0"/>
              </a:rPr>
              <a:t>When</a:t>
            </a:r>
            <a:r>
              <a:rPr lang="en-US" sz="3600" b="1" dirty="0">
                <a:solidFill>
                  <a:srgbClr val="000090"/>
                </a:solidFill>
                <a:latin typeface="Comic Sans MS" charset="0"/>
                <a:cs typeface="Comic Sans MS" charset="0"/>
              </a:rPr>
              <a:t> resistance occurs, </a:t>
            </a:r>
            <a:r>
              <a:rPr lang="en-US" sz="3600" b="1" dirty="0" smtClean="0">
                <a:solidFill>
                  <a:srgbClr val="000090"/>
                </a:solidFill>
                <a:latin typeface="Comic Sans MS" charset="0"/>
                <a:cs typeface="Comic Sans MS" charset="0"/>
              </a:rPr>
              <a:t>rapidly identify </a:t>
            </a:r>
            <a:r>
              <a:rPr lang="en-US" sz="3600" b="1" dirty="0">
                <a:solidFill>
                  <a:srgbClr val="000090"/>
                </a:solidFill>
                <a:latin typeface="Comic Sans MS" charset="0"/>
                <a:cs typeface="Comic Sans MS" charset="0"/>
              </a:rPr>
              <a:t>new targets</a:t>
            </a:r>
            <a:endParaRPr lang="en-US" sz="3600" dirty="0">
              <a:solidFill>
                <a:srgbClr val="000090"/>
              </a:solidFill>
              <a:latin typeface="Comic Sans MS" charset="0"/>
              <a:cs typeface="Comic Sans MS" charset="0"/>
            </a:endParaRPr>
          </a:p>
        </p:txBody>
      </p:sp>
    </p:spTree>
    <p:extLst>
      <p:ext uri="{BB962C8B-B14F-4D97-AF65-F5344CB8AC3E}">
        <p14:creationId xmlns:p14="http://schemas.microsoft.com/office/powerpoint/2010/main" val="4192466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152400"/>
            <a:ext cx="7772400" cy="838200"/>
          </a:xfrm>
        </p:spPr>
        <p:txBody>
          <a:bodyPr/>
          <a:lstStyle/>
          <a:p>
            <a:r>
              <a:rPr lang="en-US" sz="3600" b="1" dirty="0" smtClean="0">
                <a:solidFill>
                  <a:srgbClr val="000090"/>
                </a:solidFill>
                <a:latin typeface="Comic Sans MS" charset="0"/>
                <a:ea typeface="ＭＳ Ｐゴシック" charset="0"/>
                <a:cs typeface="Comic Sans MS" charset="0"/>
              </a:rPr>
              <a:t>Take-Home Points</a:t>
            </a:r>
            <a:endParaRPr lang="en-US" sz="3600" b="1" dirty="0">
              <a:solidFill>
                <a:srgbClr val="000090"/>
              </a:solidFill>
              <a:latin typeface="Comic Sans MS" charset="0"/>
              <a:ea typeface="ＭＳ Ｐゴシック" charset="0"/>
              <a:cs typeface="Comic Sans MS" charset="0"/>
            </a:endParaRPr>
          </a:p>
        </p:txBody>
      </p:sp>
      <p:sp>
        <p:nvSpPr>
          <p:cNvPr id="65539" name="Content Placeholder 2"/>
          <p:cNvSpPr>
            <a:spLocks noGrp="1"/>
          </p:cNvSpPr>
          <p:nvPr>
            <p:ph idx="1"/>
          </p:nvPr>
        </p:nvSpPr>
        <p:spPr>
          <a:xfrm>
            <a:off x="152400" y="1232899"/>
            <a:ext cx="8991600" cy="5548901"/>
          </a:xfrm>
        </p:spPr>
        <p:txBody>
          <a:bodyPr>
            <a:normAutofit fontScale="92500" lnSpcReduction="20000"/>
          </a:bodyPr>
          <a:lstStyle/>
          <a:p>
            <a:pPr marL="0" indent="0">
              <a:lnSpc>
                <a:spcPct val="120000"/>
              </a:lnSpc>
              <a:spcBef>
                <a:spcPct val="0"/>
              </a:spcBef>
              <a:spcAft>
                <a:spcPts val="1800"/>
              </a:spcAft>
              <a:buNone/>
            </a:pPr>
            <a:r>
              <a:rPr lang="en-US" b="1" dirty="0" err="1">
                <a:solidFill>
                  <a:srgbClr val="0000FF"/>
                </a:solidFill>
                <a:cs typeface="Comic Sans MS"/>
              </a:rPr>
              <a:t>Microbiome</a:t>
            </a:r>
            <a:r>
              <a:rPr lang="en-US" b="1" dirty="0">
                <a:solidFill>
                  <a:srgbClr val="0000FF"/>
                </a:solidFill>
                <a:cs typeface="Comic Sans MS"/>
              </a:rPr>
              <a:t> influences many aspects of human </a:t>
            </a:r>
            <a:r>
              <a:rPr lang="en-US" b="1" dirty="0" smtClean="0">
                <a:solidFill>
                  <a:srgbClr val="0000FF"/>
                </a:solidFill>
                <a:cs typeface="Comic Sans MS"/>
              </a:rPr>
              <a:t>health and disease</a:t>
            </a:r>
            <a:endParaRPr lang="en-US" b="1" dirty="0">
              <a:solidFill>
                <a:srgbClr val="0000FF"/>
              </a:solidFill>
              <a:cs typeface="Comic Sans MS"/>
            </a:endParaRPr>
          </a:p>
          <a:p>
            <a:pPr>
              <a:lnSpc>
                <a:spcPct val="120000"/>
              </a:lnSpc>
              <a:spcBef>
                <a:spcPct val="0"/>
              </a:spcBef>
              <a:spcAft>
                <a:spcPts val="1800"/>
              </a:spcAft>
            </a:pPr>
            <a:r>
              <a:rPr lang="en-US" dirty="0" smtClean="0">
                <a:latin typeface="Comic Sans MS" charset="0"/>
                <a:ea typeface="ＭＳ Ｐゴシック" charset="0"/>
                <a:cs typeface="Comic Sans MS" charset="0"/>
              </a:rPr>
              <a:t>Protects </a:t>
            </a:r>
            <a:r>
              <a:rPr lang="en-US" dirty="0">
                <a:latin typeface="Comic Sans MS" charset="0"/>
                <a:ea typeface="ＭＳ Ｐゴシック" charset="0"/>
                <a:cs typeface="Comic Sans MS" charset="0"/>
              </a:rPr>
              <a:t>against pathogens by occupying niche (e.g. </a:t>
            </a:r>
            <a:r>
              <a:rPr lang="en-US" i="1" dirty="0">
                <a:latin typeface="Comic Sans MS" charset="0"/>
                <a:ea typeface="ＭＳ Ｐゴシック" charset="0"/>
                <a:cs typeface="Comic Sans MS" charset="0"/>
              </a:rPr>
              <a:t>Clostridium </a:t>
            </a:r>
            <a:r>
              <a:rPr lang="en-US" i="1" dirty="0" err="1">
                <a:latin typeface="Comic Sans MS" charset="0"/>
                <a:ea typeface="ＭＳ Ｐゴシック" charset="0"/>
                <a:cs typeface="Comic Sans MS" charset="0"/>
              </a:rPr>
              <a:t>difficile</a:t>
            </a:r>
            <a:r>
              <a:rPr lang="en-US" dirty="0">
                <a:latin typeface="Comic Sans MS" charset="0"/>
                <a:ea typeface="ＭＳ Ｐゴシック" charset="0"/>
                <a:cs typeface="Comic Sans MS" charset="0"/>
              </a:rPr>
              <a:t>)</a:t>
            </a:r>
          </a:p>
          <a:p>
            <a:pPr>
              <a:lnSpc>
                <a:spcPct val="120000"/>
              </a:lnSpc>
              <a:spcBef>
                <a:spcPct val="0"/>
              </a:spcBef>
              <a:spcAft>
                <a:spcPts val="1800"/>
              </a:spcAft>
            </a:pPr>
            <a:r>
              <a:rPr lang="en-US" dirty="0" smtClean="0">
                <a:solidFill>
                  <a:srgbClr val="0000FF"/>
                </a:solidFill>
                <a:latin typeface="Comic Sans MS" charset="0"/>
                <a:ea typeface="ＭＳ Ｐゴシック" charset="0"/>
                <a:cs typeface="Comic Sans MS" charset="0"/>
              </a:rPr>
              <a:t>Stimulates </a:t>
            </a:r>
            <a:r>
              <a:rPr lang="en-US" dirty="0">
                <a:solidFill>
                  <a:srgbClr val="0000FF"/>
                </a:solidFill>
                <a:latin typeface="Comic Sans MS" charset="0"/>
                <a:ea typeface="ＭＳ Ｐゴシック" charset="0"/>
                <a:cs typeface="Comic Sans MS" charset="0"/>
              </a:rPr>
              <a:t>host immune response (innate and acquired)</a:t>
            </a:r>
          </a:p>
          <a:p>
            <a:pPr>
              <a:lnSpc>
                <a:spcPct val="120000"/>
              </a:lnSpc>
              <a:spcBef>
                <a:spcPct val="0"/>
              </a:spcBef>
              <a:spcAft>
                <a:spcPts val="1800"/>
              </a:spcAft>
            </a:pPr>
            <a:r>
              <a:rPr lang="en-US" dirty="0" smtClean="0">
                <a:latin typeface="Comic Sans MS" charset="0"/>
                <a:ea typeface="ＭＳ Ｐゴシック" charset="0"/>
                <a:cs typeface="Comic Sans MS" charset="0"/>
              </a:rPr>
              <a:t>Promotes development (gut vasculature</a:t>
            </a:r>
            <a:r>
              <a:rPr lang="en-US" dirty="0">
                <a:latin typeface="Comic Sans MS" charset="0"/>
                <a:ea typeface="ＭＳ Ｐゴシック" charset="0"/>
                <a:cs typeface="Comic Sans MS" charset="0"/>
              </a:rPr>
              <a:t>)</a:t>
            </a:r>
          </a:p>
          <a:p>
            <a:pPr>
              <a:lnSpc>
                <a:spcPct val="120000"/>
              </a:lnSpc>
              <a:spcBef>
                <a:spcPct val="0"/>
              </a:spcBef>
              <a:spcAft>
                <a:spcPts val="1800"/>
              </a:spcAft>
            </a:pPr>
            <a:r>
              <a:rPr lang="en-US" dirty="0" smtClean="0">
                <a:solidFill>
                  <a:srgbClr val="0000FF"/>
                </a:solidFill>
                <a:latin typeface="Comic Sans MS" charset="0"/>
                <a:ea typeface="ＭＳ Ｐゴシック" charset="0"/>
                <a:cs typeface="Comic Sans MS" charset="0"/>
              </a:rPr>
              <a:t>Produces </a:t>
            </a:r>
            <a:r>
              <a:rPr lang="en-US" dirty="0">
                <a:solidFill>
                  <a:srgbClr val="0000FF"/>
                </a:solidFill>
                <a:latin typeface="Comic Sans MS" charset="0"/>
                <a:ea typeface="ＭＳ Ｐゴシック" charset="0"/>
                <a:cs typeface="Comic Sans MS" charset="0"/>
              </a:rPr>
              <a:t>essential host </a:t>
            </a:r>
            <a:r>
              <a:rPr lang="en-US" dirty="0" smtClean="0">
                <a:solidFill>
                  <a:srgbClr val="0000FF"/>
                </a:solidFill>
                <a:latin typeface="Comic Sans MS" charset="0"/>
                <a:ea typeface="ＭＳ Ｐゴシック" charset="0"/>
                <a:cs typeface="Comic Sans MS" charset="0"/>
              </a:rPr>
              <a:t>metabolites</a:t>
            </a:r>
          </a:p>
          <a:p>
            <a:pPr>
              <a:lnSpc>
                <a:spcPct val="120000"/>
              </a:lnSpc>
              <a:spcBef>
                <a:spcPct val="0"/>
              </a:spcBef>
              <a:spcAft>
                <a:spcPts val="1800"/>
              </a:spcAft>
            </a:pPr>
            <a:r>
              <a:rPr lang="en-US" dirty="0">
                <a:latin typeface="Comic Sans MS" charset="0"/>
                <a:ea typeface="ＭＳ Ｐゴシック" charset="0"/>
                <a:cs typeface="Comic Sans MS" charset="0"/>
              </a:rPr>
              <a:t>Converts certain </a:t>
            </a:r>
            <a:r>
              <a:rPr lang="en-US" dirty="0" smtClean="0">
                <a:latin typeface="Comic Sans MS" charset="0"/>
                <a:ea typeface="ＭＳ Ｐゴシック" charset="0"/>
                <a:cs typeface="Comic Sans MS" charset="0"/>
              </a:rPr>
              <a:t>nutrients to </a:t>
            </a:r>
            <a:r>
              <a:rPr lang="en-US" dirty="0">
                <a:latin typeface="Comic Sans MS" charset="0"/>
                <a:ea typeface="ＭＳ Ｐゴシック" charset="0"/>
                <a:cs typeface="Comic Sans MS" charset="0"/>
              </a:rPr>
              <a:t>toxic </a:t>
            </a:r>
            <a:r>
              <a:rPr lang="en-US" dirty="0" smtClean="0">
                <a:latin typeface="Comic Sans MS" charset="0"/>
                <a:ea typeface="ＭＳ Ｐゴシック" charset="0"/>
                <a:cs typeface="Comic Sans MS" charset="0"/>
              </a:rPr>
              <a:t>compounds</a:t>
            </a:r>
            <a:endParaRPr lang="en-US" dirty="0">
              <a:latin typeface="Comic Sans MS" charset="0"/>
              <a:ea typeface="ＭＳ Ｐゴシック" charset="0"/>
              <a:cs typeface="Comic Sans MS" charset="0"/>
            </a:endParaRPr>
          </a:p>
        </p:txBody>
      </p:sp>
      <p:sp>
        <p:nvSpPr>
          <p:cNvPr id="7" name="Line 4"/>
          <p:cNvSpPr>
            <a:spLocks noChangeShapeType="1"/>
          </p:cNvSpPr>
          <p:nvPr/>
        </p:nvSpPr>
        <p:spPr bwMode="auto">
          <a:xfrm>
            <a:off x="4440" y="968325"/>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Comic Sans MS"/>
            </a:endParaRPr>
          </a:p>
        </p:txBody>
      </p:sp>
    </p:spTree>
    <p:extLst>
      <p:ext uri="{BB962C8B-B14F-4D97-AF65-F5344CB8AC3E}">
        <p14:creationId xmlns:p14="http://schemas.microsoft.com/office/powerpoint/2010/main" val="8005326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ts val="2400"/>
              </a:spcBef>
              <a:spcAft>
                <a:spcPts val="1200"/>
              </a:spcAft>
              <a:buFont typeface="Arial" charset="0"/>
              <a:buNone/>
            </a:pPr>
            <a:r>
              <a:rPr lang="en-US" sz="3600" b="1" dirty="0">
                <a:solidFill>
                  <a:srgbClr val="000090"/>
                </a:solidFill>
                <a:latin typeface="Comic Sans MS"/>
                <a:cs typeface="Comic Sans MS"/>
              </a:rPr>
              <a:t>Take-Home </a:t>
            </a:r>
            <a:r>
              <a:rPr lang="en-US" sz="3600" b="1" dirty="0" smtClean="0">
                <a:solidFill>
                  <a:srgbClr val="000090"/>
                </a:solidFill>
                <a:latin typeface="Comic Sans MS"/>
                <a:cs typeface="Comic Sans MS"/>
              </a:rPr>
              <a:t>Points (</a:t>
            </a:r>
            <a:r>
              <a:rPr lang="en-US" sz="3600" b="1" dirty="0" err="1" smtClean="0">
                <a:solidFill>
                  <a:srgbClr val="000090"/>
                </a:solidFill>
                <a:latin typeface="Comic Sans MS"/>
                <a:cs typeface="Comic Sans MS"/>
              </a:rPr>
              <a:t>con’t</a:t>
            </a:r>
            <a:r>
              <a:rPr lang="en-US" sz="3600" b="1" dirty="0" smtClean="0">
                <a:solidFill>
                  <a:srgbClr val="000090"/>
                </a:solidFill>
                <a:latin typeface="Comic Sans MS"/>
                <a:cs typeface="Comic Sans MS"/>
              </a:rPr>
              <a:t>)</a:t>
            </a:r>
            <a:endParaRPr lang="en-US" sz="3600" dirty="0">
              <a:solidFill>
                <a:srgbClr val="000090"/>
              </a:solidFill>
              <a:latin typeface="Comic Sans MS"/>
              <a:cs typeface="Comic Sans MS"/>
            </a:endParaRPr>
          </a:p>
        </p:txBody>
      </p:sp>
      <p:sp>
        <p:nvSpPr>
          <p:cNvPr id="80899" name="Rectangle 6"/>
          <p:cNvSpPr>
            <a:spLocks noChangeArrowheads="1"/>
          </p:cNvSpPr>
          <p:nvPr/>
        </p:nvSpPr>
        <p:spPr bwMode="auto">
          <a:xfrm>
            <a:off x="152400" y="1062348"/>
            <a:ext cx="8991600" cy="348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ts val="1200"/>
              </a:spcBef>
              <a:defRPr/>
            </a:pPr>
            <a:r>
              <a:rPr lang="en-US" sz="2800" b="1" dirty="0" smtClean="0">
                <a:solidFill>
                  <a:srgbClr val="0000FF"/>
                </a:solidFill>
                <a:latin typeface="Comic Sans MS"/>
                <a:cs typeface="Comic Sans MS"/>
              </a:rPr>
              <a:t>Disruption of </a:t>
            </a:r>
            <a:r>
              <a:rPr lang="en-US" sz="2800" b="1" dirty="0" err="1" smtClean="0">
                <a:solidFill>
                  <a:srgbClr val="0000FF"/>
                </a:solidFill>
                <a:latin typeface="Comic Sans MS"/>
                <a:cs typeface="Comic Sans MS"/>
              </a:rPr>
              <a:t>microbiome</a:t>
            </a:r>
            <a:r>
              <a:rPr lang="en-US" sz="2800" b="1" dirty="0" smtClean="0">
                <a:solidFill>
                  <a:srgbClr val="0000FF"/>
                </a:solidFill>
                <a:latin typeface="Comic Sans MS"/>
                <a:cs typeface="Comic Sans MS"/>
              </a:rPr>
              <a:t> can result in chronic (metabolic syndrome) or acute diseases (C. diff)</a:t>
            </a:r>
          </a:p>
          <a:p>
            <a:pPr marL="457200" indent="-457200">
              <a:lnSpc>
                <a:spcPct val="120000"/>
              </a:lnSpc>
              <a:spcBef>
                <a:spcPts val="1200"/>
              </a:spcBef>
              <a:buFont typeface="Arial"/>
              <a:buChar char="•"/>
              <a:defRPr/>
            </a:pPr>
            <a:r>
              <a:rPr lang="en-US" sz="2800" dirty="0" smtClean="0">
                <a:latin typeface="Comic Sans MS"/>
                <a:cs typeface="Comic Sans MS"/>
              </a:rPr>
              <a:t>Broad-spectrum antibiotics promote resistance and disrupt the </a:t>
            </a:r>
            <a:r>
              <a:rPr lang="en-US" sz="2800" dirty="0" err="1" smtClean="0">
                <a:latin typeface="Comic Sans MS"/>
                <a:cs typeface="Comic Sans MS"/>
              </a:rPr>
              <a:t>microbiome</a:t>
            </a:r>
            <a:endParaRPr lang="en-US" sz="2800" dirty="0" smtClean="0">
              <a:latin typeface="Comic Sans MS"/>
              <a:cs typeface="Comic Sans MS"/>
            </a:endParaRPr>
          </a:p>
          <a:p>
            <a:pPr marL="457200" indent="-457200">
              <a:lnSpc>
                <a:spcPct val="120000"/>
              </a:lnSpc>
              <a:spcBef>
                <a:spcPts val="1200"/>
              </a:spcBef>
              <a:buFont typeface="Arial"/>
              <a:buChar char="•"/>
              <a:defRPr/>
            </a:pPr>
            <a:r>
              <a:rPr lang="en-US" sz="2800" dirty="0" smtClean="0">
                <a:solidFill>
                  <a:srgbClr val="0000FF"/>
                </a:solidFill>
                <a:latin typeface="Comic Sans MS"/>
                <a:cs typeface="Comic Sans MS"/>
              </a:rPr>
              <a:t>New precision antibiotics can designed to overcome these challenges  </a:t>
            </a:r>
            <a:endParaRPr lang="en-US" sz="2800" dirty="0">
              <a:solidFill>
                <a:srgbClr val="0000FF"/>
              </a:solidFill>
              <a:latin typeface="Comic Sans MS"/>
              <a:cs typeface="Comic Sans MS"/>
            </a:endParaRPr>
          </a:p>
        </p:txBody>
      </p:sp>
      <p:sp>
        <p:nvSpPr>
          <p:cNvPr id="72709" name="TextBox 2"/>
          <p:cNvSpPr txBox="1">
            <a:spLocks noChangeArrowheads="1"/>
          </p:cNvSpPr>
          <p:nvPr/>
        </p:nvSpPr>
        <p:spPr bwMode="auto">
          <a:xfrm>
            <a:off x="755476" y="5090517"/>
            <a:ext cx="7561610" cy="1538883"/>
          </a:xfrm>
          <a:prstGeom prst="rect">
            <a:avLst/>
          </a:prstGeom>
          <a:solidFill>
            <a:srgbClr val="B9CDE5"/>
          </a:solidFill>
          <a:ln>
            <a:noFill/>
          </a:ln>
        </p:spPr>
        <p:txBody>
          <a:bodyPr wrap="none">
            <a:spAutoFit/>
          </a:bodyPr>
          <a:lstStyle>
            <a:lvl1pPr marL="169863" indent="-169863">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800" dirty="0"/>
              <a:t>“New truths become evident when new tools </a:t>
            </a:r>
          </a:p>
          <a:p>
            <a:pPr algn="ctr">
              <a:spcAft>
                <a:spcPts val="1200"/>
              </a:spcAft>
            </a:pPr>
            <a:r>
              <a:rPr lang="en-US" sz="2800" dirty="0"/>
              <a:t>     become available” </a:t>
            </a:r>
          </a:p>
          <a:p>
            <a:pPr algn="ctr"/>
            <a:r>
              <a:rPr lang="en-US" sz="2800" dirty="0"/>
              <a:t>Rosalyn Yalow (Nobel Prize, 1977)</a:t>
            </a:r>
          </a:p>
        </p:txBody>
      </p:sp>
      <p:sp>
        <p:nvSpPr>
          <p:cNvPr id="7" name="Line 4"/>
          <p:cNvSpPr>
            <a:spLocks noChangeShapeType="1"/>
          </p:cNvSpPr>
          <p:nvPr/>
        </p:nvSpPr>
        <p:spPr bwMode="auto">
          <a:xfrm>
            <a:off x="4440" y="795719"/>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Comic Sans MS"/>
            </a:endParaRPr>
          </a:p>
        </p:txBody>
      </p:sp>
    </p:spTree>
    <p:extLst>
      <p:ext uri="{BB962C8B-B14F-4D97-AF65-F5344CB8AC3E}">
        <p14:creationId xmlns:p14="http://schemas.microsoft.com/office/powerpoint/2010/main" val="1620516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bf5d93c7a84395e13ba8fd3f3688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07" y="135619"/>
            <a:ext cx="1282287" cy="2016647"/>
          </a:xfrm>
          <a:prstGeom prst="rect">
            <a:avLst/>
          </a:prstGeom>
        </p:spPr>
      </p:pic>
      <p:pic>
        <p:nvPicPr>
          <p:cNvPr id="3" name="Picture 2" descr="qr3A2XC96+P9J0MyL6pfC1CbjcVDom1Ej8ik8VSXfmfcFaPfaCQ9Ap3n2+8AlMO5xerxOblTvefcl3RN+Cfs2hAo9M3JHMIs9NI8MrTUIe2Kwc8UWbVG8cJ8QrmmTlh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011" y="158030"/>
            <a:ext cx="1346525" cy="2047082"/>
          </a:xfrm>
          <a:prstGeom prst="rect">
            <a:avLst/>
          </a:prstGeom>
        </p:spPr>
      </p:pic>
      <p:pic>
        <p:nvPicPr>
          <p:cNvPr id="4" name="Picture 3" descr="306c8b9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947" y="158030"/>
            <a:ext cx="1298639" cy="2024671"/>
          </a:xfrm>
          <a:prstGeom prst="rect">
            <a:avLst/>
          </a:prstGeom>
        </p:spPr>
      </p:pic>
      <p:sp>
        <p:nvSpPr>
          <p:cNvPr id="6" name="TextBox 5"/>
          <p:cNvSpPr txBox="1"/>
          <p:nvPr/>
        </p:nvSpPr>
        <p:spPr>
          <a:xfrm>
            <a:off x="234264" y="2330178"/>
            <a:ext cx="2663211" cy="4247317"/>
          </a:xfrm>
          <a:prstGeom prst="rect">
            <a:avLst/>
          </a:prstGeom>
          <a:noFill/>
        </p:spPr>
        <p:txBody>
          <a:bodyPr wrap="square" rtlCol="0">
            <a:spAutoFit/>
          </a:bodyPr>
          <a:lstStyle/>
          <a:p>
            <a:r>
              <a:rPr lang="en-US" dirty="0"/>
              <a:t>To be, or not to be: that is the question</a:t>
            </a:r>
            <a:r>
              <a:rPr lang="en-US" dirty="0" smtClean="0"/>
              <a:t>: Whether </a:t>
            </a:r>
            <a:r>
              <a:rPr lang="en-US" dirty="0"/>
              <a:t>'tis nobler in the mind to </a:t>
            </a:r>
            <a:r>
              <a:rPr lang="en-US" dirty="0" smtClean="0"/>
              <a:t>suffer the </a:t>
            </a:r>
            <a:r>
              <a:rPr lang="en-US" dirty="0"/>
              <a:t>slings and arrows of outrageous fortune</a:t>
            </a:r>
            <a:r>
              <a:rPr lang="en-US" dirty="0" smtClean="0"/>
              <a:t>, or </a:t>
            </a:r>
            <a:r>
              <a:rPr lang="en-US" dirty="0"/>
              <a:t>to take arms against a sea of troubles,</a:t>
            </a:r>
          </a:p>
          <a:p>
            <a:r>
              <a:rPr lang="en-US" dirty="0"/>
              <a:t>And by opposing end them? To die: </a:t>
            </a:r>
            <a:r>
              <a:rPr lang="en-US" dirty="0">
                <a:solidFill>
                  <a:srgbClr val="FF0000"/>
                </a:solidFill>
              </a:rPr>
              <a:t>to sleep</a:t>
            </a:r>
            <a:r>
              <a:rPr lang="en-US" dirty="0"/>
              <a:t>;</a:t>
            </a:r>
          </a:p>
          <a:p>
            <a:r>
              <a:rPr lang="en-US" dirty="0"/>
              <a:t>No more; and by a sleep to say we </a:t>
            </a:r>
            <a:r>
              <a:rPr lang="en-US" dirty="0" smtClean="0"/>
              <a:t>end the </a:t>
            </a:r>
            <a:r>
              <a:rPr lang="en-US" dirty="0"/>
              <a:t>heart-ache and the thousand natural </a:t>
            </a:r>
            <a:r>
              <a:rPr lang="en-US" dirty="0" smtClean="0"/>
              <a:t>shocks that </a:t>
            </a:r>
            <a:r>
              <a:rPr lang="en-US" dirty="0"/>
              <a:t>flesh is heir to, 'tis a consummation</a:t>
            </a:r>
            <a:endParaRPr lang="en-US" dirty="0" smtClean="0"/>
          </a:p>
        </p:txBody>
      </p:sp>
      <p:sp>
        <p:nvSpPr>
          <p:cNvPr id="7" name="TextBox 6"/>
          <p:cNvSpPr txBox="1"/>
          <p:nvPr/>
        </p:nvSpPr>
        <p:spPr>
          <a:xfrm>
            <a:off x="6559395" y="2330178"/>
            <a:ext cx="2490596" cy="4524316"/>
          </a:xfrm>
          <a:prstGeom prst="rect">
            <a:avLst/>
          </a:prstGeom>
          <a:noFill/>
        </p:spPr>
        <p:txBody>
          <a:bodyPr wrap="square" rtlCol="0">
            <a:spAutoFit/>
          </a:bodyPr>
          <a:lstStyle/>
          <a:p>
            <a:r>
              <a:rPr lang="en-US" dirty="0"/>
              <a:t>Good is the enemy of great. </a:t>
            </a:r>
            <a:r>
              <a:rPr lang="en-US" dirty="0">
                <a:solidFill>
                  <a:srgbClr val="FF0000"/>
                </a:solidFill>
              </a:rPr>
              <a:t>And that is one of the key reasons why we have so little that becomes great</a:t>
            </a:r>
            <a:r>
              <a:rPr lang="en-US" dirty="0"/>
              <a:t>. We don't have great schools, principally because we have good schools. We don't have great government, principally because we have good government. Few people attain great lives, in large part because it is just so easy to settle for a good life</a:t>
            </a:r>
          </a:p>
        </p:txBody>
      </p:sp>
      <p:sp>
        <p:nvSpPr>
          <p:cNvPr id="8" name="TextBox 7"/>
          <p:cNvSpPr txBox="1"/>
          <p:nvPr/>
        </p:nvSpPr>
        <p:spPr>
          <a:xfrm>
            <a:off x="3563278" y="2330178"/>
            <a:ext cx="2502925" cy="2585323"/>
          </a:xfrm>
          <a:prstGeom prst="rect">
            <a:avLst/>
          </a:prstGeom>
          <a:noFill/>
        </p:spPr>
        <p:txBody>
          <a:bodyPr wrap="square" rtlCol="0">
            <a:spAutoFit/>
          </a:bodyPr>
          <a:lstStyle/>
          <a:p>
            <a:r>
              <a:rPr lang="en-US" dirty="0"/>
              <a:t>And bed, he thought. Bed is my friend. Just bed, he thought. </a:t>
            </a:r>
            <a:r>
              <a:rPr lang="en-US" dirty="0">
                <a:solidFill>
                  <a:srgbClr val="FF0000"/>
                </a:solidFill>
              </a:rPr>
              <a:t>Bed will be a great thing</a:t>
            </a:r>
            <a:r>
              <a:rPr lang="en-US" dirty="0"/>
              <a:t>. It is easy when you are beaten, he thought. I never knew how easy it was. And what beat you, the thought.</a:t>
            </a:r>
          </a:p>
        </p:txBody>
      </p:sp>
    </p:spTree>
    <p:extLst>
      <p:ext uri="{BB962C8B-B14F-4D97-AF65-F5344CB8AC3E}">
        <p14:creationId xmlns:p14="http://schemas.microsoft.com/office/powerpoint/2010/main" val="10060508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450-29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70" y="583401"/>
            <a:ext cx="3721100" cy="5638800"/>
          </a:xfrm>
          <a:prstGeom prst="rect">
            <a:avLst/>
          </a:prstGeom>
        </p:spPr>
      </p:pic>
      <p:pic>
        <p:nvPicPr>
          <p:cNvPr id="3" name="Picture 2" descr="51JdjIvKDDL._SY344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040" y="583401"/>
            <a:ext cx="3748335" cy="5638800"/>
          </a:xfrm>
          <a:prstGeom prst="rect">
            <a:avLst/>
          </a:prstGeom>
        </p:spPr>
      </p:pic>
    </p:spTree>
    <p:extLst>
      <p:ext uri="{BB962C8B-B14F-4D97-AF65-F5344CB8AC3E}">
        <p14:creationId xmlns:p14="http://schemas.microsoft.com/office/powerpoint/2010/main" val="7032699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87"/>
            <a:ext cx="8229600" cy="719667"/>
          </a:xfrm>
        </p:spPr>
        <p:txBody>
          <a:bodyPr>
            <a:normAutofit/>
          </a:bodyPr>
          <a:lstStyle/>
          <a:p>
            <a:r>
              <a:rPr lang="en-US" sz="3600" b="1" dirty="0" smtClean="0">
                <a:solidFill>
                  <a:srgbClr val="000090"/>
                </a:solidFill>
              </a:rPr>
              <a:t>Human </a:t>
            </a:r>
            <a:r>
              <a:rPr lang="en-US" sz="3600" b="1" dirty="0" err="1" smtClean="0">
                <a:solidFill>
                  <a:srgbClr val="000090"/>
                </a:solidFill>
              </a:rPr>
              <a:t>Microbiome</a:t>
            </a:r>
            <a:endParaRPr lang="en-US" sz="3600" b="1" dirty="0">
              <a:solidFill>
                <a:srgbClr val="000090"/>
              </a:solidFill>
            </a:endParaRPr>
          </a:p>
        </p:txBody>
      </p:sp>
      <p:sp>
        <p:nvSpPr>
          <p:cNvPr id="3" name="Content Placeholder 2"/>
          <p:cNvSpPr>
            <a:spLocks noGrp="1"/>
          </p:cNvSpPr>
          <p:nvPr>
            <p:ph idx="1"/>
          </p:nvPr>
        </p:nvSpPr>
        <p:spPr>
          <a:xfrm>
            <a:off x="354836" y="1302938"/>
            <a:ext cx="7437523" cy="2651100"/>
          </a:xfrm>
        </p:spPr>
        <p:txBody>
          <a:bodyPr>
            <a:normAutofit/>
          </a:bodyPr>
          <a:lstStyle/>
          <a:p>
            <a:pPr marL="0" lvl="0" indent="0">
              <a:lnSpc>
                <a:spcPct val="120000"/>
              </a:lnSpc>
              <a:spcBef>
                <a:spcPts val="0"/>
              </a:spcBef>
              <a:spcAft>
                <a:spcPts val="2400"/>
              </a:spcAft>
              <a:buNone/>
            </a:pPr>
            <a:r>
              <a:rPr lang="en-US" dirty="0" smtClean="0"/>
              <a:t>We are mostly microbes!</a:t>
            </a:r>
          </a:p>
          <a:p>
            <a:pPr lvl="0">
              <a:lnSpc>
                <a:spcPct val="120000"/>
              </a:lnSpc>
              <a:spcBef>
                <a:spcPts val="0"/>
              </a:spcBef>
              <a:spcAft>
                <a:spcPts val="2400"/>
              </a:spcAft>
            </a:pPr>
            <a:r>
              <a:rPr lang="en-US" sz="2800" dirty="0">
                <a:solidFill>
                  <a:srgbClr val="0000FF"/>
                </a:solidFill>
              </a:rPr>
              <a:t>M</a:t>
            </a:r>
            <a:r>
              <a:rPr lang="en-US" sz="2800" dirty="0" smtClean="0">
                <a:solidFill>
                  <a:srgbClr val="0000FF"/>
                </a:solidFill>
              </a:rPr>
              <a:t>icrobes ≈ human cells </a:t>
            </a:r>
            <a:r>
              <a:rPr lang="en-US" sz="2800" dirty="0" smtClean="0">
                <a:solidFill>
                  <a:srgbClr val="A6A6A6"/>
                </a:solidFill>
              </a:rPr>
              <a:t>[</a:t>
            </a:r>
            <a:r>
              <a:rPr lang="mr-IN" sz="2800" dirty="0" smtClean="0">
                <a:solidFill>
                  <a:srgbClr val="A6A6A6"/>
                </a:solidFill>
              </a:rPr>
              <a:t>…</a:t>
            </a:r>
            <a:r>
              <a:rPr lang="en-US" sz="2800" dirty="0" smtClean="0">
                <a:solidFill>
                  <a:srgbClr val="A6A6A6"/>
                </a:solidFill>
              </a:rPr>
              <a:t> 10x ???]</a:t>
            </a:r>
          </a:p>
          <a:p>
            <a:pPr>
              <a:lnSpc>
                <a:spcPct val="120000"/>
              </a:lnSpc>
              <a:spcBef>
                <a:spcPts val="0"/>
              </a:spcBef>
              <a:spcAft>
                <a:spcPts val="2400"/>
              </a:spcAft>
            </a:pPr>
            <a:r>
              <a:rPr lang="en-US" sz="2800" dirty="0">
                <a:cs typeface="Comic Sans MS"/>
              </a:rPr>
              <a:t>10x more viruses than microbes</a:t>
            </a:r>
          </a:p>
          <a:p>
            <a:pPr lvl="0">
              <a:lnSpc>
                <a:spcPct val="120000"/>
              </a:lnSpc>
              <a:spcBef>
                <a:spcPts val="0"/>
              </a:spcBef>
              <a:spcAft>
                <a:spcPts val="2400"/>
              </a:spcAft>
            </a:pPr>
            <a:endParaRPr lang="en-US" sz="2800" dirty="0" smtClean="0">
              <a:solidFill>
                <a:srgbClr val="A6A6A6"/>
              </a:solidFill>
            </a:endParaRPr>
          </a:p>
        </p:txBody>
      </p:sp>
      <p:sp>
        <p:nvSpPr>
          <p:cNvPr id="4" name="Line 4"/>
          <p:cNvSpPr>
            <a:spLocks noChangeShapeType="1"/>
          </p:cNvSpPr>
          <p:nvPr/>
        </p:nvSpPr>
        <p:spPr bwMode="auto">
          <a:xfrm>
            <a:off x="0" y="973819"/>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
        <p:nvSpPr>
          <p:cNvPr id="5" name="TextBox 4"/>
          <p:cNvSpPr txBox="1"/>
          <p:nvPr/>
        </p:nvSpPr>
        <p:spPr>
          <a:xfrm>
            <a:off x="5025600" y="6497377"/>
            <a:ext cx="4135304" cy="369332"/>
          </a:xfrm>
          <a:prstGeom prst="rect">
            <a:avLst/>
          </a:prstGeom>
          <a:noFill/>
        </p:spPr>
        <p:txBody>
          <a:bodyPr wrap="none" rtlCol="0">
            <a:spAutoFit/>
          </a:bodyPr>
          <a:lstStyle/>
          <a:p>
            <a:pPr algn="r"/>
            <a:r>
              <a:rPr lang="en-US" dirty="0" err="1" smtClean="0">
                <a:solidFill>
                  <a:schemeClr val="bg1">
                    <a:lumMod val="65000"/>
                  </a:schemeClr>
                </a:solidFill>
              </a:rPr>
              <a:t>Schaechter</a:t>
            </a:r>
            <a:r>
              <a:rPr lang="en-US" dirty="0" smtClean="0">
                <a:solidFill>
                  <a:schemeClr val="bg1">
                    <a:lumMod val="65000"/>
                  </a:schemeClr>
                </a:solidFill>
              </a:rPr>
              <a:t> &amp; Maloy, </a:t>
            </a:r>
            <a:r>
              <a:rPr lang="en-US" dirty="0" smtClean="0">
                <a:solidFill>
                  <a:schemeClr val="bg1">
                    <a:lumMod val="65000"/>
                  </a:schemeClr>
                </a:solidFill>
              </a:rPr>
              <a:t>2010; </a:t>
            </a:r>
            <a:r>
              <a:rPr lang="en-US" dirty="0" smtClean="0">
                <a:solidFill>
                  <a:schemeClr val="bg1">
                    <a:lumMod val="65000"/>
                  </a:schemeClr>
                </a:solidFill>
              </a:rPr>
              <a:t>Ed </a:t>
            </a:r>
            <a:r>
              <a:rPr lang="en-US" dirty="0" smtClean="0">
                <a:solidFill>
                  <a:schemeClr val="bg1">
                    <a:lumMod val="65000"/>
                  </a:schemeClr>
                </a:solidFill>
              </a:rPr>
              <a:t>Yong, 2016</a:t>
            </a:r>
            <a:endParaRPr lang="en-US" dirty="0">
              <a:solidFill>
                <a:schemeClr val="bg1">
                  <a:lumMod val="65000"/>
                </a:schemeClr>
              </a:solidFill>
            </a:endParaRPr>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657" y="3711026"/>
            <a:ext cx="3284053" cy="2847996"/>
          </a:xfrm>
          <a:prstGeom prst="rect">
            <a:avLst/>
          </a:prstGeom>
        </p:spPr>
      </p:pic>
      <p:sp>
        <p:nvSpPr>
          <p:cNvPr id="9" name="TextBox 8"/>
          <p:cNvSpPr txBox="1"/>
          <p:nvPr/>
        </p:nvSpPr>
        <p:spPr>
          <a:xfrm>
            <a:off x="354836" y="3991023"/>
            <a:ext cx="5264774" cy="1692771"/>
          </a:xfrm>
          <a:prstGeom prst="rect">
            <a:avLst/>
          </a:prstGeom>
          <a:noFill/>
        </p:spPr>
        <p:txBody>
          <a:bodyPr wrap="square" rtlCol="0">
            <a:spAutoFit/>
          </a:bodyPr>
          <a:lstStyle/>
          <a:p>
            <a:pPr marL="285750" lvl="0" indent="-285750">
              <a:spcBef>
                <a:spcPts val="0"/>
              </a:spcBef>
              <a:spcAft>
                <a:spcPts val="2400"/>
              </a:spcAft>
              <a:buFont typeface="Arial"/>
              <a:buChar char="•"/>
            </a:pPr>
            <a:r>
              <a:rPr lang="en-US" sz="2800" dirty="0" smtClean="0">
                <a:solidFill>
                  <a:srgbClr val="0000FF"/>
                </a:solidFill>
                <a:latin typeface="Comic Sans MS"/>
                <a:cs typeface="Comic Sans MS"/>
              </a:rPr>
              <a:t>100x </a:t>
            </a:r>
            <a:r>
              <a:rPr lang="en-US" sz="2800" dirty="0">
                <a:solidFill>
                  <a:srgbClr val="0000FF"/>
                </a:solidFill>
                <a:latin typeface="Comic Sans MS"/>
                <a:cs typeface="Comic Sans MS"/>
              </a:rPr>
              <a:t>more microbial genes than human genes</a:t>
            </a:r>
          </a:p>
          <a:p>
            <a:endParaRPr lang="en-US" sz="2800" dirty="0">
              <a:latin typeface="Comic Sans MS"/>
              <a:cs typeface="Comic Sans MS"/>
            </a:endParaRPr>
          </a:p>
        </p:txBody>
      </p:sp>
    </p:spTree>
    <p:extLst>
      <p:ext uri="{BB962C8B-B14F-4D97-AF65-F5344CB8AC3E}">
        <p14:creationId xmlns:p14="http://schemas.microsoft.com/office/powerpoint/2010/main" val="27066946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063"/>
            <a:ext cx="8229600" cy="798191"/>
          </a:xfrm>
        </p:spPr>
        <p:txBody>
          <a:bodyPr>
            <a:normAutofit/>
          </a:bodyPr>
          <a:lstStyle/>
          <a:p>
            <a:r>
              <a:rPr lang="en-US" sz="3600" b="1" dirty="0" err="1" smtClean="0">
                <a:solidFill>
                  <a:srgbClr val="000090"/>
                </a:solidFill>
              </a:rPr>
              <a:t>Microbiome</a:t>
            </a:r>
            <a:r>
              <a:rPr lang="en-US" sz="3600" b="1" dirty="0" smtClean="0">
                <a:solidFill>
                  <a:srgbClr val="000090"/>
                </a:solidFill>
              </a:rPr>
              <a:t> Communities</a:t>
            </a:r>
            <a:endParaRPr lang="en-US" sz="3600" b="1" dirty="0">
              <a:solidFill>
                <a:srgbClr val="000090"/>
              </a:solidFill>
            </a:endParaRPr>
          </a:p>
        </p:txBody>
      </p:sp>
      <p:sp>
        <p:nvSpPr>
          <p:cNvPr id="3" name="Content Placeholder 2"/>
          <p:cNvSpPr>
            <a:spLocks noGrp="1"/>
          </p:cNvSpPr>
          <p:nvPr>
            <p:ph idx="1"/>
          </p:nvPr>
        </p:nvSpPr>
        <p:spPr>
          <a:xfrm>
            <a:off x="354836" y="1167319"/>
            <a:ext cx="8516036" cy="5500408"/>
          </a:xfrm>
        </p:spPr>
        <p:txBody>
          <a:bodyPr>
            <a:normAutofit fontScale="92500"/>
          </a:bodyPr>
          <a:lstStyle/>
          <a:p>
            <a:pPr>
              <a:lnSpc>
                <a:spcPct val="110000"/>
              </a:lnSpc>
            </a:pPr>
            <a:r>
              <a:rPr lang="en-US" b="1" i="1" dirty="0" smtClean="0"/>
              <a:t>Complex:</a:t>
            </a:r>
          </a:p>
          <a:p>
            <a:pPr lvl="1">
              <a:lnSpc>
                <a:spcPct val="110000"/>
              </a:lnSpc>
            </a:pPr>
            <a:r>
              <a:rPr lang="en-US" dirty="0" smtClean="0">
                <a:solidFill>
                  <a:srgbClr val="0000FF"/>
                </a:solidFill>
              </a:rPr>
              <a:t>Thousands of different </a:t>
            </a:r>
            <a:r>
              <a:rPr lang="en-US" dirty="0" smtClean="0">
                <a:solidFill>
                  <a:srgbClr val="0000FF"/>
                </a:solidFill>
              </a:rPr>
              <a:t>types of microbes</a:t>
            </a:r>
          </a:p>
          <a:p>
            <a:pPr lvl="1">
              <a:lnSpc>
                <a:spcPct val="110000"/>
              </a:lnSpc>
            </a:pPr>
            <a:r>
              <a:rPr lang="en-US" dirty="0" smtClean="0"/>
              <a:t>10</a:t>
            </a:r>
            <a:r>
              <a:rPr lang="en-US" baseline="30000" dirty="0" smtClean="0"/>
              <a:t>12</a:t>
            </a:r>
            <a:r>
              <a:rPr lang="en-US" dirty="0" smtClean="0"/>
              <a:t> </a:t>
            </a:r>
            <a:r>
              <a:rPr lang="en-US" dirty="0"/>
              <a:t>skin </a:t>
            </a:r>
            <a:endParaRPr lang="en-US" dirty="0" smtClean="0"/>
          </a:p>
          <a:p>
            <a:pPr lvl="1">
              <a:lnSpc>
                <a:spcPct val="110000"/>
              </a:lnSpc>
            </a:pPr>
            <a:r>
              <a:rPr lang="en-US" dirty="0" smtClean="0">
                <a:solidFill>
                  <a:srgbClr val="0000FF"/>
                </a:solidFill>
              </a:rPr>
              <a:t>10</a:t>
            </a:r>
            <a:r>
              <a:rPr lang="en-US" baseline="30000" dirty="0" smtClean="0">
                <a:solidFill>
                  <a:srgbClr val="0000FF"/>
                </a:solidFill>
              </a:rPr>
              <a:t>10</a:t>
            </a:r>
            <a:r>
              <a:rPr lang="en-US" dirty="0" smtClean="0">
                <a:solidFill>
                  <a:srgbClr val="0000FF"/>
                </a:solidFill>
              </a:rPr>
              <a:t> </a:t>
            </a:r>
            <a:r>
              <a:rPr lang="en-US" dirty="0">
                <a:solidFill>
                  <a:srgbClr val="0000FF"/>
                </a:solidFill>
              </a:rPr>
              <a:t>mouth</a:t>
            </a:r>
          </a:p>
          <a:p>
            <a:pPr lvl="1">
              <a:lnSpc>
                <a:spcPct val="110000"/>
              </a:lnSpc>
            </a:pPr>
            <a:r>
              <a:rPr lang="en-US" dirty="0"/>
              <a:t>10</a:t>
            </a:r>
            <a:r>
              <a:rPr lang="en-US" baseline="30000" dirty="0"/>
              <a:t>14</a:t>
            </a:r>
            <a:r>
              <a:rPr lang="en-US" dirty="0"/>
              <a:t> intestine i.e. 100 trillion microbes </a:t>
            </a:r>
            <a:r>
              <a:rPr lang="en-US" dirty="0" smtClean="0"/>
              <a:t>= </a:t>
            </a:r>
            <a:r>
              <a:rPr lang="en-US" dirty="0"/>
              <a:t>highest </a:t>
            </a:r>
            <a:r>
              <a:rPr lang="en-US" dirty="0">
                <a:solidFill>
                  <a:srgbClr val="000000"/>
                </a:solidFill>
              </a:rPr>
              <a:t>population density of any environment on </a:t>
            </a:r>
            <a:r>
              <a:rPr lang="en-US" dirty="0" smtClean="0">
                <a:solidFill>
                  <a:srgbClr val="000000"/>
                </a:solidFill>
              </a:rPr>
              <a:t>earth</a:t>
            </a:r>
          </a:p>
          <a:p>
            <a:pPr>
              <a:lnSpc>
                <a:spcPct val="110000"/>
              </a:lnSpc>
              <a:spcBef>
                <a:spcPts val="2400"/>
              </a:spcBef>
            </a:pPr>
            <a:r>
              <a:rPr lang="en-US" dirty="0" smtClean="0">
                <a:solidFill>
                  <a:srgbClr val="000000"/>
                </a:solidFill>
              </a:rPr>
              <a:t> </a:t>
            </a:r>
            <a:r>
              <a:rPr lang="en-US" b="1" i="1" dirty="0" smtClean="0">
                <a:solidFill>
                  <a:srgbClr val="000000"/>
                </a:solidFill>
              </a:rPr>
              <a:t>Dynamic:</a:t>
            </a:r>
            <a:endParaRPr lang="en-US" b="1" i="1" dirty="0">
              <a:solidFill>
                <a:srgbClr val="000000"/>
              </a:solidFill>
            </a:endParaRPr>
          </a:p>
          <a:p>
            <a:pPr lvl="1">
              <a:lnSpc>
                <a:spcPct val="110000"/>
              </a:lnSpc>
            </a:pPr>
            <a:r>
              <a:rPr lang="en-US" dirty="0" smtClean="0">
                <a:solidFill>
                  <a:srgbClr val="0000FF"/>
                </a:solidFill>
              </a:rPr>
              <a:t>Varies </a:t>
            </a:r>
            <a:r>
              <a:rPr lang="en-US" dirty="0">
                <a:solidFill>
                  <a:srgbClr val="0000FF"/>
                </a:solidFill>
              </a:rPr>
              <a:t>with age, sex, diet, </a:t>
            </a:r>
            <a:r>
              <a:rPr lang="en-US" dirty="0" smtClean="0">
                <a:solidFill>
                  <a:srgbClr val="0000FF"/>
                </a:solidFill>
              </a:rPr>
              <a:t>exercise, nutrition</a:t>
            </a:r>
            <a:endParaRPr lang="en-US" dirty="0">
              <a:solidFill>
                <a:srgbClr val="0000FF"/>
              </a:solidFill>
            </a:endParaRPr>
          </a:p>
          <a:p>
            <a:pPr lvl="1">
              <a:lnSpc>
                <a:spcPct val="110000"/>
              </a:lnSpc>
            </a:pPr>
            <a:r>
              <a:rPr lang="en-US" dirty="0" smtClean="0"/>
              <a:t>Community determined </a:t>
            </a:r>
            <a:r>
              <a:rPr lang="en-US" dirty="0"/>
              <a:t>by </a:t>
            </a:r>
            <a:r>
              <a:rPr lang="en-US" dirty="0" smtClean="0"/>
              <a:t>nutrients, physical conditions, and host cells</a:t>
            </a:r>
            <a:endParaRPr lang="en-US" dirty="0"/>
          </a:p>
        </p:txBody>
      </p:sp>
      <p:sp>
        <p:nvSpPr>
          <p:cNvPr id="4" name="Line 4"/>
          <p:cNvSpPr>
            <a:spLocks noChangeShapeType="1"/>
          </p:cNvSpPr>
          <p:nvPr/>
        </p:nvSpPr>
        <p:spPr bwMode="auto">
          <a:xfrm>
            <a:off x="0" y="912174"/>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33916788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34"/>
            <a:ext cx="8229600" cy="719667"/>
          </a:xfrm>
        </p:spPr>
        <p:txBody>
          <a:bodyPr>
            <a:normAutofit/>
          </a:bodyPr>
          <a:lstStyle/>
          <a:p>
            <a:r>
              <a:rPr lang="en-US" sz="3600" b="1" dirty="0" smtClean="0">
                <a:solidFill>
                  <a:srgbClr val="000090"/>
                </a:solidFill>
              </a:rPr>
              <a:t>Gut </a:t>
            </a:r>
            <a:r>
              <a:rPr lang="en-US" sz="3600" b="1" dirty="0" err="1" smtClean="0">
                <a:solidFill>
                  <a:srgbClr val="000090"/>
                </a:solidFill>
              </a:rPr>
              <a:t>Microbiome</a:t>
            </a:r>
            <a:endParaRPr lang="en-US" sz="3600" b="1" dirty="0">
              <a:solidFill>
                <a:srgbClr val="000090"/>
              </a:solidFill>
            </a:endParaRPr>
          </a:p>
        </p:txBody>
      </p:sp>
      <p:pic>
        <p:nvPicPr>
          <p:cNvPr id="7" name="Picture 6" descr="Screen Shot 2016-11-22 at 9.31.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18" y="1229660"/>
            <a:ext cx="8411365" cy="5255388"/>
          </a:xfrm>
          <a:prstGeom prst="rect">
            <a:avLst/>
          </a:prstGeom>
        </p:spPr>
      </p:pic>
      <p:sp>
        <p:nvSpPr>
          <p:cNvPr id="8" name="Line 4"/>
          <p:cNvSpPr>
            <a:spLocks noChangeShapeType="1"/>
          </p:cNvSpPr>
          <p:nvPr/>
        </p:nvSpPr>
        <p:spPr bwMode="auto">
          <a:xfrm>
            <a:off x="0" y="850529"/>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2532349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36"/>
            <a:ext cx="8229600" cy="719667"/>
          </a:xfrm>
        </p:spPr>
        <p:txBody>
          <a:bodyPr>
            <a:normAutofit/>
          </a:bodyPr>
          <a:lstStyle/>
          <a:p>
            <a:r>
              <a:rPr lang="en-US" sz="3600" b="1" dirty="0" smtClean="0">
                <a:solidFill>
                  <a:srgbClr val="000090"/>
                </a:solidFill>
              </a:rPr>
              <a:t>Mutualistic</a:t>
            </a:r>
            <a:endParaRPr lang="en-US" sz="3600" b="1" dirty="0">
              <a:solidFill>
                <a:srgbClr val="000090"/>
              </a:solidFill>
            </a:endParaRPr>
          </a:p>
        </p:txBody>
      </p:sp>
      <p:sp>
        <p:nvSpPr>
          <p:cNvPr id="3" name="Content Placeholder 2"/>
          <p:cNvSpPr>
            <a:spLocks noGrp="1"/>
          </p:cNvSpPr>
          <p:nvPr>
            <p:ph idx="1"/>
          </p:nvPr>
        </p:nvSpPr>
        <p:spPr>
          <a:xfrm>
            <a:off x="0" y="853611"/>
            <a:ext cx="9000667" cy="5877452"/>
          </a:xfrm>
        </p:spPr>
        <p:txBody>
          <a:bodyPr>
            <a:noAutofit/>
          </a:bodyPr>
          <a:lstStyle/>
          <a:p>
            <a:pPr lvl="0">
              <a:spcBef>
                <a:spcPts val="0"/>
              </a:spcBef>
              <a:spcAft>
                <a:spcPts val="1400"/>
              </a:spcAft>
            </a:pPr>
            <a:r>
              <a:rPr lang="en-US" sz="2800" dirty="0" smtClean="0"/>
              <a:t>Host </a:t>
            </a:r>
            <a:r>
              <a:rPr lang="en-US" sz="2800" dirty="0"/>
              <a:t>provides </a:t>
            </a:r>
            <a:r>
              <a:rPr lang="en-US" sz="2800" dirty="0" smtClean="0"/>
              <a:t>stable </a:t>
            </a:r>
            <a:r>
              <a:rPr lang="en-US" sz="2800" dirty="0"/>
              <a:t>environment, </a:t>
            </a:r>
            <a:r>
              <a:rPr lang="en-US" sz="2800" dirty="0" smtClean="0"/>
              <a:t>temperature</a:t>
            </a:r>
            <a:r>
              <a:rPr lang="en-US" sz="2800" dirty="0"/>
              <a:t>, nutrients</a:t>
            </a:r>
          </a:p>
          <a:p>
            <a:pPr lvl="0">
              <a:spcBef>
                <a:spcPts val="0"/>
              </a:spcBef>
              <a:spcAft>
                <a:spcPts val="1400"/>
              </a:spcAft>
            </a:pPr>
            <a:r>
              <a:rPr lang="en-US" sz="2800" dirty="0" smtClean="0"/>
              <a:t>Microbes:</a:t>
            </a:r>
            <a:endParaRPr lang="en-US" sz="2800" dirty="0"/>
          </a:p>
          <a:p>
            <a:pPr lvl="1">
              <a:spcBef>
                <a:spcPts val="0"/>
              </a:spcBef>
              <a:spcAft>
                <a:spcPts val="1200"/>
              </a:spcAft>
            </a:pPr>
            <a:r>
              <a:rPr lang="en-US" dirty="0" smtClean="0">
                <a:solidFill>
                  <a:srgbClr val="0000FF"/>
                </a:solidFill>
              </a:rPr>
              <a:t>Provide vitamins </a:t>
            </a:r>
            <a:r>
              <a:rPr lang="en-US" dirty="0">
                <a:solidFill>
                  <a:srgbClr val="0000FF"/>
                </a:solidFill>
              </a:rPr>
              <a:t>and micronutrients </a:t>
            </a:r>
            <a:r>
              <a:rPr lang="en-US" dirty="0" smtClean="0">
                <a:solidFill>
                  <a:srgbClr val="0000FF"/>
                </a:solidFill>
              </a:rPr>
              <a:t>(retinol, riboflavin, </a:t>
            </a:r>
            <a:r>
              <a:rPr lang="en-US" dirty="0" err="1" smtClean="0">
                <a:solidFill>
                  <a:srgbClr val="0000FF"/>
                </a:solidFill>
              </a:rPr>
              <a:t>folate</a:t>
            </a:r>
            <a:r>
              <a:rPr lang="en-US" dirty="0" smtClean="0">
                <a:solidFill>
                  <a:srgbClr val="0000FF"/>
                </a:solidFill>
              </a:rPr>
              <a:t>, biotin, niacin)</a:t>
            </a:r>
            <a:endParaRPr lang="en-US" dirty="0">
              <a:solidFill>
                <a:srgbClr val="0000FF"/>
              </a:solidFill>
            </a:endParaRPr>
          </a:p>
          <a:p>
            <a:pPr lvl="1">
              <a:spcBef>
                <a:spcPts val="0"/>
              </a:spcBef>
              <a:spcAft>
                <a:spcPts val="1200"/>
              </a:spcAft>
            </a:pPr>
            <a:r>
              <a:rPr lang="en-US" dirty="0" smtClean="0"/>
              <a:t>Reduced </a:t>
            </a:r>
            <a:r>
              <a:rPr lang="en-US" dirty="0" smtClean="0"/>
              <a:t>sensitivity to pathogens</a:t>
            </a:r>
          </a:p>
          <a:p>
            <a:pPr lvl="1">
              <a:spcBef>
                <a:spcPts val="0"/>
              </a:spcBef>
              <a:spcAft>
                <a:spcPts val="1200"/>
              </a:spcAft>
            </a:pPr>
            <a:r>
              <a:rPr lang="en-US" dirty="0" smtClean="0">
                <a:solidFill>
                  <a:srgbClr val="0000FF"/>
                </a:solidFill>
              </a:rPr>
              <a:t>Promote host development (intestine, immunity, endocrine system, </a:t>
            </a:r>
            <a:r>
              <a:rPr lang="en-US" dirty="0" err="1" smtClean="0">
                <a:solidFill>
                  <a:srgbClr val="0000FF"/>
                </a:solidFill>
              </a:rPr>
              <a:t>etc</a:t>
            </a:r>
            <a:r>
              <a:rPr lang="en-US" dirty="0" smtClean="0">
                <a:solidFill>
                  <a:srgbClr val="0000FF"/>
                </a:solidFill>
              </a:rPr>
              <a:t>) and pathophysiology (asthma, kidney disease, cancer, diabetes, obesity, behavior, </a:t>
            </a:r>
            <a:r>
              <a:rPr lang="en-US" dirty="0" err="1" smtClean="0">
                <a:solidFill>
                  <a:srgbClr val="0000FF"/>
                </a:solidFill>
              </a:rPr>
              <a:t>etc</a:t>
            </a:r>
            <a:r>
              <a:rPr lang="en-US" dirty="0" smtClean="0">
                <a:solidFill>
                  <a:srgbClr val="0000FF"/>
                </a:solidFill>
              </a:rPr>
              <a:t>)</a:t>
            </a:r>
          </a:p>
          <a:p>
            <a:pPr lvl="1">
              <a:spcBef>
                <a:spcPts val="0"/>
              </a:spcBef>
              <a:spcAft>
                <a:spcPts val="2400"/>
              </a:spcAft>
            </a:pPr>
            <a:r>
              <a:rPr lang="en-US" dirty="0" smtClean="0"/>
              <a:t>Influence metabolism (bile) and drug interactions (e.g. Tylenol)</a:t>
            </a:r>
          </a:p>
        </p:txBody>
      </p:sp>
      <p:sp>
        <p:nvSpPr>
          <p:cNvPr id="4" name="Line 4"/>
          <p:cNvSpPr>
            <a:spLocks noChangeShapeType="1"/>
          </p:cNvSpPr>
          <p:nvPr/>
        </p:nvSpPr>
        <p:spPr bwMode="auto">
          <a:xfrm>
            <a:off x="0" y="838200"/>
            <a:ext cx="9144000" cy="0"/>
          </a:xfrm>
          <a:prstGeom prst="line">
            <a:avLst/>
          </a:prstGeom>
          <a:noFill/>
          <a:ln w="9525">
            <a:solidFill>
              <a:srgbClr val="3366FF"/>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Comic Sans MS"/>
              <a:ea typeface="ＭＳ Ｐゴシック" charset="-128"/>
              <a:cs typeface="ＭＳ Ｐゴシック" charset="-128"/>
            </a:endParaRPr>
          </a:p>
        </p:txBody>
      </p:sp>
    </p:spTree>
    <p:extLst>
      <p:ext uri="{BB962C8B-B14F-4D97-AF65-F5344CB8AC3E}">
        <p14:creationId xmlns:p14="http://schemas.microsoft.com/office/powerpoint/2010/main" val="3633858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42476"/>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3" name="Text Box 1"/>
          <p:cNvSpPr txBox="1">
            <a:spLocks noChangeArrowheads="1"/>
          </p:cNvSpPr>
          <p:nvPr/>
        </p:nvSpPr>
        <p:spPr bwMode="auto">
          <a:xfrm>
            <a:off x="0" y="32071"/>
            <a:ext cx="914400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3300" b="1" dirty="0">
                <a:solidFill>
                  <a:srgbClr val="000090"/>
                </a:solidFill>
                <a:latin typeface="Comic Sans MS"/>
                <a:cs typeface="Comic Sans MS"/>
              </a:rPr>
              <a:t>Gut </a:t>
            </a:r>
            <a:r>
              <a:rPr lang="en-GB" sz="3300" b="1" dirty="0" err="1">
                <a:solidFill>
                  <a:srgbClr val="000090"/>
                </a:solidFill>
                <a:latin typeface="Comic Sans MS"/>
                <a:cs typeface="Comic Sans MS"/>
              </a:rPr>
              <a:t>Microbiota</a:t>
            </a:r>
            <a:r>
              <a:rPr lang="en-GB" sz="3300" b="1" dirty="0">
                <a:solidFill>
                  <a:srgbClr val="000090"/>
                </a:solidFill>
                <a:latin typeface="Comic Sans MS"/>
                <a:cs typeface="Comic Sans MS"/>
              </a:rPr>
              <a:t> and Host Blood Metabolites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40" y="651010"/>
            <a:ext cx="7672320" cy="55927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4547" y="6592855"/>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dirty="0">
                <a:solidFill>
                  <a:srgbClr val="A6A6A6"/>
                </a:solidFill>
                <a:latin typeface="Arial" charset="0"/>
              </a:rPr>
              <a:t>William R. </a:t>
            </a:r>
            <a:r>
              <a:rPr lang="en-GB" sz="1100" dirty="0" err="1">
                <a:solidFill>
                  <a:srgbClr val="A6A6A6"/>
                </a:solidFill>
                <a:latin typeface="Arial" charset="0"/>
              </a:rPr>
              <a:t>Wikoff</a:t>
            </a:r>
            <a:r>
              <a:rPr lang="en-GB" sz="1100" dirty="0">
                <a:solidFill>
                  <a:srgbClr val="A6A6A6"/>
                </a:solidFill>
                <a:latin typeface="Arial" charset="0"/>
              </a:rPr>
              <a:t> et al</a:t>
            </a:r>
            <a:r>
              <a:rPr lang="en-GB" sz="1100" dirty="0" smtClean="0">
                <a:solidFill>
                  <a:srgbClr val="A6A6A6"/>
                </a:solidFill>
                <a:latin typeface="Arial" charset="0"/>
              </a:rPr>
              <a:t>. (2009) PNAS </a:t>
            </a:r>
            <a:r>
              <a:rPr lang="en-GB" sz="1100" u="sng" dirty="0" smtClean="0">
                <a:solidFill>
                  <a:srgbClr val="A6A6A6"/>
                </a:solidFill>
                <a:latin typeface="Arial" charset="0"/>
              </a:rPr>
              <a:t>106</a:t>
            </a:r>
            <a:r>
              <a:rPr lang="en-GB" sz="1100" dirty="0">
                <a:solidFill>
                  <a:srgbClr val="A6A6A6"/>
                </a:solidFill>
                <a:latin typeface="Arial" charset="0"/>
              </a:rPr>
              <a:t>:3698-3703</a:t>
            </a:r>
          </a:p>
        </p:txBody>
      </p:sp>
      <p:sp>
        <p:nvSpPr>
          <p:cNvPr id="3077" name="Text Box 5"/>
          <p:cNvSpPr txBox="1">
            <a:spLocks noChangeArrowheads="1"/>
          </p:cNvSpPr>
          <p:nvPr/>
        </p:nvSpPr>
        <p:spPr bwMode="auto">
          <a:xfrm>
            <a:off x="3374547" y="6618030"/>
            <a:ext cx="2136822" cy="147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dirty="0">
                <a:solidFill>
                  <a:srgbClr val="A6A6A6"/>
                </a:solidFill>
                <a:latin typeface="Arial" charset="0"/>
              </a:rPr>
              <a:t>©2009 by National Academy of Sciences</a:t>
            </a:r>
          </a:p>
        </p:txBody>
      </p:sp>
    </p:spTree>
    <p:extLst>
      <p:ext uri="{BB962C8B-B14F-4D97-AF65-F5344CB8AC3E}">
        <p14:creationId xmlns:p14="http://schemas.microsoft.com/office/powerpoint/2010/main" val="60084401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5619</TotalTime>
  <Words>2463</Words>
  <Application>Microsoft Macintosh PowerPoint</Application>
  <PresentationFormat>On-screen Show (4:3)</PresentationFormat>
  <Paragraphs>362</Paragraphs>
  <Slides>40</Slides>
  <Notes>23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Beneficial Microbes vs Harmful Antibiotics</vt:lpstr>
      <vt:lpstr>Overview</vt:lpstr>
      <vt:lpstr>Why now?</vt:lpstr>
      <vt:lpstr>PowerPoint Presentation</vt:lpstr>
      <vt:lpstr>Human Microbiome</vt:lpstr>
      <vt:lpstr>Microbiome Communities</vt:lpstr>
      <vt:lpstr>Gut Microbiome</vt:lpstr>
      <vt:lpstr>Mutualistic</vt:lpstr>
      <vt:lpstr>PowerPoint Presentation</vt:lpstr>
      <vt:lpstr>Cats, Rats, and Toxoplasma gondii</vt:lpstr>
      <vt:lpstr>How do we know?</vt:lpstr>
      <vt:lpstr>PowerPoint Presentation</vt:lpstr>
      <vt:lpstr>Obesity</vt:lpstr>
      <vt:lpstr>PowerPoint Presentation</vt:lpstr>
      <vt:lpstr>Microbiome and Personalized Medicine</vt:lpstr>
      <vt:lpstr>Manipulating the Microbiome</vt:lpstr>
      <vt:lpstr>Antibiotics can Disrupt the Microbiome</vt:lpstr>
      <vt:lpstr>Restoring the Microbiome via Fecal Therapy</vt:lpstr>
      <vt:lpstr>PowerPoint Presentation</vt:lpstr>
      <vt:lpstr>Problems with Current Antibiotics</vt:lpstr>
      <vt:lpstr>PowerPoint Presentation</vt:lpstr>
      <vt:lpstr>PowerPoint Presentation</vt:lpstr>
      <vt:lpstr>“Superbugs”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Take-Home Points</vt:lpstr>
      <vt:lpstr>PowerPoint Presentation</vt:lpstr>
      <vt:lpstr>PowerPoint Presentation</vt:lpstr>
    </vt:vector>
  </TitlesOfParts>
  <Company>SDSU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Maloy</dc:creator>
  <cp:lastModifiedBy>Stanley Maloy</cp:lastModifiedBy>
  <cp:revision>98</cp:revision>
  <dcterms:created xsi:type="dcterms:W3CDTF">2016-11-23T04:18:54Z</dcterms:created>
  <dcterms:modified xsi:type="dcterms:W3CDTF">2016-11-28T03:12:45Z</dcterms:modified>
</cp:coreProperties>
</file>