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commentAuthors.xml" ContentType="application/vnd.openxmlformats-officedocument.presentationml.commentAuthors+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handoutMasterIdLst>
    <p:handoutMasterId r:id="rId42"/>
  </p:handoutMasterIdLst>
  <p:sldIdLst>
    <p:sldId id="332" r:id="rId2"/>
    <p:sldId id="325" r:id="rId3"/>
    <p:sldId id="258" r:id="rId4"/>
    <p:sldId id="326" r:id="rId5"/>
    <p:sldId id="276" r:id="rId6"/>
    <p:sldId id="277" r:id="rId7"/>
    <p:sldId id="275" r:id="rId8"/>
    <p:sldId id="278" r:id="rId9"/>
    <p:sldId id="279" r:id="rId10"/>
    <p:sldId id="309" r:id="rId11"/>
    <p:sldId id="313" r:id="rId12"/>
    <p:sldId id="280" r:id="rId13"/>
    <p:sldId id="281" r:id="rId14"/>
    <p:sldId id="285" r:id="rId15"/>
    <p:sldId id="327" r:id="rId16"/>
    <p:sldId id="318" r:id="rId17"/>
    <p:sldId id="288" r:id="rId18"/>
    <p:sldId id="291" r:id="rId19"/>
    <p:sldId id="292" r:id="rId20"/>
    <p:sldId id="290" r:id="rId21"/>
    <p:sldId id="293" r:id="rId22"/>
    <p:sldId id="264" r:id="rId23"/>
    <p:sldId id="256" r:id="rId24"/>
    <p:sldId id="257" r:id="rId25"/>
    <p:sldId id="271" r:id="rId26"/>
    <p:sldId id="328" r:id="rId27"/>
    <p:sldId id="273" r:id="rId28"/>
    <p:sldId id="282" r:id="rId29"/>
    <p:sldId id="294" r:id="rId30"/>
    <p:sldId id="314" r:id="rId31"/>
    <p:sldId id="296" r:id="rId32"/>
    <p:sldId id="297" r:id="rId33"/>
    <p:sldId id="315" r:id="rId34"/>
    <p:sldId id="316" r:id="rId35"/>
    <p:sldId id="324" r:id="rId36"/>
    <p:sldId id="301" r:id="rId37"/>
    <p:sldId id="286" r:id="rId38"/>
    <p:sldId id="299" r:id="rId39"/>
    <p:sldId id="329" r:id="rId40"/>
  </p:sldIdLst>
  <p:sldSz cx="10058400" cy="7772400"/>
  <p:notesSz cx="9144000" cy="6858000"/>
  <p:defaultTextStyle>
    <a:defPPr>
      <a:defRPr lang="en-US"/>
    </a:defPPr>
    <a:lvl1pPr marL="0" algn="l" defTabSz="509382" rtl="0" eaLnBrk="1" latinLnBrk="0" hangingPunct="1">
      <a:defRPr sz="2000" kern="1200">
        <a:solidFill>
          <a:schemeClr val="tx1"/>
        </a:solidFill>
        <a:latin typeface="+mn-lt"/>
        <a:ea typeface="+mn-ea"/>
        <a:cs typeface="+mn-cs"/>
      </a:defRPr>
    </a:lvl1pPr>
    <a:lvl2pPr marL="509382" algn="l" defTabSz="509382" rtl="0" eaLnBrk="1" latinLnBrk="0" hangingPunct="1">
      <a:defRPr sz="2000" kern="1200">
        <a:solidFill>
          <a:schemeClr val="tx1"/>
        </a:solidFill>
        <a:latin typeface="+mn-lt"/>
        <a:ea typeface="+mn-ea"/>
        <a:cs typeface="+mn-cs"/>
      </a:defRPr>
    </a:lvl2pPr>
    <a:lvl3pPr marL="1018763" algn="l" defTabSz="509382" rtl="0" eaLnBrk="1" latinLnBrk="0" hangingPunct="1">
      <a:defRPr sz="2000" kern="1200">
        <a:solidFill>
          <a:schemeClr val="tx1"/>
        </a:solidFill>
        <a:latin typeface="+mn-lt"/>
        <a:ea typeface="+mn-ea"/>
        <a:cs typeface="+mn-cs"/>
      </a:defRPr>
    </a:lvl3pPr>
    <a:lvl4pPr marL="1528146" algn="l" defTabSz="509382" rtl="0" eaLnBrk="1" latinLnBrk="0" hangingPunct="1">
      <a:defRPr sz="2000" kern="1200">
        <a:solidFill>
          <a:schemeClr val="tx1"/>
        </a:solidFill>
        <a:latin typeface="+mn-lt"/>
        <a:ea typeface="+mn-ea"/>
        <a:cs typeface="+mn-cs"/>
      </a:defRPr>
    </a:lvl4pPr>
    <a:lvl5pPr marL="2037529" algn="l" defTabSz="509382" rtl="0" eaLnBrk="1" latinLnBrk="0" hangingPunct="1">
      <a:defRPr sz="2000" kern="1200">
        <a:solidFill>
          <a:schemeClr val="tx1"/>
        </a:solidFill>
        <a:latin typeface="+mn-lt"/>
        <a:ea typeface="+mn-ea"/>
        <a:cs typeface="+mn-cs"/>
      </a:defRPr>
    </a:lvl5pPr>
    <a:lvl6pPr marL="2546911" algn="l" defTabSz="509382" rtl="0" eaLnBrk="1" latinLnBrk="0" hangingPunct="1">
      <a:defRPr sz="2000" kern="1200">
        <a:solidFill>
          <a:schemeClr val="tx1"/>
        </a:solidFill>
        <a:latin typeface="+mn-lt"/>
        <a:ea typeface="+mn-ea"/>
        <a:cs typeface="+mn-cs"/>
      </a:defRPr>
    </a:lvl6pPr>
    <a:lvl7pPr marL="3056292" algn="l" defTabSz="509382" rtl="0" eaLnBrk="1" latinLnBrk="0" hangingPunct="1">
      <a:defRPr sz="2000" kern="1200">
        <a:solidFill>
          <a:schemeClr val="tx1"/>
        </a:solidFill>
        <a:latin typeface="+mn-lt"/>
        <a:ea typeface="+mn-ea"/>
        <a:cs typeface="+mn-cs"/>
      </a:defRPr>
    </a:lvl7pPr>
    <a:lvl8pPr marL="3565675" algn="l" defTabSz="509382" rtl="0" eaLnBrk="1" latinLnBrk="0" hangingPunct="1">
      <a:defRPr sz="2000" kern="1200">
        <a:solidFill>
          <a:schemeClr val="tx1"/>
        </a:solidFill>
        <a:latin typeface="+mn-lt"/>
        <a:ea typeface="+mn-ea"/>
        <a:cs typeface="+mn-cs"/>
      </a:defRPr>
    </a:lvl8pPr>
    <a:lvl9pPr marL="4075057" algn="l" defTabSz="509382"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ugh Kendrick" initials="HK"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7485" autoAdjust="0"/>
    <p:restoredTop sz="94695" autoAdjust="0"/>
  </p:normalViewPr>
  <p:slideViewPr>
    <p:cSldViewPr snapToGrid="0" snapToObjects="1">
      <p:cViewPr>
        <p:scale>
          <a:sx n="150" d="100"/>
          <a:sy n="150" d="100"/>
        </p:scale>
        <p:origin x="-696" y="-8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44"/>
    </p:cViewPr>
  </p:sorterViewPr>
  <p:notesViewPr>
    <p:cSldViewPr snapToGrid="0" snapToObjects="1">
      <p:cViewPr varScale="1">
        <p:scale>
          <a:sx n="167" d="100"/>
          <a:sy n="167" d="100"/>
        </p:scale>
        <p:origin x="-1848" y="-10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1EB4C1E-0844-DC47-9AED-14917C665C79}" type="datetimeFigureOut">
              <a:rPr lang="en-US" smtClean="0"/>
              <a:pPr/>
              <a:t>2/17/10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2A5D607D-8A7A-7F46-A2DB-7E6C127488D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DEBF528-561C-3248-8A0E-116F5BAA3293}" type="datetimeFigureOut">
              <a:rPr lang="en-US" smtClean="0"/>
              <a:pPr/>
              <a:t>2/17/10</a:t>
            </a:fld>
            <a:endParaRPr lang="en-US"/>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7BAF54-7914-7342-93E1-C8F8D43A73D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509382" rtl="0" eaLnBrk="1" latinLnBrk="0" hangingPunct="1">
      <a:defRPr sz="1300" kern="1200">
        <a:solidFill>
          <a:schemeClr val="tx1"/>
        </a:solidFill>
        <a:latin typeface="+mn-lt"/>
        <a:ea typeface="+mn-ea"/>
        <a:cs typeface="+mn-cs"/>
      </a:defRPr>
    </a:lvl1pPr>
    <a:lvl2pPr marL="509382" algn="l" defTabSz="509382" rtl="0" eaLnBrk="1" latinLnBrk="0" hangingPunct="1">
      <a:defRPr sz="1300" kern="1200">
        <a:solidFill>
          <a:schemeClr val="tx1"/>
        </a:solidFill>
        <a:latin typeface="+mn-lt"/>
        <a:ea typeface="+mn-ea"/>
        <a:cs typeface="+mn-cs"/>
      </a:defRPr>
    </a:lvl2pPr>
    <a:lvl3pPr marL="1018763" algn="l" defTabSz="509382" rtl="0" eaLnBrk="1" latinLnBrk="0" hangingPunct="1">
      <a:defRPr sz="1300" kern="1200">
        <a:solidFill>
          <a:schemeClr val="tx1"/>
        </a:solidFill>
        <a:latin typeface="+mn-lt"/>
        <a:ea typeface="+mn-ea"/>
        <a:cs typeface="+mn-cs"/>
      </a:defRPr>
    </a:lvl3pPr>
    <a:lvl4pPr marL="1528146" algn="l" defTabSz="509382" rtl="0" eaLnBrk="1" latinLnBrk="0" hangingPunct="1">
      <a:defRPr sz="1300" kern="1200">
        <a:solidFill>
          <a:schemeClr val="tx1"/>
        </a:solidFill>
        <a:latin typeface="+mn-lt"/>
        <a:ea typeface="+mn-ea"/>
        <a:cs typeface="+mn-cs"/>
      </a:defRPr>
    </a:lvl4pPr>
    <a:lvl5pPr marL="2037529" algn="l" defTabSz="509382" rtl="0" eaLnBrk="1" latinLnBrk="0" hangingPunct="1">
      <a:defRPr sz="1300" kern="1200">
        <a:solidFill>
          <a:schemeClr val="tx1"/>
        </a:solidFill>
        <a:latin typeface="+mn-lt"/>
        <a:ea typeface="+mn-ea"/>
        <a:cs typeface="+mn-cs"/>
      </a:defRPr>
    </a:lvl5pPr>
    <a:lvl6pPr marL="2546911" algn="l" defTabSz="509382" rtl="0" eaLnBrk="1" latinLnBrk="0" hangingPunct="1">
      <a:defRPr sz="1300" kern="1200">
        <a:solidFill>
          <a:schemeClr val="tx1"/>
        </a:solidFill>
        <a:latin typeface="+mn-lt"/>
        <a:ea typeface="+mn-ea"/>
        <a:cs typeface="+mn-cs"/>
      </a:defRPr>
    </a:lvl6pPr>
    <a:lvl7pPr marL="3056292" algn="l" defTabSz="509382" rtl="0" eaLnBrk="1" latinLnBrk="0" hangingPunct="1">
      <a:defRPr sz="1300" kern="1200">
        <a:solidFill>
          <a:schemeClr val="tx1"/>
        </a:solidFill>
        <a:latin typeface="+mn-lt"/>
        <a:ea typeface="+mn-ea"/>
        <a:cs typeface="+mn-cs"/>
      </a:defRPr>
    </a:lvl7pPr>
    <a:lvl8pPr marL="3565675" algn="l" defTabSz="509382" rtl="0" eaLnBrk="1" latinLnBrk="0" hangingPunct="1">
      <a:defRPr sz="1300" kern="1200">
        <a:solidFill>
          <a:schemeClr val="tx1"/>
        </a:solidFill>
        <a:latin typeface="+mn-lt"/>
        <a:ea typeface="+mn-ea"/>
        <a:cs typeface="+mn-cs"/>
      </a:defRPr>
    </a:lvl8pPr>
    <a:lvl9pPr marL="4075057" algn="l" defTabSz="5093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17BAF54-7914-7342-93E1-C8F8D43A73D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These </a:t>
            </a:r>
            <a:r>
              <a:rPr lang="en-US" sz="1200" kern="1200" baseline="0" dirty="0" err="1" smtClean="0">
                <a:solidFill>
                  <a:schemeClr val="tx1"/>
                </a:solidFill>
                <a:latin typeface="+mn-lt"/>
                <a:ea typeface="+mn-ea"/>
                <a:cs typeface="+mn-cs"/>
              </a:rPr>
              <a:t>radiative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arise from changes in the atmospheric composition, alteration of surface reflectance by land use, and variation in the output of the sun. Except for solar variation, some form of human activity is linked to each. The rectangular bars represent estimates of the contributions of these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 some of which yield warming, and some cooling. Forcing due to episodic volcanic events, which lead to a negative forcing lasting only for a few years, is not shown. The indirect effect of aerosols shown is their effect on the size and number of cloud droplets. A second indirect effect of aerosols on clouds, namely their effect on cloud lifetime, which would also lead to a negative forcing, is not shown. Effects of aviation on greenhouse gases are included in the individual bars. The vertical line about the rectangular bars indicates a range of estimates, guided by the spread in the published values of the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and physical understanding. Some of the </a:t>
            </a:r>
            <a:r>
              <a:rPr lang="en-US" sz="1200" kern="1200" baseline="0" dirty="0" err="1" smtClean="0">
                <a:solidFill>
                  <a:schemeClr val="tx1"/>
                </a:solidFill>
                <a:latin typeface="+mn-lt"/>
                <a:ea typeface="+mn-ea"/>
                <a:cs typeface="+mn-cs"/>
              </a:rPr>
              <a:t>forcings</a:t>
            </a:r>
            <a:r>
              <a:rPr lang="en-US" sz="1200" kern="1200" baseline="0" dirty="0" smtClean="0">
                <a:solidFill>
                  <a:schemeClr val="tx1"/>
                </a:solidFill>
                <a:latin typeface="+mn-lt"/>
                <a:ea typeface="+mn-ea"/>
                <a:cs typeface="+mn-cs"/>
              </a:rPr>
              <a:t> possess a much greater degree of certainty than others. A vertical line without a rectangular bar denotes a forcing for which no best estimate can be given owing to large uncertainties. The overall level of scientific understanding for each forcing varies considerably, as noted. Some of the </a:t>
            </a:r>
            <a:r>
              <a:rPr lang="en-US" sz="1200" kern="1200" baseline="0" dirty="0" err="1" smtClean="0">
                <a:solidFill>
                  <a:schemeClr val="tx1"/>
                </a:solidFill>
                <a:latin typeface="+mn-lt"/>
                <a:ea typeface="+mn-ea"/>
                <a:cs typeface="+mn-cs"/>
              </a:rPr>
              <a:t>radiative</a:t>
            </a:r>
            <a:r>
              <a:rPr lang="en-US" sz="1200" kern="1200" baseline="0" dirty="0" smtClean="0">
                <a:solidFill>
                  <a:schemeClr val="tx1"/>
                </a:solidFill>
                <a:latin typeface="+mn-lt"/>
                <a:ea typeface="+mn-ea"/>
                <a:cs typeface="+mn-cs"/>
              </a:rPr>
              <a:t> forcing agents are well mixed over the globe, such as CO2, thereby perturbing the global heat balance. Others represent perturbations with stronger regional signatures because of their spatial distribution, such as aerosols. For this and other reasons, a simple sum of the positive and negative bars cannot be expected to yield the net effect</a:t>
            </a:r>
          </a:p>
          <a:p>
            <a:r>
              <a:rPr lang="en-US" sz="1200" kern="1200" baseline="0" dirty="0" smtClean="0">
                <a:solidFill>
                  <a:schemeClr val="tx1"/>
                </a:solidFill>
                <a:latin typeface="+mn-lt"/>
                <a:ea typeface="+mn-ea"/>
                <a:cs typeface="+mn-cs"/>
              </a:rPr>
              <a:t>on the climate system.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r>
              <a:rPr lang="en-US" dirty="0" err="1" smtClean="0"/>
              <a:t>Source:Summary</a:t>
            </a:r>
            <a:r>
              <a:rPr lang="en-US" dirty="0" smtClean="0"/>
              <a:t> for Policymakers of the  2001 UN IPCC report. See: http//www.ipcc.ch/pdf/climate-changes-2001//scientific-basis/scientific</a:t>
            </a:r>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17BAF54-7914-7342-93E1-C8F8D43A73D7}"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BAF54-7914-7342-93E1-C8F8D43A73D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r>
              <a:rPr lang="en-US" dirty="0" smtClean="0"/>
              <a:t>Figure 2: The cosmic ray link between solar activity and the terrestrial climate. The changing solar activity is responsible for a varying solar wind strength. A stronger wind will reduce the flux of cosmic ray reaching Earth, since a larger amount of energy is lost as they propagate up the solar wind. The cosmic rays themselves come from outside the solar system (cosmic rays with energies below the "knee" at 10</a:t>
            </a:r>
            <a:r>
              <a:rPr lang="en-US" baseline="30000" dirty="0" smtClean="0"/>
              <a:t>15</a:t>
            </a:r>
            <a:r>
              <a:rPr lang="en-US" dirty="0" smtClean="0"/>
              <a:t>eV, are most likely accelerated by supernova remnants). Since cosmic rays dominate the </a:t>
            </a:r>
            <a:r>
              <a:rPr lang="en-US" dirty="0" err="1" smtClean="0"/>
              <a:t>tropospheric</a:t>
            </a:r>
            <a:r>
              <a:rPr lang="en-US" dirty="0" smtClean="0"/>
              <a:t> ionization, an increased solar activity will translate into a reduced ionization, and empirically (as shown below), also to a reduced low altitude cloud cover. Since low altitude clouds have a net cooling effect (their "whiteness" is more important than their "blanket" effect), increased solar activity implies a warmer climate. Intrinsic cosmic ray flux variations will have a similar effect, one however, which is unrelated to solar activity variations.</a:t>
            </a:r>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baseline="0" dirty="0" smtClean="0"/>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sz="1200" baseline="0" dirty="0" smtClean="0"/>
          </a:p>
        </p:txBody>
      </p:sp>
      <p:sp>
        <p:nvSpPr>
          <p:cNvPr id="4" name="Slide Number Placeholder 3"/>
          <p:cNvSpPr>
            <a:spLocks noGrp="1"/>
          </p:cNvSpPr>
          <p:nvPr>
            <p:ph type="sldNum" sz="quarter" idx="10"/>
          </p:nvPr>
        </p:nvSpPr>
        <p:spPr/>
        <p:txBody>
          <a:bodyPr/>
          <a:lstStyle/>
          <a:p>
            <a:fld id="{517BAF54-7914-7342-93E1-C8F8D43A73D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Source: Jack Barrett, </a:t>
            </a:r>
            <a:r>
              <a:rPr lang="en-US" sz="1200" i="1" baseline="0" dirty="0" smtClean="0"/>
              <a:t>Energy &amp; Environment · Vol. 16, No. 6, 2005</a:t>
            </a:r>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Source: Jack Barrett, </a:t>
            </a:r>
            <a:r>
              <a:rPr lang="en-US" sz="1200" i="1" baseline="0" dirty="0" smtClean="0"/>
              <a:t>Energy &amp; Environment · Vol. 16, No. 6, 2005</a:t>
            </a:r>
          </a:p>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300" y="514350"/>
            <a:ext cx="33274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7BAF54-7914-7342-93E1-C8F8D43A73D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1"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1" y="4404360"/>
            <a:ext cx="7040880" cy="1986280"/>
          </a:xfrm>
        </p:spPr>
        <p:txBody>
          <a:bodyPr/>
          <a:lstStyle>
            <a:lvl1pPr marL="0" indent="0" algn="ctr">
              <a:buNone/>
              <a:defRPr>
                <a:solidFill>
                  <a:schemeClr val="tx1">
                    <a:tint val="75000"/>
                  </a:schemeClr>
                </a:solidFill>
              </a:defRPr>
            </a:lvl1pPr>
            <a:lvl2pPr marL="509382" indent="0" algn="ctr">
              <a:buNone/>
              <a:defRPr>
                <a:solidFill>
                  <a:schemeClr val="tx1">
                    <a:tint val="75000"/>
                  </a:schemeClr>
                </a:solidFill>
              </a:defRPr>
            </a:lvl2pPr>
            <a:lvl3pPr marL="1018763" indent="0" algn="ctr">
              <a:buNone/>
              <a:defRPr>
                <a:solidFill>
                  <a:schemeClr val="tx1">
                    <a:tint val="75000"/>
                  </a:schemeClr>
                </a:solidFill>
              </a:defRPr>
            </a:lvl3pPr>
            <a:lvl4pPr marL="1528146" indent="0" algn="ctr">
              <a:buNone/>
              <a:defRPr>
                <a:solidFill>
                  <a:schemeClr val="tx1">
                    <a:tint val="75000"/>
                  </a:schemeClr>
                </a:solidFill>
              </a:defRPr>
            </a:lvl4pPr>
            <a:lvl5pPr marL="2037529" indent="0" algn="ctr">
              <a:buNone/>
              <a:defRPr>
                <a:solidFill>
                  <a:schemeClr val="tx1">
                    <a:tint val="75000"/>
                  </a:schemeClr>
                </a:solidFill>
              </a:defRPr>
            </a:lvl5pPr>
            <a:lvl6pPr marL="2546911" indent="0" algn="ctr">
              <a:buNone/>
              <a:defRPr>
                <a:solidFill>
                  <a:schemeClr val="tx1">
                    <a:tint val="75000"/>
                  </a:schemeClr>
                </a:solidFill>
              </a:defRPr>
            </a:lvl6pPr>
            <a:lvl7pPr marL="3056292" indent="0" algn="ctr">
              <a:buNone/>
              <a:defRPr>
                <a:solidFill>
                  <a:schemeClr val="tx1">
                    <a:tint val="75000"/>
                  </a:schemeClr>
                </a:solidFill>
              </a:defRPr>
            </a:lvl7pPr>
            <a:lvl8pPr marL="3565675" indent="0" algn="ctr">
              <a:buNone/>
              <a:defRPr>
                <a:solidFill>
                  <a:schemeClr val="tx1">
                    <a:tint val="75000"/>
                  </a:schemeClr>
                </a:solidFill>
              </a:defRPr>
            </a:lvl8pPr>
            <a:lvl9pPr marL="40750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D367F-54BB-E244-AFE3-1F6D7467EBC1}"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F46A7-609B-4442-9FB7-661E38816381}"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1"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780AE-BC8F-8F47-85CC-E9DBB5C12F53}"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BBA47-197E-5E49-A28C-DF46D8BD7F94}"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3"/>
          </a:xfrm>
        </p:spPr>
        <p:txBody>
          <a:bodyPr anchor="b"/>
          <a:lstStyle>
            <a:lvl1pPr marL="0" indent="0">
              <a:buNone/>
              <a:defRPr sz="2200">
                <a:solidFill>
                  <a:schemeClr val="tx1">
                    <a:tint val="75000"/>
                  </a:schemeClr>
                </a:solidFill>
              </a:defRPr>
            </a:lvl1pPr>
            <a:lvl2pPr marL="509382" indent="0">
              <a:buNone/>
              <a:defRPr sz="2000">
                <a:solidFill>
                  <a:schemeClr val="tx1">
                    <a:tint val="75000"/>
                  </a:schemeClr>
                </a:solidFill>
              </a:defRPr>
            </a:lvl2pPr>
            <a:lvl3pPr marL="1018763" indent="0">
              <a:buNone/>
              <a:defRPr sz="1800">
                <a:solidFill>
                  <a:schemeClr val="tx1">
                    <a:tint val="75000"/>
                  </a:schemeClr>
                </a:solidFill>
              </a:defRPr>
            </a:lvl3pPr>
            <a:lvl4pPr marL="1528146" indent="0">
              <a:buNone/>
              <a:defRPr sz="1600">
                <a:solidFill>
                  <a:schemeClr val="tx1">
                    <a:tint val="75000"/>
                  </a:schemeClr>
                </a:solidFill>
              </a:defRPr>
            </a:lvl4pPr>
            <a:lvl5pPr marL="2037529" indent="0">
              <a:buNone/>
              <a:defRPr sz="1600">
                <a:solidFill>
                  <a:schemeClr val="tx1">
                    <a:tint val="75000"/>
                  </a:schemeClr>
                </a:solidFill>
              </a:defRPr>
            </a:lvl5pPr>
            <a:lvl6pPr marL="2546911" indent="0">
              <a:buNone/>
              <a:defRPr sz="1600">
                <a:solidFill>
                  <a:schemeClr val="tx1">
                    <a:tint val="75000"/>
                  </a:schemeClr>
                </a:solidFill>
              </a:defRPr>
            </a:lvl6pPr>
            <a:lvl7pPr marL="3056292" indent="0">
              <a:buNone/>
              <a:defRPr sz="1600">
                <a:solidFill>
                  <a:schemeClr val="tx1">
                    <a:tint val="75000"/>
                  </a:schemeClr>
                </a:solidFill>
              </a:defRPr>
            </a:lvl7pPr>
            <a:lvl8pPr marL="3565675" indent="0">
              <a:buNone/>
              <a:defRPr sz="1600">
                <a:solidFill>
                  <a:schemeClr val="tx1">
                    <a:tint val="75000"/>
                  </a:schemeClr>
                </a:solidFill>
              </a:defRPr>
            </a:lvl8pPr>
            <a:lvl9pPr marL="407505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327C9-4906-3342-A2B7-6C7FC260911F}" type="datetime1">
              <a:rPr lang="en-US" smtClean="0"/>
              <a:pPr/>
              <a:t>2/17/10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1"/>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1"/>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C4B16-243B-D345-91E0-9DBE13C6DD6F}"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82" indent="0">
              <a:buNone/>
              <a:defRPr sz="2200" b="1"/>
            </a:lvl2pPr>
            <a:lvl3pPr marL="1018763" indent="0">
              <a:buNone/>
              <a:defRPr sz="2000" b="1"/>
            </a:lvl3pPr>
            <a:lvl4pPr marL="1528146" indent="0">
              <a:buNone/>
              <a:defRPr sz="1800" b="1"/>
            </a:lvl4pPr>
            <a:lvl5pPr marL="2037529" indent="0">
              <a:buNone/>
              <a:defRPr sz="1800" b="1"/>
            </a:lvl5pPr>
            <a:lvl6pPr marL="2546911" indent="0">
              <a:buNone/>
              <a:defRPr sz="1800" b="1"/>
            </a:lvl6pPr>
            <a:lvl7pPr marL="3056292" indent="0">
              <a:buNone/>
              <a:defRPr sz="1800" b="1"/>
            </a:lvl7pPr>
            <a:lvl8pPr marL="3565675" indent="0">
              <a:buNone/>
              <a:defRPr sz="1800" b="1"/>
            </a:lvl8pPr>
            <a:lvl9pPr marL="407505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82" indent="0">
              <a:buNone/>
              <a:defRPr sz="2200" b="1"/>
            </a:lvl2pPr>
            <a:lvl3pPr marL="1018763" indent="0">
              <a:buNone/>
              <a:defRPr sz="2000" b="1"/>
            </a:lvl3pPr>
            <a:lvl4pPr marL="1528146" indent="0">
              <a:buNone/>
              <a:defRPr sz="1800" b="1"/>
            </a:lvl4pPr>
            <a:lvl5pPr marL="2037529" indent="0">
              <a:buNone/>
              <a:defRPr sz="1800" b="1"/>
            </a:lvl5pPr>
            <a:lvl6pPr marL="2546911" indent="0">
              <a:buNone/>
              <a:defRPr sz="1800" b="1"/>
            </a:lvl6pPr>
            <a:lvl7pPr marL="3056292" indent="0">
              <a:buNone/>
              <a:defRPr sz="1800" b="1"/>
            </a:lvl7pPr>
            <a:lvl8pPr marL="3565675" indent="0">
              <a:buNone/>
              <a:defRPr sz="1800" b="1"/>
            </a:lvl8pPr>
            <a:lvl9pPr marL="407505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5B40C-45B4-F647-B73C-48AE24051F8A}" type="datetime1">
              <a:rPr lang="en-US" smtClean="0"/>
              <a:pPr/>
              <a:t>2/17/10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F4F4-451B-224C-BFBE-84ADEC5D60F0}" type="datetime1">
              <a:rPr lang="en-US" smtClean="0"/>
              <a:pPr/>
              <a:t>2/17/10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0CD8C-70BD-AE48-8BB3-FD5944664E06}" type="datetime1">
              <a:rPr lang="en-US" smtClean="0"/>
              <a:pPr/>
              <a:t>2/17/10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6"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382" indent="0">
              <a:buNone/>
              <a:defRPr sz="1300"/>
            </a:lvl2pPr>
            <a:lvl3pPr marL="1018763" indent="0">
              <a:buNone/>
              <a:defRPr sz="1100"/>
            </a:lvl3pPr>
            <a:lvl4pPr marL="1528146" indent="0">
              <a:buNone/>
              <a:defRPr sz="1000"/>
            </a:lvl4pPr>
            <a:lvl5pPr marL="2037529" indent="0">
              <a:buNone/>
              <a:defRPr sz="1000"/>
            </a:lvl5pPr>
            <a:lvl6pPr marL="2546911" indent="0">
              <a:buNone/>
              <a:defRPr sz="1000"/>
            </a:lvl6pPr>
            <a:lvl7pPr marL="3056292" indent="0">
              <a:buNone/>
              <a:defRPr sz="1000"/>
            </a:lvl7pPr>
            <a:lvl8pPr marL="3565675" indent="0">
              <a:buNone/>
              <a:defRPr sz="1000"/>
            </a:lvl8pPr>
            <a:lvl9pPr marL="407505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6D04D-9E9E-304C-A534-B77B366C3345}"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1"/>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82" indent="0">
              <a:buNone/>
              <a:defRPr sz="3100"/>
            </a:lvl2pPr>
            <a:lvl3pPr marL="1018763" indent="0">
              <a:buNone/>
              <a:defRPr sz="2700"/>
            </a:lvl3pPr>
            <a:lvl4pPr marL="1528146" indent="0">
              <a:buNone/>
              <a:defRPr sz="2200"/>
            </a:lvl4pPr>
            <a:lvl5pPr marL="2037529" indent="0">
              <a:buNone/>
              <a:defRPr sz="2200"/>
            </a:lvl5pPr>
            <a:lvl6pPr marL="2546911" indent="0">
              <a:buNone/>
              <a:defRPr sz="2200"/>
            </a:lvl6pPr>
            <a:lvl7pPr marL="3056292" indent="0">
              <a:buNone/>
              <a:defRPr sz="2200"/>
            </a:lvl7pPr>
            <a:lvl8pPr marL="3565675" indent="0">
              <a:buNone/>
              <a:defRPr sz="2200"/>
            </a:lvl8pPr>
            <a:lvl9pPr marL="4075057" indent="0">
              <a:buNone/>
              <a:defRPr sz="2200"/>
            </a:lvl9pPr>
          </a:lstStyle>
          <a:p>
            <a:endParaRPr lang="en-US"/>
          </a:p>
        </p:txBody>
      </p:sp>
      <p:sp>
        <p:nvSpPr>
          <p:cNvPr id="4" name="Text Placeholder 3"/>
          <p:cNvSpPr>
            <a:spLocks noGrp="1"/>
          </p:cNvSpPr>
          <p:nvPr>
            <p:ph type="body" sz="half" idx="2"/>
          </p:nvPr>
        </p:nvSpPr>
        <p:spPr>
          <a:xfrm>
            <a:off x="1971517" y="6082983"/>
            <a:ext cx="6035040" cy="912178"/>
          </a:xfrm>
        </p:spPr>
        <p:txBody>
          <a:bodyPr/>
          <a:lstStyle>
            <a:lvl1pPr marL="0" indent="0">
              <a:buNone/>
              <a:defRPr sz="1600"/>
            </a:lvl1pPr>
            <a:lvl2pPr marL="509382" indent="0">
              <a:buNone/>
              <a:defRPr sz="1300"/>
            </a:lvl2pPr>
            <a:lvl3pPr marL="1018763" indent="0">
              <a:buNone/>
              <a:defRPr sz="1100"/>
            </a:lvl3pPr>
            <a:lvl4pPr marL="1528146" indent="0">
              <a:buNone/>
              <a:defRPr sz="1000"/>
            </a:lvl4pPr>
            <a:lvl5pPr marL="2037529" indent="0">
              <a:buNone/>
              <a:defRPr sz="1000"/>
            </a:lvl5pPr>
            <a:lvl6pPr marL="2546911" indent="0">
              <a:buNone/>
              <a:defRPr sz="1000"/>
            </a:lvl6pPr>
            <a:lvl7pPr marL="3056292" indent="0">
              <a:buNone/>
              <a:defRPr sz="1000"/>
            </a:lvl7pPr>
            <a:lvl8pPr marL="3565675" indent="0">
              <a:buNone/>
              <a:defRPr sz="1000"/>
            </a:lvl8pPr>
            <a:lvl9pPr marL="407505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5DD1-6036-4B42-A7B9-675E84E407DC}" type="datetime1">
              <a:rPr lang="en-US" smtClean="0"/>
              <a:pPr/>
              <a:t>2/17/10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E5EF9-14A4-4E46-9AA7-1D458201E9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1" y="311256"/>
            <a:ext cx="9052560" cy="1295400"/>
          </a:xfrm>
          <a:prstGeom prst="rect">
            <a:avLst/>
          </a:prstGeom>
        </p:spPr>
        <p:txBody>
          <a:bodyPr vert="horz" lIns="101876" tIns="50938" rIns="101876" bIns="509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1" y="1813561"/>
            <a:ext cx="9052560" cy="5129425"/>
          </a:xfrm>
          <a:prstGeom prst="rect">
            <a:avLst/>
          </a:prstGeom>
        </p:spPr>
        <p:txBody>
          <a:bodyPr vert="horz" lIns="101876" tIns="50938" rIns="101876" bIns="509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76" tIns="50938" rIns="101876" bIns="50938" rtlCol="0" anchor="ctr"/>
          <a:lstStyle>
            <a:lvl1pPr algn="l">
              <a:defRPr sz="1300">
                <a:solidFill>
                  <a:schemeClr val="tx1">
                    <a:tint val="75000"/>
                  </a:schemeClr>
                </a:solidFill>
              </a:defRPr>
            </a:lvl1pPr>
          </a:lstStyle>
          <a:p>
            <a:fld id="{06A02955-068F-224F-A4EE-5B49E523E9DD}" type="datetime1">
              <a:rPr lang="en-US" smtClean="0"/>
              <a:pPr/>
              <a:t>2/17/10</a:t>
            </a:fld>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101876" tIns="50938" rIns="101876" bIns="5093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76" tIns="50938" rIns="101876" bIns="50938" rtlCol="0" anchor="ctr"/>
          <a:lstStyle>
            <a:lvl1pPr algn="r">
              <a:defRPr sz="1300">
                <a:solidFill>
                  <a:schemeClr val="tx1">
                    <a:tint val="75000"/>
                  </a:schemeClr>
                </a:solidFill>
              </a:defRPr>
            </a:lvl1pPr>
          </a:lstStyle>
          <a:p>
            <a:fld id="{AA6E5EF9-14A4-4E46-9AA7-1D458201E9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509382" rtl="0" eaLnBrk="1" latinLnBrk="0" hangingPunct="1">
        <a:spcBef>
          <a:spcPct val="0"/>
        </a:spcBef>
        <a:buNone/>
        <a:defRPr sz="4900" kern="1200">
          <a:solidFill>
            <a:schemeClr val="tx1"/>
          </a:solidFill>
          <a:latin typeface="+mj-lt"/>
          <a:ea typeface="+mj-ea"/>
          <a:cs typeface="+mj-cs"/>
        </a:defRPr>
      </a:lvl1pPr>
    </p:titleStyle>
    <p:bodyStyle>
      <a:lvl1pPr marL="382036" indent="-382036" algn="l" defTabSz="509382" rtl="0" eaLnBrk="1" latinLnBrk="0" hangingPunct="1">
        <a:spcBef>
          <a:spcPct val="20000"/>
        </a:spcBef>
        <a:buFont typeface="Arial"/>
        <a:buChar char="•"/>
        <a:defRPr sz="3600" kern="1200">
          <a:solidFill>
            <a:schemeClr val="tx1"/>
          </a:solidFill>
          <a:latin typeface="+mn-lt"/>
          <a:ea typeface="+mn-ea"/>
          <a:cs typeface="+mn-cs"/>
        </a:defRPr>
      </a:lvl1pPr>
      <a:lvl2pPr marL="827746" indent="-318364" algn="l" defTabSz="509382" rtl="0" eaLnBrk="1" latinLnBrk="0" hangingPunct="1">
        <a:spcBef>
          <a:spcPct val="20000"/>
        </a:spcBef>
        <a:buFont typeface="Arial"/>
        <a:buChar char="–"/>
        <a:defRPr sz="3100" kern="1200">
          <a:solidFill>
            <a:schemeClr val="tx1"/>
          </a:solidFill>
          <a:latin typeface="+mn-lt"/>
          <a:ea typeface="+mn-ea"/>
          <a:cs typeface="+mn-cs"/>
        </a:defRPr>
      </a:lvl2pPr>
      <a:lvl3pPr marL="1273456" indent="-254691" algn="l" defTabSz="509382" rtl="0" eaLnBrk="1" latinLnBrk="0" hangingPunct="1">
        <a:spcBef>
          <a:spcPct val="20000"/>
        </a:spcBef>
        <a:buFont typeface="Arial"/>
        <a:buChar char="•"/>
        <a:defRPr sz="2700" kern="1200">
          <a:solidFill>
            <a:schemeClr val="tx1"/>
          </a:solidFill>
          <a:latin typeface="+mn-lt"/>
          <a:ea typeface="+mn-ea"/>
          <a:cs typeface="+mn-cs"/>
        </a:defRPr>
      </a:lvl3pPr>
      <a:lvl4pPr marL="1782838" indent="-254691" algn="l" defTabSz="509382" rtl="0" eaLnBrk="1" latinLnBrk="0" hangingPunct="1">
        <a:spcBef>
          <a:spcPct val="20000"/>
        </a:spcBef>
        <a:buFont typeface="Arial"/>
        <a:buChar char="–"/>
        <a:defRPr sz="2200" kern="1200">
          <a:solidFill>
            <a:schemeClr val="tx1"/>
          </a:solidFill>
          <a:latin typeface="+mn-lt"/>
          <a:ea typeface="+mn-ea"/>
          <a:cs typeface="+mn-cs"/>
        </a:defRPr>
      </a:lvl4pPr>
      <a:lvl5pPr marL="2292219" indent="-254691" algn="l" defTabSz="509382" rtl="0" eaLnBrk="1" latinLnBrk="0" hangingPunct="1">
        <a:spcBef>
          <a:spcPct val="20000"/>
        </a:spcBef>
        <a:buFont typeface="Arial"/>
        <a:buChar char="»"/>
        <a:defRPr sz="2200" kern="1200">
          <a:solidFill>
            <a:schemeClr val="tx1"/>
          </a:solidFill>
          <a:latin typeface="+mn-lt"/>
          <a:ea typeface="+mn-ea"/>
          <a:cs typeface="+mn-cs"/>
        </a:defRPr>
      </a:lvl5pPr>
      <a:lvl6pPr marL="2801601" indent="-254691" algn="l" defTabSz="509382" rtl="0" eaLnBrk="1" latinLnBrk="0" hangingPunct="1">
        <a:spcBef>
          <a:spcPct val="20000"/>
        </a:spcBef>
        <a:buFont typeface="Arial"/>
        <a:buChar char="•"/>
        <a:defRPr sz="2200" kern="1200">
          <a:solidFill>
            <a:schemeClr val="tx1"/>
          </a:solidFill>
          <a:latin typeface="+mn-lt"/>
          <a:ea typeface="+mn-ea"/>
          <a:cs typeface="+mn-cs"/>
        </a:defRPr>
      </a:lvl6pPr>
      <a:lvl7pPr marL="3310985" indent="-254691" algn="l" defTabSz="509382" rtl="0" eaLnBrk="1" latinLnBrk="0" hangingPunct="1">
        <a:spcBef>
          <a:spcPct val="20000"/>
        </a:spcBef>
        <a:buFont typeface="Arial"/>
        <a:buChar char="•"/>
        <a:defRPr sz="2200" kern="1200">
          <a:solidFill>
            <a:schemeClr val="tx1"/>
          </a:solidFill>
          <a:latin typeface="+mn-lt"/>
          <a:ea typeface="+mn-ea"/>
          <a:cs typeface="+mn-cs"/>
        </a:defRPr>
      </a:lvl7pPr>
      <a:lvl8pPr marL="3820367" indent="-254691" algn="l" defTabSz="509382" rtl="0" eaLnBrk="1" latinLnBrk="0" hangingPunct="1">
        <a:spcBef>
          <a:spcPct val="20000"/>
        </a:spcBef>
        <a:buFont typeface="Arial"/>
        <a:buChar char="•"/>
        <a:defRPr sz="2200" kern="1200">
          <a:solidFill>
            <a:schemeClr val="tx1"/>
          </a:solidFill>
          <a:latin typeface="+mn-lt"/>
          <a:ea typeface="+mn-ea"/>
          <a:cs typeface="+mn-cs"/>
        </a:defRPr>
      </a:lvl8pPr>
      <a:lvl9pPr marL="4329748" indent="-254691" algn="l" defTabSz="50938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82" rtl="0" eaLnBrk="1" latinLnBrk="0" hangingPunct="1">
        <a:defRPr sz="2000" kern="1200">
          <a:solidFill>
            <a:schemeClr val="tx1"/>
          </a:solidFill>
          <a:latin typeface="+mn-lt"/>
          <a:ea typeface="+mn-ea"/>
          <a:cs typeface="+mn-cs"/>
        </a:defRPr>
      </a:lvl1pPr>
      <a:lvl2pPr marL="509382" algn="l" defTabSz="509382" rtl="0" eaLnBrk="1" latinLnBrk="0" hangingPunct="1">
        <a:defRPr sz="2000" kern="1200">
          <a:solidFill>
            <a:schemeClr val="tx1"/>
          </a:solidFill>
          <a:latin typeface="+mn-lt"/>
          <a:ea typeface="+mn-ea"/>
          <a:cs typeface="+mn-cs"/>
        </a:defRPr>
      </a:lvl2pPr>
      <a:lvl3pPr marL="1018763" algn="l" defTabSz="509382" rtl="0" eaLnBrk="1" latinLnBrk="0" hangingPunct="1">
        <a:defRPr sz="2000" kern="1200">
          <a:solidFill>
            <a:schemeClr val="tx1"/>
          </a:solidFill>
          <a:latin typeface="+mn-lt"/>
          <a:ea typeface="+mn-ea"/>
          <a:cs typeface="+mn-cs"/>
        </a:defRPr>
      </a:lvl3pPr>
      <a:lvl4pPr marL="1528146" algn="l" defTabSz="509382" rtl="0" eaLnBrk="1" latinLnBrk="0" hangingPunct="1">
        <a:defRPr sz="2000" kern="1200">
          <a:solidFill>
            <a:schemeClr val="tx1"/>
          </a:solidFill>
          <a:latin typeface="+mn-lt"/>
          <a:ea typeface="+mn-ea"/>
          <a:cs typeface="+mn-cs"/>
        </a:defRPr>
      </a:lvl4pPr>
      <a:lvl5pPr marL="2037529" algn="l" defTabSz="509382" rtl="0" eaLnBrk="1" latinLnBrk="0" hangingPunct="1">
        <a:defRPr sz="2000" kern="1200">
          <a:solidFill>
            <a:schemeClr val="tx1"/>
          </a:solidFill>
          <a:latin typeface="+mn-lt"/>
          <a:ea typeface="+mn-ea"/>
          <a:cs typeface="+mn-cs"/>
        </a:defRPr>
      </a:lvl5pPr>
      <a:lvl6pPr marL="2546911" algn="l" defTabSz="509382" rtl="0" eaLnBrk="1" latinLnBrk="0" hangingPunct="1">
        <a:defRPr sz="2000" kern="1200">
          <a:solidFill>
            <a:schemeClr val="tx1"/>
          </a:solidFill>
          <a:latin typeface="+mn-lt"/>
          <a:ea typeface="+mn-ea"/>
          <a:cs typeface="+mn-cs"/>
        </a:defRPr>
      </a:lvl6pPr>
      <a:lvl7pPr marL="3056292" algn="l" defTabSz="509382" rtl="0" eaLnBrk="1" latinLnBrk="0" hangingPunct="1">
        <a:defRPr sz="2000" kern="1200">
          <a:solidFill>
            <a:schemeClr val="tx1"/>
          </a:solidFill>
          <a:latin typeface="+mn-lt"/>
          <a:ea typeface="+mn-ea"/>
          <a:cs typeface="+mn-cs"/>
        </a:defRPr>
      </a:lvl7pPr>
      <a:lvl8pPr marL="3565675" algn="l" defTabSz="509382" rtl="0" eaLnBrk="1" latinLnBrk="0" hangingPunct="1">
        <a:defRPr sz="2000" kern="1200">
          <a:solidFill>
            <a:schemeClr val="tx1"/>
          </a:solidFill>
          <a:latin typeface="+mn-lt"/>
          <a:ea typeface="+mn-ea"/>
          <a:cs typeface="+mn-cs"/>
        </a:defRPr>
      </a:lvl8pPr>
      <a:lvl9pPr marL="4075057" algn="l" defTabSz="50938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75267" y="1778000"/>
            <a:ext cx="8198929" cy="1938992"/>
          </a:xfrm>
          <a:prstGeom prst="rect">
            <a:avLst/>
          </a:prstGeom>
          <a:noFill/>
        </p:spPr>
        <p:txBody>
          <a:bodyPr wrap="none" rtlCol="0">
            <a:spAutoFit/>
          </a:bodyPr>
          <a:lstStyle/>
          <a:p>
            <a:r>
              <a:rPr lang="en-US" sz="4000" b="1" dirty="0" smtClean="0"/>
              <a:t>ANTHROPOGENIC GLOBAL WARMING</a:t>
            </a:r>
          </a:p>
          <a:p>
            <a:endParaRPr lang="en-US" sz="4000" b="1" dirty="0" smtClean="0"/>
          </a:p>
          <a:p>
            <a:r>
              <a:rPr lang="en-US" sz="4000" b="1" dirty="0" smtClean="0"/>
              <a:t>			UNSETTLED SCIENCE</a:t>
            </a:r>
            <a:endParaRPr lang="en-US" sz="4000" b="1" dirty="0"/>
          </a:p>
        </p:txBody>
      </p:sp>
      <p:sp>
        <p:nvSpPr>
          <p:cNvPr id="3" name="TextBox 2"/>
          <p:cNvSpPr txBox="1"/>
          <p:nvPr/>
        </p:nvSpPr>
        <p:spPr>
          <a:xfrm>
            <a:off x="2230404" y="5080000"/>
            <a:ext cx="5495991" cy="1015663"/>
          </a:xfrm>
          <a:prstGeom prst="rect">
            <a:avLst/>
          </a:prstGeom>
          <a:noFill/>
        </p:spPr>
        <p:txBody>
          <a:bodyPr wrap="none" rtlCol="0">
            <a:spAutoFit/>
          </a:bodyPr>
          <a:lstStyle/>
          <a:p>
            <a:r>
              <a:rPr lang="en-US" b="1" dirty="0" smtClean="0"/>
              <a:t>Presented to the </a:t>
            </a:r>
            <a:r>
              <a:rPr lang="en-US" b="1" dirty="0" err="1" smtClean="0"/>
              <a:t>Lyncean</a:t>
            </a:r>
            <a:r>
              <a:rPr lang="en-US" b="1" dirty="0" smtClean="0"/>
              <a:t> Group 24 February 2010</a:t>
            </a:r>
          </a:p>
          <a:p>
            <a:r>
              <a:rPr lang="en-US" b="1" dirty="0" smtClean="0"/>
              <a:t>					by</a:t>
            </a:r>
          </a:p>
          <a:p>
            <a:r>
              <a:rPr lang="en-US" b="1" dirty="0" smtClean="0"/>
              <a:t>			     Hugh Kendrick</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ig7.gif"/>
          <p:cNvPicPr>
            <a:picLocks noChangeAspect="1"/>
          </p:cNvPicPr>
          <p:nvPr/>
        </p:nvPicPr>
        <p:blipFill>
          <a:blip r:embed="rId3"/>
          <a:stretch>
            <a:fillRect/>
          </a:stretch>
        </p:blipFill>
        <p:spPr>
          <a:xfrm>
            <a:off x="525622" y="1134675"/>
            <a:ext cx="8354060" cy="5541433"/>
          </a:xfrm>
          <a:prstGeom prst="rect">
            <a:avLst/>
          </a:prstGeom>
        </p:spPr>
      </p:pic>
      <p:sp>
        <p:nvSpPr>
          <p:cNvPr id="4" name="TextBox 3"/>
          <p:cNvSpPr txBox="1"/>
          <p:nvPr/>
        </p:nvSpPr>
        <p:spPr>
          <a:xfrm>
            <a:off x="2207260" y="6803249"/>
            <a:ext cx="4618444" cy="418576"/>
          </a:xfrm>
          <a:prstGeom prst="rect">
            <a:avLst/>
          </a:prstGeom>
          <a:noFill/>
        </p:spPr>
        <p:txBody>
          <a:bodyPr wrap="none" lIns="101876" tIns="50938" rIns="101876" bIns="50938" rtlCol="0">
            <a:spAutoFit/>
          </a:bodyPr>
          <a:lstStyle/>
          <a:p>
            <a:r>
              <a:rPr lang="en-US" dirty="0" smtClean="0"/>
              <a:t>Earth’s Annual Global Mean Energy Budget</a:t>
            </a:r>
            <a:endParaRPr lang="en-US" dirty="0"/>
          </a:p>
        </p:txBody>
      </p:sp>
      <p:sp>
        <p:nvSpPr>
          <p:cNvPr id="6" name="TextBox 5"/>
          <p:cNvSpPr txBox="1"/>
          <p:nvPr/>
        </p:nvSpPr>
        <p:spPr>
          <a:xfrm>
            <a:off x="0" y="7372290"/>
            <a:ext cx="3731748" cy="400110"/>
          </a:xfrm>
          <a:prstGeom prst="rect">
            <a:avLst/>
          </a:prstGeom>
          <a:noFill/>
        </p:spPr>
        <p:txBody>
          <a:bodyPr wrap="square" rtlCol="0">
            <a:spAutoFit/>
          </a:bodyPr>
          <a:lstStyle/>
          <a:p>
            <a:r>
              <a:rPr lang="en-US" sz="1000" dirty="0" smtClean="0"/>
              <a:t>Source: </a:t>
            </a:r>
            <a:r>
              <a:rPr lang="en-US" sz="1000" dirty="0" err="1" smtClean="0"/>
              <a:t>J.T.Kiehl</a:t>
            </a:r>
            <a:r>
              <a:rPr lang="en-US" sz="1000" dirty="0" smtClean="0"/>
              <a:t> and </a:t>
            </a:r>
            <a:r>
              <a:rPr lang="en-US" sz="1000" dirty="0" err="1" smtClean="0"/>
              <a:t>K.E.Trenberth</a:t>
            </a:r>
            <a:r>
              <a:rPr lang="en-US" sz="1000" dirty="0" smtClean="0"/>
              <a:t>, </a:t>
            </a:r>
            <a:r>
              <a:rPr lang="en-US" sz="1000" dirty="0" err="1" smtClean="0"/>
              <a:t>Bull.Am.Met.Soc</a:t>
            </a:r>
            <a:r>
              <a:rPr lang="en-US" sz="1000" dirty="0" smtClean="0"/>
              <a:t>., 78, 197 (1997)</a:t>
            </a:r>
          </a:p>
          <a:p>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051" y="1150697"/>
            <a:ext cx="9429750" cy="5368713"/>
          </a:xfrm>
          <a:prstGeom prst="rect">
            <a:avLst/>
          </a:prstGeom>
        </p:spPr>
      </p:pic>
      <p:sp>
        <p:nvSpPr>
          <p:cNvPr id="3" name="TextBox 2"/>
          <p:cNvSpPr txBox="1"/>
          <p:nvPr/>
        </p:nvSpPr>
        <p:spPr>
          <a:xfrm>
            <a:off x="0" y="7295122"/>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2638" y="182317"/>
            <a:ext cx="6563106" cy="7141972"/>
          </a:xfrm>
          <a:prstGeom prst="rect">
            <a:avLst/>
          </a:prstGeom>
        </p:spPr>
      </p:pic>
      <p:sp>
        <p:nvSpPr>
          <p:cNvPr id="3" name="TextBox 2"/>
          <p:cNvSpPr txBox="1"/>
          <p:nvPr/>
        </p:nvSpPr>
        <p:spPr>
          <a:xfrm>
            <a:off x="0" y="7372290"/>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HITRAN</a:t>
            </a:r>
            <a:endParaRPr lang="en-US" dirty="0"/>
          </a:p>
        </p:txBody>
      </p:sp>
      <p:sp>
        <p:nvSpPr>
          <p:cNvPr id="6" name="Content Placeholder 5"/>
          <p:cNvSpPr>
            <a:spLocks noGrp="1"/>
          </p:cNvSpPr>
          <p:nvPr>
            <p:ph idx="1"/>
          </p:nvPr>
        </p:nvSpPr>
        <p:spPr/>
        <p:txBody>
          <a:bodyPr/>
          <a:lstStyle/>
          <a:p>
            <a:r>
              <a:rPr lang="en-US" dirty="0" err="1" smtClean="0"/>
              <a:t>Zastawny</a:t>
            </a:r>
            <a:r>
              <a:rPr lang="en-US" dirty="0" smtClean="0"/>
              <a:t> calculated GHG contributions in the  atmosphere: clouds 66%;</a:t>
            </a:r>
          </a:p>
          <a:p>
            <a:pPr>
              <a:buNone/>
            </a:pPr>
            <a:r>
              <a:rPr lang="en-US" dirty="0" smtClean="0"/>
              <a:t>    water </a:t>
            </a:r>
            <a:r>
              <a:rPr lang="en-US" dirty="0" err="1" smtClean="0"/>
              <a:t>vapour</a:t>
            </a:r>
            <a:r>
              <a:rPr lang="en-US" dirty="0" smtClean="0"/>
              <a:t>	25%;	CO2 6.7%; CH4 0.7%</a:t>
            </a:r>
          </a:p>
          <a:p>
            <a:endParaRPr lang="en-US" dirty="0" smtClean="0"/>
          </a:p>
          <a:p>
            <a:r>
              <a:rPr lang="en-US" dirty="0" smtClean="0"/>
              <a:t>Doubling CO2 yielded ‘forcing” of 2.5 w/m2, or about 0.5K; 60% IPCC value</a:t>
            </a:r>
          </a:p>
          <a:p>
            <a:pPr>
              <a:buNone/>
            </a:pPr>
            <a:endParaRPr lang="en-US" dirty="0" smtClean="0"/>
          </a:p>
        </p:txBody>
      </p:sp>
      <p:sp>
        <p:nvSpPr>
          <p:cNvPr id="4" name="TextBox 3"/>
          <p:cNvSpPr txBox="1"/>
          <p:nvPr/>
        </p:nvSpPr>
        <p:spPr>
          <a:xfrm>
            <a:off x="1286933" y="7213600"/>
            <a:ext cx="184666" cy="246221"/>
          </a:xfrm>
          <a:prstGeom prst="rect">
            <a:avLst/>
          </a:prstGeom>
          <a:noFill/>
        </p:spPr>
        <p:txBody>
          <a:bodyPr wrap="none" rtlCol="0">
            <a:spAutoFit/>
          </a:bodyPr>
          <a:lstStyle/>
          <a:p>
            <a:endParaRPr lang="en-US" sz="1000" dirty="0"/>
          </a:p>
        </p:txBody>
      </p:sp>
      <p:sp>
        <p:nvSpPr>
          <p:cNvPr id="7" name="TextBox 6"/>
          <p:cNvSpPr txBox="1"/>
          <p:nvPr/>
        </p:nvSpPr>
        <p:spPr>
          <a:xfrm>
            <a:off x="762000" y="7298267"/>
            <a:ext cx="3749744" cy="400110"/>
          </a:xfrm>
          <a:prstGeom prst="rect">
            <a:avLst/>
          </a:prstGeom>
          <a:noFill/>
        </p:spPr>
        <p:txBody>
          <a:bodyPr wrap="none" rtlCol="0">
            <a:spAutoFit/>
          </a:bodyPr>
          <a:lstStyle/>
          <a:p>
            <a:r>
              <a:rPr lang="en-US" sz="1000" dirty="0" smtClean="0"/>
              <a:t>Source: </a:t>
            </a:r>
            <a:r>
              <a:rPr lang="en-US" sz="1000" dirty="0" err="1" smtClean="0"/>
              <a:t>A.Zastawny</a:t>
            </a:r>
            <a:r>
              <a:rPr lang="en-US" sz="1000" dirty="0" smtClean="0"/>
              <a:t>, Meteorology and Atmospheric Physics, 92. 2006</a:t>
            </a:r>
          </a:p>
          <a:p>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741" y="748453"/>
            <a:ext cx="8149590" cy="4926330"/>
          </a:xfrm>
          <a:prstGeom prst="rect">
            <a:avLst/>
          </a:prstGeom>
        </p:spPr>
      </p:pic>
      <p:pic>
        <p:nvPicPr>
          <p:cNvPr id="5" name="Picture 4"/>
          <p:cNvPicPr>
            <a:picLocks noChangeAspect="1"/>
          </p:cNvPicPr>
          <p:nvPr/>
        </p:nvPicPr>
        <p:blipFill>
          <a:blip r:embed="rId4"/>
          <a:stretch>
            <a:fillRect/>
          </a:stretch>
        </p:blipFill>
        <p:spPr>
          <a:xfrm>
            <a:off x="48895" y="5997702"/>
            <a:ext cx="9968294" cy="867918"/>
          </a:xfrm>
          <a:prstGeom prst="rect">
            <a:avLst/>
          </a:prstGeom>
        </p:spPr>
      </p:pic>
      <p:sp>
        <p:nvSpPr>
          <p:cNvPr id="6" name="TextBox 5"/>
          <p:cNvSpPr txBox="1"/>
          <p:nvPr/>
        </p:nvSpPr>
        <p:spPr>
          <a:xfrm>
            <a:off x="0" y="7218402"/>
            <a:ext cx="9713641" cy="553998"/>
          </a:xfrm>
          <a:prstGeom prst="rect">
            <a:avLst/>
          </a:prstGeom>
          <a:noFill/>
        </p:spPr>
        <p:txBody>
          <a:bodyPr wrap="none" rtlCol="0">
            <a:spAutoFit/>
          </a:bodyPr>
          <a:lstStyle/>
          <a:p>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14600" y="3200400"/>
            <a:ext cx="5464557" cy="707886"/>
          </a:xfrm>
          <a:prstGeom prst="rect">
            <a:avLst/>
          </a:prstGeom>
          <a:noFill/>
        </p:spPr>
        <p:txBody>
          <a:bodyPr wrap="none" rtlCol="0">
            <a:spAutoFit/>
          </a:bodyPr>
          <a:lstStyle/>
          <a:p>
            <a:r>
              <a:rPr lang="en-US" sz="4000" b="1" dirty="0" smtClean="0"/>
              <a:t>TEMPERATURE RECORDS</a:t>
            </a:r>
            <a:endParaRPr lang="en-US"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TEMPERATURE ISSUES</a:t>
            </a:r>
            <a:endParaRPr lang="en-US" sz="2700" dirty="0"/>
          </a:p>
        </p:txBody>
      </p:sp>
      <p:sp>
        <p:nvSpPr>
          <p:cNvPr id="4" name="TextBox 3"/>
          <p:cNvSpPr txBox="1"/>
          <p:nvPr/>
        </p:nvSpPr>
        <p:spPr>
          <a:xfrm>
            <a:off x="1313182" y="1606657"/>
            <a:ext cx="2693602" cy="2257307"/>
          </a:xfrm>
          <a:prstGeom prst="rect">
            <a:avLst/>
          </a:prstGeom>
          <a:noFill/>
        </p:spPr>
        <p:txBody>
          <a:bodyPr wrap="none" lIns="101876" tIns="50938" rIns="101876" bIns="50938" rtlCol="0">
            <a:spAutoFit/>
          </a:bodyPr>
          <a:lstStyle/>
          <a:p>
            <a:pPr>
              <a:buFont typeface="Wingdings" charset="2"/>
              <a:buChar char="§"/>
            </a:pPr>
            <a:r>
              <a:rPr lang="en-US" dirty="0" smtClean="0"/>
              <a:t>LONG TERM</a:t>
            </a:r>
          </a:p>
          <a:p>
            <a:pPr>
              <a:buFont typeface="Wingdings" charset="2"/>
              <a:buChar char="§"/>
            </a:pPr>
            <a:r>
              <a:rPr lang="en-US" dirty="0" smtClean="0"/>
              <a:t>SITING</a:t>
            </a:r>
          </a:p>
          <a:p>
            <a:pPr>
              <a:buFont typeface="Wingdings" charset="2"/>
              <a:buChar char="§"/>
            </a:pPr>
            <a:r>
              <a:rPr lang="en-US" dirty="0" smtClean="0"/>
              <a:t>URBAN HEAT ISLAND</a:t>
            </a:r>
          </a:p>
          <a:p>
            <a:pPr>
              <a:buFont typeface="Wingdings" charset="2"/>
              <a:buChar char="§"/>
            </a:pPr>
            <a:r>
              <a:rPr lang="en-US" dirty="0" smtClean="0"/>
              <a:t>DIRECT HEAT SOURCE</a:t>
            </a:r>
          </a:p>
          <a:p>
            <a:pPr>
              <a:buFont typeface="Wingdings" charset="2"/>
              <a:buChar char="§"/>
            </a:pPr>
            <a:r>
              <a:rPr lang="en-US" dirty="0" smtClean="0"/>
              <a:t>AUTOMATION</a:t>
            </a:r>
          </a:p>
          <a:p>
            <a:pPr>
              <a:buFont typeface="Wingdings" charset="2"/>
              <a:buChar char="§"/>
            </a:pPr>
            <a:r>
              <a:rPr lang="en-US" dirty="0" smtClean="0"/>
              <a:t>TECHNOLOGY</a:t>
            </a:r>
          </a:p>
          <a:p>
            <a:pPr>
              <a:buFont typeface="Wingdings" charset="2"/>
              <a:buChar char="§"/>
            </a:pPr>
            <a:r>
              <a:rPr lang="en-US" dirty="0" smtClean="0"/>
              <a:t>REVISION &amp; UPDATING</a:t>
            </a:r>
            <a:endParaRPr lang="en-US" dirty="0"/>
          </a:p>
        </p:txBody>
      </p:sp>
      <p:sp>
        <p:nvSpPr>
          <p:cNvPr id="5" name="TextBox 4"/>
          <p:cNvSpPr txBox="1"/>
          <p:nvPr/>
        </p:nvSpPr>
        <p:spPr>
          <a:xfrm>
            <a:off x="3568769" y="4196886"/>
            <a:ext cx="2796195" cy="410647"/>
          </a:xfrm>
          <a:prstGeom prst="rect">
            <a:avLst/>
          </a:prstGeom>
          <a:noFill/>
        </p:spPr>
        <p:txBody>
          <a:bodyPr wrap="none" lIns="101876" tIns="50938" rIns="101876" bIns="50938" rtlCol="0">
            <a:spAutoFit/>
          </a:bodyPr>
          <a:lstStyle/>
          <a:p>
            <a:r>
              <a:rPr lang="en-US" dirty="0" smtClean="0"/>
              <a:t>TEMPERATURE RECORDS</a:t>
            </a:r>
            <a:endParaRPr lang="en-US" dirty="0"/>
          </a:p>
        </p:txBody>
      </p:sp>
      <p:sp>
        <p:nvSpPr>
          <p:cNvPr id="6" name="TextBox 5"/>
          <p:cNvSpPr txBox="1"/>
          <p:nvPr/>
        </p:nvSpPr>
        <p:spPr>
          <a:xfrm>
            <a:off x="1313182" y="5018477"/>
            <a:ext cx="4001653" cy="1333977"/>
          </a:xfrm>
          <a:prstGeom prst="rect">
            <a:avLst/>
          </a:prstGeom>
          <a:noFill/>
        </p:spPr>
        <p:txBody>
          <a:bodyPr wrap="none" lIns="101876" tIns="50938" rIns="101876" bIns="50938" rtlCol="0">
            <a:spAutoFit/>
          </a:bodyPr>
          <a:lstStyle/>
          <a:p>
            <a:pPr>
              <a:buFont typeface="Wingdings" charset="2"/>
              <a:buChar char="§"/>
            </a:pPr>
            <a:r>
              <a:rPr lang="en-US" dirty="0" smtClean="0"/>
              <a:t>US HISTORICAL CLIMATE NETWORK</a:t>
            </a:r>
          </a:p>
          <a:p>
            <a:pPr>
              <a:buFont typeface="Wingdings" charset="2"/>
              <a:buChar char="§"/>
            </a:pPr>
            <a:r>
              <a:rPr lang="en-US" dirty="0" smtClean="0"/>
              <a:t>CLIMATE RESEARCH UNIT (IPCC)</a:t>
            </a:r>
          </a:p>
          <a:p>
            <a:pPr>
              <a:buFont typeface="Wingdings" charset="2"/>
              <a:buChar char="§"/>
            </a:pPr>
            <a:r>
              <a:rPr lang="en-US" dirty="0" smtClean="0"/>
              <a:t>RADIOSONDE (1958)</a:t>
            </a:r>
          </a:p>
          <a:p>
            <a:pPr>
              <a:buFont typeface="Wingdings" charset="2"/>
              <a:buChar char="§"/>
            </a:pPr>
            <a:r>
              <a:rPr lang="en-US" dirty="0" smtClean="0"/>
              <a:t>SATELLITE (1979)</a:t>
            </a:r>
            <a:endParaRPr lang="en-US" dirty="0"/>
          </a:p>
        </p:txBody>
      </p:sp>
      <p:sp>
        <p:nvSpPr>
          <p:cNvPr id="7" name="TextBox 6"/>
          <p:cNvSpPr txBox="1"/>
          <p:nvPr/>
        </p:nvSpPr>
        <p:spPr>
          <a:xfrm>
            <a:off x="0" y="6910626"/>
            <a:ext cx="9017000" cy="861774"/>
          </a:xfrm>
          <a:prstGeom prst="rect">
            <a:avLst/>
          </a:prstGeom>
          <a:noFill/>
        </p:spPr>
        <p:txBody>
          <a:bodyPr wrap="square" rtlCol="0">
            <a:spAutoFit/>
          </a:bodyPr>
          <a:lstStyle/>
          <a:p>
            <a:r>
              <a:rPr lang="en-US" sz="1000" dirty="0" smtClean="0"/>
              <a:t>See discussions in: CLIMATE OF EXTREMES By Patrick Michaels and Robert </a:t>
            </a:r>
            <a:r>
              <a:rPr lang="en-US" sz="1000" dirty="0" err="1" smtClean="0"/>
              <a:t>Ballings</a:t>
            </a:r>
            <a:r>
              <a:rPr lang="en-US" sz="1000" dirty="0" smtClean="0"/>
              <a:t> Jr. Cato </a:t>
            </a:r>
            <a:r>
              <a:rPr lang="en-US" sz="1000" dirty="0" err="1" smtClean="0"/>
              <a:t>Institue</a:t>
            </a:r>
            <a:r>
              <a:rPr lang="en-US" sz="1000" dirty="0" smtClean="0"/>
              <a:t>, 2009, and </a:t>
            </a:r>
            <a:r>
              <a:rPr lang="en-US" sz="900" dirty="0" smtClean="0"/>
              <a:t>Joseph </a:t>
            </a:r>
            <a:r>
              <a:rPr lang="en-US" sz="900" dirty="0" err="1" smtClean="0"/>
              <a:t>D’Aleo</a:t>
            </a:r>
            <a:r>
              <a:rPr lang="en-US" sz="900" dirty="0" smtClean="0"/>
              <a:t> and Anthony Watts </a:t>
            </a:r>
            <a:r>
              <a:rPr lang="en-US" sz="900" b="1" i="1" dirty="0" smtClean="0"/>
              <a:t>.  SURFACE TEMPERATURE RECORDS: POLICY DRIVEN DECEPTION?  Science and Public Policy Institute. January 27, 2010.9</a:t>
            </a:r>
            <a:endParaRPr lang="en-US" sz="1000" dirty="0" smtClean="0"/>
          </a:p>
          <a:p>
            <a:r>
              <a:rPr lang="en-US" sz="1000" dirty="0" smtClean="0"/>
              <a:t>Data Bases at: http://</a:t>
            </a:r>
            <a:r>
              <a:rPr lang="en-US" sz="1000" dirty="0" err="1" smtClean="0"/>
              <a:t>www.cru.uea.ac.uk</a:t>
            </a:r>
            <a:r>
              <a:rPr lang="en-US" sz="1000" dirty="0" smtClean="0"/>
              <a:t>/cru/data/temperature (SURFACE)		http://</a:t>
            </a:r>
            <a:r>
              <a:rPr lang="en-US" sz="1000" dirty="0" err="1" smtClean="0"/>
              <a:t>ncdc.noaa.gov/oa/climate/ratpac/index.php</a:t>
            </a:r>
            <a:r>
              <a:rPr lang="en-US" sz="1000" dirty="0" smtClean="0"/>
              <a:t> (BALLOON)	http;//vortex.nsstc.uah.edu/msu/t2lt/tlglhmam_5.2 (SATELLITE)</a:t>
            </a:r>
          </a:p>
          <a:p>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843" y="452616"/>
            <a:ext cx="8799830" cy="6661785"/>
          </a:xfrm>
          <a:prstGeom prst="rect">
            <a:avLst/>
          </a:prstGeom>
        </p:spPr>
      </p:pic>
      <p:sp>
        <p:nvSpPr>
          <p:cNvPr id="3" name="TextBox 2"/>
          <p:cNvSpPr txBox="1"/>
          <p:nvPr/>
        </p:nvSpPr>
        <p:spPr>
          <a:xfrm>
            <a:off x="0" y="7218402"/>
            <a:ext cx="9681268" cy="553998"/>
          </a:xfrm>
          <a:prstGeom prst="rect">
            <a:avLst/>
          </a:prstGeom>
          <a:noFill/>
        </p:spPr>
        <p:txBody>
          <a:bodyPr wrap="none" rtlCol="0">
            <a:spAutoFit/>
          </a:bodyPr>
          <a:lstStyle/>
          <a:p>
            <a:pPr defTabSz="457200">
              <a:defRPr/>
            </a:pPr>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pPr defTabSz="457200">
              <a:defRPr/>
            </a:pPr>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9333" y="1058333"/>
            <a:ext cx="9601200" cy="5086350"/>
          </a:xfrm>
          <a:prstGeom prst="rect">
            <a:avLst/>
          </a:prstGeom>
        </p:spPr>
      </p:pic>
      <p:pic>
        <p:nvPicPr>
          <p:cNvPr id="4" name="Picture 3"/>
          <p:cNvPicPr>
            <a:picLocks noChangeAspect="1"/>
          </p:cNvPicPr>
          <p:nvPr/>
        </p:nvPicPr>
        <p:blipFill>
          <a:blip r:embed="rId4"/>
          <a:stretch>
            <a:fillRect/>
          </a:stretch>
        </p:blipFill>
        <p:spPr>
          <a:xfrm>
            <a:off x="0" y="6256867"/>
            <a:ext cx="10345344" cy="1025957"/>
          </a:xfrm>
          <a:prstGeom prst="rect">
            <a:avLst/>
          </a:prstGeom>
        </p:spPr>
      </p:pic>
      <p:sp>
        <p:nvSpPr>
          <p:cNvPr id="5" name="TextBox 4"/>
          <p:cNvSpPr txBox="1"/>
          <p:nvPr/>
        </p:nvSpPr>
        <p:spPr>
          <a:xfrm>
            <a:off x="0" y="7282824"/>
            <a:ext cx="9681268" cy="553998"/>
          </a:xfrm>
          <a:prstGeom prst="rect">
            <a:avLst/>
          </a:prstGeom>
          <a:noFill/>
        </p:spPr>
        <p:txBody>
          <a:bodyPr wrap="none" rtlCol="0">
            <a:spAutoFit/>
          </a:bodyPr>
          <a:lstStyle/>
          <a:p>
            <a:pPr defTabSz="457200">
              <a:defRPr/>
            </a:pPr>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pPr defTabSz="457200">
              <a:defRPr/>
            </a:pPr>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57656" y="693140"/>
            <a:ext cx="6943090" cy="4567485"/>
          </a:xfrm>
          <a:prstGeom prst="rect">
            <a:avLst/>
          </a:prstGeom>
        </p:spPr>
      </p:pic>
      <p:pic>
        <p:nvPicPr>
          <p:cNvPr id="4" name="Picture 3"/>
          <p:cNvPicPr>
            <a:picLocks noChangeAspect="1"/>
          </p:cNvPicPr>
          <p:nvPr/>
        </p:nvPicPr>
        <p:blipFill>
          <a:blip r:embed="rId4"/>
          <a:stretch>
            <a:fillRect/>
          </a:stretch>
        </p:blipFill>
        <p:spPr>
          <a:xfrm>
            <a:off x="1447800" y="5558367"/>
            <a:ext cx="7052946" cy="1126068"/>
          </a:xfrm>
          <a:prstGeom prst="rect">
            <a:avLst/>
          </a:prstGeom>
        </p:spPr>
      </p:pic>
      <p:sp>
        <p:nvSpPr>
          <p:cNvPr id="5" name="TextBox 4"/>
          <p:cNvSpPr txBox="1"/>
          <p:nvPr/>
        </p:nvSpPr>
        <p:spPr>
          <a:xfrm>
            <a:off x="0" y="6858000"/>
            <a:ext cx="9681268" cy="553998"/>
          </a:xfrm>
          <a:prstGeom prst="rect">
            <a:avLst/>
          </a:prstGeom>
          <a:noFill/>
        </p:spPr>
        <p:txBody>
          <a:bodyPr wrap="none" rtlCol="0">
            <a:spAutoFit/>
          </a:bodyPr>
          <a:lstStyle/>
          <a:p>
            <a:pPr defTabSz="457200">
              <a:defRPr/>
            </a:pPr>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pPr defTabSz="457200">
              <a:defRPr/>
            </a:pPr>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16400" y="1447802"/>
            <a:ext cx="2062183" cy="1323439"/>
          </a:xfrm>
          <a:prstGeom prst="rect">
            <a:avLst/>
          </a:prstGeom>
          <a:noFill/>
        </p:spPr>
        <p:txBody>
          <a:bodyPr wrap="square" rtlCol="0">
            <a:spAutoFit/>
          </a:bodyPr>
          <a:lstStyle/>
          <a:p>
            <a:r>
              <a:rPr lang="en-US" sz="4000" b="1" dirty="0" smtClean="0"/>
              <a:t>OUTLINE</a:t>
            </a:r>
          </a:p>
          <a:p>
            <a:endParaRPr lang="en-US" sz="4000" b="1" dirty="0"/>
          </a:p>
        </p:txBody>
      </p:sp>
      <p:sp>
        <p:nvSpPr>
          <p:cNvPr id="3" name="TextBox 2"/>
          <p:cNvSpPr txBox="1"/>
          <p:nvPr/>
        </p:nvSpPr>
        <p:spPr>
          <a:xfrm>
            <a:off x="2946401" y="2887133"/>
            <a:ext cx="5134739" cy="3046988"/>
          </a:xfrm>
          <a:prstGeom prst="rect">
            <a:avLst/>
          </a:prstGeom>
          <a:noFill/>
        </p:spPr>
        <p:txBody>
          <a:bodyPr wrap="none" rtlCol="0">
            <a:spAutoFit/>
          </a:bodyPr>
          <a:lstStyle/>
          <a:p>
            <a:pPr>
              <a:buFont typeface="Wingdings" charset="2"/>
              <a:buChar char="§"/>
            </a:pPr>
            <a:r>
              <a:rPr lang="en-US" sz="3200" dirty="0" smtClean="0"/>
              <a:t>GREENHOUSE GAS PHYSICS</a:t>
            </a:r>
          </a:p>
          <a:p>
            <a:pPr>
              <a:buFont typeface="Wingdings" charset="2"/>
              <a:buChar char="§"/>
            </a:pPr>
            <a:r>
              <a:rPr lang="en-US" sz="3200" dirty="0" smtClean="0"/>
              <a:t>TEMPERATURE RECORDS</a:t>
            </a:r>
          </a:p>
          <a:p>
            <a:pPr>
              <a:buFont typeface="Wingdings" charset="2"/>
              <a:buChar char="§"/>
            </a:pPr>
            <a:r>
              <a:rPr lang="en-US" sz="3200" dirty="0" smtClean="0"/>
              <a:t>TEMPERATURE PREDICTIONS</a:t>
            </a:r>
          </a:p>
          <a:p>
            <a:pPr>
              <a:buFont typeface="Wingdings" charset="2"/>
              <a:buChar char="§"/>
            </a:pPr>
            <a:r>
              <a:rPr lang="en-US" sz="3200" dirty="0" smtClean="0"/>
              <a:t>CO2 RECORDS</a:t>
            </a:r>
          </a:p>
          <a:p>
            <a:pPr>
              <a:buFont typeface="Wingdings" charset="2"/>
              <a:buChar char="§"/>
            </a:pPr>
            <a:r>
              <a:rPr lang="en-US" sz="3200" dirty="0" smtClean="0"/>
              <a:t>WEATHER TRENDS</a:t>
            </a:r>
          </a:p>
          <a:p>
            <a:pPr>
              <a:buFont typeface="Wingdings" charset="2"/>
              <a:buChar char="§"/>
            </a:pPr>
            <a:r>
              <a:rPr lang="en-US" sz="3200" dirty="0" smtClean="0"/>
              <a:t>REFERENCES</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836" y="812800"/>
            <a:ext cx="9004300" cy="4800600"/>
          </a:xfrm>
          <a:prstGeom prst="rect">
            <a:avLst/>
          </a:prstGeom>
        </p:spPr>
      </p:pic>
      <p:pic>
        <p:nvPicPr>
          <p:cNvPr id="4" name="Picture 3"/>
          <p:cNvPicPr>
            <a:picLocks noChangeAspect="1"/>
          </p:cNvPicPr>
          <p:nvPr/>
        </p:nvPicPr>
        <p:blipFill>
          <a:blip r:embed="rId4"/>
          <a:stretch>
            <a:fillRect/>
          </a:stretch>
        </p:blipFill>
        <p:spPr>
          <a:xfrm>
            <a:off x="10535" y="5613400"/>
            <a:ext cx="9670733" cy="1301046"/>
          </a:xfrm>
          <a:prstGeom prst="rect">
            <a:avLst/>
          </a:prstGeom>
        </p:spPr>
      </p:pic>
      <p:sp>
        <p:nvSpPr>
          <p:cNvPr id="5" name="TextBox 4"/>
          <p:cNvSpPr txBox="1"/>
          <p:nvPr/>
        </p:nvSpPr>
        <p:spPr>
          <a:xfrm>
            <a:off x="0" y="7111580"/>
            <a:ext cx="9681268" cy="553998"/>
          </a:xfrm>
          <a:prstGeom prst="rect">
            <a:avLst/>
          </a:prstGeom>
          <a:noFill/>
        </p:spPr>
        <p:txBody>
          <a:bodyPr wrap="none" rtlCol="0">
            <a:spAutoFit/>
          </a:bodyPr>
          <a:lstStyle/>
          <a:p>
            <a:pPr defTabSz="457200">
              <a:defRPr/>
            </a:pPr>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pPr defTabSz="457200">
              <a:defRPr/>
            </a:pPr>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189" y="897467"/>
            <a:ext cx="8983980" cy="4960620"/>
          </a:xfrm>
          <a:prstGeom prst="rect">
            <a:avLst/>
          </a:prstGeom>
        </p:spPr>
      </p:pic>
      <p:pic>
        <p:nvPicPr>
          <p:cNvPr id="3" name="Picture 2"/>
          <p:cNvPicPr>
            <a:picLocks noChangeAspect="1"/>
          </p:cNvPicPr>
          <p:nvPr/>
        </p:nvPicPr>
        <p:blipFill>
          <a:blip r:embed="rId4"/>
          <a:stretch>
            <a:fillRect/>
          </a:stretch>
        </p:blipFill>
        <p:spPr>
          <a:xfrm>
            <a:off x="0" y="5973472"/>
            <a:ext cx="9964801" cy="997458"/>
          </a:xfrm>
          <a:prstGeom prst="rect">
            <a:avLst/>
          </a:prstGeom>
        </p:spPr>
      </p:pic>
      <p:sp>
        <p:nvSpPr>
          <p:cNvPr id="4" name="TextBox 3"/>
          <p:cNvSpPr txBox="1"/>
          <p:nvPr/>
        </p:nvSpPr>
        <p:spPr>
          <a:xfrm>
            <a:off x="0" y="7323667"/>
            <a:ext cx="9681268" cy="553998"/>
          </a:xfrm>
          <a:prstGeom prst="rect">
            <a:avLst/>
          </a:prstGeom>
          <a:noFill/>
        </p:spPr>
        <p:txBody>
          <a:bodyPr wrap="none" rtlCol="0">
            <a:spAutoFit/>
          </a:bodyPr>
          <a:lstStyle/>
          <a:p>
            <a:pPr defTabSz="457200">
              <a:defRPr/>
            </a:pPr>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pPr defTabSz="457200">
              <a:defRPr/>
            </a:pPr>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540204"/>
            <a:ext cx="205742" cy="410647"/>
          </a:xfrm>
          <a:prstGeom prst="rect">
            <a:avLst/>
          </a:prstGeom>
          <a:noFill/>
          <a:ln w="9525">
            <a:noFill/>
            <a:miter lim="800000"/>
            <a:headEnd/>
            <a:tailEnd/>
          </a:ln>
        </p:spPr>
        <p:txBody>
          <a:bodyPr wrap="none" lIns="101876" tIns="50938" rIns="101876" bIns="50938" anchor="ctr">
            <a:prstTxWarp prst="textNoShape">
              <a:avLst/>
            </a:prstTxWarp>
            <a:spAutoFit/>
          </a:bodyPr>
          <a:lstStyle/>
          <a:p>
            <a:endParaRPr lang="en-US"/>
          </a:p>
        </p:txBody>
      </p:sp>
      <p:pic>
        <p:nvPicPr>
          <p:cNvPr id="3" name="Picture 3"/>
          <p:cNvPicPr>
            <a:picLocks noChangeAspect="1" noChangeArrowheads="1"/>
          </p:cNvPicPr>
          <p:nvPr/>
        </p:nvPicPr>
        <p:blipFill>
          <a:blip r:embed="rId3"/>
          <a:srcRect/>
          <a:stretch>
            <a:fillRect/>
          </a:stretch>
        </p:blipFill>
        <p:spPr bwMode="auto">
          <a:xfrm>
            <a:off x="2179320" y="726865"/>
            <a:ext cx="5448300" cy="2609991"/>
          </a:xfrm>
          <a:prstGeom prst="rect">
            <a:avLst/>
          </a:prstGeom>
          <a:noFill/>
          <a:ln w="9525">
            <a:noFill/>
            <a:miter lim="800000"/>
            <a:headEnd/>
            <a:tailEnd/>
          </a:ln>
        </p:spPr>
      </p:pic>
      <p:pic>
        <p:nvPicPr>
          <p:cNvPr id="4" name="Picture 15"/>
          <p:cNvPicPr>
            <a:picLocks noChangeAspect="1" noChangeArrowheads="1"/>
          </p:cNvPicPr>
          <p:nvPr/>
        </p:nvPicPr>
        <p:blipFill>
          <a:blip r:embed="rId4"/>
          <a:srcRect l="6372" t="-302" r="220" b="429"/>
          <a:stretch>
            <a:fillRect/>
          </a:stretch>
        </p:blipFill>
        <p:spPr bwMode="auto">
          <a:xfrm>
            <a:off x="1760221" y="3867009"/>
            <a:ext cx="6118860" cy="3348250"/>
          </a:xfrm>
          <a:prstGeom prst="rect">
            <a:avLst/>
          </a:prstGeom>
          <a:noFill/>
          <a:ln w="9525">
            <a:noFill/>
            <a:miter lim="800000"/>
            <a:headEnd/>
            <a:tailEnd/>
          </a:ln>
        </p:spPr>
      </p:pic>
      <p:sp>
        <p:nvSpPr>
          <p:cNvPr id="5" name="Text Box 5"/>
          <p:cNvSpPr txBox="1">
            <a:spLocks noChangeArrowheads="1"/>
          </p:cNvSpPr>
          <p:nvPr/>
        </p:nvSpPr>
        <p:spPr bwMode="auto">
          <a:xfrm>
            <a:off x="670560" y="345441"/>
            <a:ext cx="202565" cy="379870"/>
          </a:xfrm>
          <a:prstGeom prst="rect">
            <a:avLst/>
          </a:prstGeom>
          <a:noFill/>
          <a:ln w="9525">
            <a:noFill/>
            <a:miter lim="800000"/>
            <a:headEnd/>
            <a:tailEnd/>
          </a:ln>
        </p:spPr>
        <p:txBody>
          <a:bodyPr lIns="101876" tIns="50938" rIns="101876" bIns="50938">
            <a:prstTxWarp prst="textNoShape">
              <a:avLst/>
            </a:prstTxWarp>
            <a:spAutoFit/>
          </a:bodyPr>
          <a:lstStyle/>
          <a:p>
            <a:pPr algn="ctr"/>
            <a:r>
              <a:rPr lang="en-US" sz="1800" dirty="0"/>
              <a:t>I</a:t>
            </a:r>
          </a:p>
        </p:txBody>
      </p:sp>
      <p:sp>
        <p:nvSpPr>
          <p:cNvPr id="6" name="Text Box 10"/>
          <p:cNvSpPr txBox="1">
            <a:spLocks noChangeArrowheads="1"/>
          </p:cNvSpPr>
          <p:nvPr/>
        </p:nvSpPr>
        <p:spPr bwMode="auto">
          <a:xfrm>
            <a:off x="3688081" y="172721"/>
            <a:ext cx="2322513" cy="595333"/>
          </a:xfrm>
          <a:prstGeom prst="rect">
            <a:avLst/>
          </a:prstGeom>
          <a:noFill/>
          <a:ln w="9525">
            <a:noFill/>
            <a:miter lim="800000"/>
            <a:headEnd/>
            <a:tailEnd/>
          </a:ln>
        </p:spPr>
        <p:txBody>
          <a:bodyPr lIns="101876" tIns="50938" rIns="101876" bIns="50938">
            <a:prstTxWarp prst="textNoShape">
              <a:avLst/>
            </a:prstTxWarp>
            <a:spAutoFit/>
          </a:bodyPr>
          <a:lstStyle/>
          <a:p>
            <a:pPr>
              <a:spcBef>
                <a:spcPct val="50000"/>
              </a:spcBef>
            </a:pPr>
            <a:r>
              <a:rPr lang="en-US" sz="3100" dirty="0"/>
              <a:t>IPCC 1990</a:t>
            </a:r>
          </a:p>
        </p:txBody>
      </p:sp>
      <p:sp>
        <p:nvSpPr>
          <p:cNvPr id="7" name="Text Box 11"/>
          <p:cNvSpPr txBox="1">
            <a:spLocks noChangeArrowheads="1"/>
          </p:cNvSpPr>
          <p:nvPr/>
        </p:nvSpPr>
        <p:spPr bwMode="auto">
          <a:xfrm>
            <a:off x="3855721" y="3419317"/>
            <a:ext cx="2322513" cy="595333"/>
          </a:xfrm>
          <a:prstGeom prst="rect">
            <a:avLst/>
          </a:prstGeom>
          <a:noFill/>
          <a:ln w="9525">
            <a:noFill/>
            <a:miter lim="800000"/>
            <a:headEnd/>
            <a:tailEnd/>
          </a:ln>
        </p:spPr>
        <p:txBody>
          <a:bodyPr lIns="101876" tIns="50938" rIns="101876" bIns="50938">
            <a:prstTxWarp prst="textNoShape">
              <a:avLst/>
            </a:prstTxWarp>
            <a:spAutoFit/>
          </a:bodyPr>
          <a:lstStyle/>
          <a:p>
            <a:pPr>
              <a:spcBef>
                <a:spcPct val="50000"/>
              </a:spcBef>
            </a:pPr>
            <a:r>
              <a:rPr lang="en-US" sz="3100" dirty="0"/>
              <a:t>IPCC 2001</a:t>
            </a:r>
          </a:p>
        </p:txBody>
      </p:sp>
      <p:sp>
        <p:nvSpPr>
          <p:cNvPr id="9" name="TextBox 8"/>
          <p:cNvSpPr txBox="1"/>
          <p:nvPr/>
        </p:nvSpPr>
        <p:spPr>
          <a:xfrm>
            <a:off x="0" y="7215259"/>
            <a:ext cx="1491802" cy="400110"/>
          </a:xfrm>
          <a:prstGeom prst="rect">
            <a:avLst/>
          </a:prstGeom>
          <a:noFill/>
        </p:spPr>
        <p:txBody>
          <a:bodyPr wrap="square" rtlCol="0">
            <a:spAutoFit/>
          </a:bodyPr>
          <a:lstStyle/>
          <a:p>
            <a:r>
              <a:rPr lang="en-US" sz="1000" dirty="0" smtClean="0"/>
              <a:t>W. </a:t>
            </a:r>
            <a:r>
              <a:rPr lang="en-US" sz="1000" dirty="0" err="1" smtClean="0"/>
              <a:t>Happer</a:t>
            </a:r>
            <a:r>
              <a:rPr lang="en-US" sz="1000" dirty="0" smtClean="0"/>
              <a:t> Amherst 2009</a:t>
            </a:r>
          </a:p>
          <a:p>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8051" y="403015"/>
            <a:ext cx="8242300" cy="6966373"/>
          </a:xfrm>
          <a:prstGeom prst="rect">
            <a:avLst/>
          </a:prstGeom>
        </p:spPr>
      </p:pic>
      <p:sp>
        <p:nvSpPr>
          <p:cNvPr id="3" name="TextBox 2"/>
          <p:cNvSpPr txBox="1"/>
          <p:nvPr/>
        </p:nvSpPr>
        <p:spPr>
          <a:xfrm>
            <a:off x="0" y="7372290"/>
            <a:ext cx="7481961" cy="400110"/>
          </a:xfrm>
          <a:prstGeom prst="rect">
            <a:avLst/>
          </a:prstGeom>
          <a:noFill/>
        </p:spPr>
        <p:txBody>
          <a:bodyPr wrap="none" rtlCol="0">
            <a:spAutoFit/>
          </a:bodyPr>
          <a:lstStyle/>
          <a:p>
            <a:r>
              <a:rPr lang="en-US" sz="1000" dirty="0" err="1" smtClean="0"/>
              <a:t>Source:Summary</a:t>
            </a:r>
            <a:r>
              <a:rPr lang="en-US" sz="1000" dirty="0" smtClean="0"/>
              <a:t> for Policymakers of the  2001 UN IPCC report. See: http//www.ipcc.ch/pdf/climate-changes-2001//scientific-basis/scientific</a:t>
            </a:r>
          </a:p>
          <a:p>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23332"/>
            <a:ext cx="9948333" cy="5520267"/>
          </a:xfrm>
          <a:prstGeom prst="rect">
            <a:avLst/>
          </a:prstGeom>
        </p:spPr>
      </p:pic>
      <p:sp>
        <p:nvSpPr>
          <p:cNvPr id="3" name="TextBox 2"/>
          <p:cNvSpPr txBox="1"/>
          <p:nvPr/>
        </p:nvSpPr>
        <p:spPr>
          <a:xfrm>
            <a:off x="0" y="7218402"/>
            <a:ext cx="7844390" cy="553998"/>
          </a:xfrm>
          <a:prstGeom prst="rect">
            <a:avLst/>
          </a:prstGeom>
          <a:noFill/>
        </p:spPr>
        <p:txBody>
          <a:bodyPr wrap="none" rtlCol="0">
            <a:spAutoFit/>
          </a:bodyPr>
          <a:lstStyle/>
          <a:p>
            <a:r>
              <a:rPr lang="en-US" sz="1000" dirty="0" err="1" smtClean="0"/>
              <a:t>Source:Edward</a:t>
            </a:r>
            <a:r>
              <a:rPr lang="en-US" sz="1000" dirty="0" smtClean="0"/>
              <a:t> </a:t>
            </a:r>
            <a:r>
              <a:rPr lang="en-US" sz="1000" dirty="0" err="1" smtClean="0"/>
              <a:t>J.Wegman</a:t>
            </a:r>
            <a:r>
              <a:rPr lang="en-US" sz="1000" dirty="0" smtClean="0"/>
              <a:t>, David </a:t>
            </a:r>
            <a:r>
              <a:rPr lang="en-US" sz="1000" dirty="0" err="1" smtClean="0"/>
              <a:t>W.Scott</a:t>
            </a:r>
            <a:r>
              <a:rPr lang="en-US" sz="1000" dirty="0" smtClean="0"/>
              <a:t>, and </a:t>
            </a:r>
            <a:r>
              <a:rPr lang="en-US" sz="1000" dirty="0" err="1" smtClean="0"/>
              <a:t>Yasmin</a:t>
            </a:r>
            <a:r>
              <a:rPr lang="en-US" sz="1000" dirty="0" smtClean="0"/>
              <a:t> Said, “Ad Hoc Committee Report on the “Hockey Stick” Global Climate Reconstruction.”  2006.</a:t>
            </a:r>
          </a:p>
          <a:p>
            <a:r>
              <a:rPr lang="en-US" sz="1000" dirty="0" smtClean="0"/>
              <a:t> See: http//</a:t>
            </a:r>
            <a:r>
              <a:rPr lang="en-US" sz="1000" dirty="0" err="1" smtClean="0"/>
              <a:t>www.uoguelph.ca/~rmckitri/research/WegmanReport.pdf</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9661" y="687403"/>
            <a:ext cx="7823200" cy="6222526"/>
          </a:xfrm>
          <a:prstGeom prst="rect">
            <a:avLst/>
          </a:prstGeom>
        </p:spPr>
      </p:pic>
      <p:sp>
        <p:nvSpPr>
          <p:cNvPr id="4" name="TextBox 3"/>
          <p:cNvSpPr txBox="1"/>
          <p:nvPr/>
        </p:nvSpPr>
        <p:spPr>
          <a:xfrm>
            <a:off x="0" y="7064514"/>
            <a:ext cx="10274317" cy="707886"/>
          </a:xfrm>
          <a:prstGeom prst="rect">
            <a:avLst/>
          </a:prstGeom>
          <a:noFill/>
        </p:spPr>
        <p:txBody>
          <a:bodyPr wrap="none" rtlCol="0">
            <a:spAutoFit/>
          </a:bodyPr>
          <a:lstStyle/>
          <a:p>
            <a:r>
              <a:rPr lang="en-US" sz="1000" b="1" dirty="0" smtClean="0"/>
              <a:t>Source: “Is the Earth still recovering from the Little Ice Age? A Possible cause of global warming”: </a:t>
            </a:r>
            <a:r>
              <a:rPr lang="en-US" sz="1000" b="1" dirty="0" err="1" smtClean="0"/>
              <a:t>Syun-Ichi</a:t>
            </a:r>
            <a:r>
              <a:rPr lang="en-US" sz="1000" b="1" dirty="0" smtClean="0"/>
              <a:t> </a:t>
            </a:r>
            <a:r>
              <a:rPr lang="en-US" sz="1000" b="1" dirty="0" err="1" smtClean="0"/>
              <a:t>Akasofu</a:t>
            </a:r>
            <a:r>
              <a:rPr lang="en-US" sz="1000" b="1" dirty="0" smtClean="0"/>
              <a:t>, International Arctic Research Center, University of Alaska Fairbanks, 2009.</a:t>
            </a:r>
          </a:p>
          <a:p>
            <a:r>
              <a:rPr lang="en-US" sz="1000" b="1" dirty="0" smtClean="0"/>
              <a:t>Red – global average change (IPCC Reports). Blue – data from stations along the coastline of the Arctic Ocean (</a:t>
            </a:r>
            <a:r>
              <a:rPr lang="en-US" sz="1000" b="1" dirty="0" err="1" smtClean="0"/>
              <a:t>Polyakov</a:t>
            </a:r>
            <a:r>
              <a:rPr lang="en-US" sz="1000" b="1" dirty="0" smtClean="0"/>
              <a:t> et al., 2002).</a:t>
            </a:r>
          </a:p>
          <a:p>
            <a:r>
              <a:rPr lang="en-US" sz="1000" b="1" dirty="0" smtClean="0"/>
              <a:t>The figure shows also the amount of various sources of energy used during the last century; gas, oil, and coal all release CO2.</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37266" y="3369733"/>
            <a:ext cx="6327924" cy="707886"/>
          </a:xfrm>
          <a:prstGeom prst="rect">
            <a:avLst/>
          </a:prstGeom>
          <a:noFill/>
        </p:spPr>
        <p:txBody>
          <a:bodyPr wrap="none" rtlCol="0">
            <a:spAutoFit/>
          </a:bodyPr>
          <a:lstStyle/>
          <a:p>
            <a:r>
              <a:rPr lang="en-US" sz="4000" b="1" dirty="0" smtClean="0"/>
              <a:t>TEMPERATURE PREDICTIONS</a:t>
            </a:r>
            <a:endParaRPr lang="en-US" sz="4000" b="1"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9141" y="1495455"/>
            <a:ext cx="8778240" cy="5486400"/>
          </a:xfrm>
          <a:prstGeom prst="rect">
            <a:avLst/>
          </a:prstGeom>
        </p:spPr>
      </p:pic>
      <p:sp>
        <p:nvSpPr>
          <p:cNvPr id="3" name="TextBox 2"/>
          <p:cNvSpPr txBox="1"/>
          <p:nvPr/>
        </p:nvSpPr>
        <p:spPr>
          <a:xfrm>
            <a:off x="1" y="7244322"/>
            <a:ext cx="10058400" cy="553998"/>
          </a:xfrm>
          <a:prstGeom prst="rect">
            <a:avLst/>
          </a:prstGeom>
          <a:noFill/>
        </p:spPr>
        <p:txBody>
          <a:bodyPr wrap="square" rtlCol="0">
            <a:spAutoFit/>
          </a:bodyPr>
          <a:lstStyle/>
          <a:p>
            <a:r>
              <a:rPr lang="en-US" sz="1000" b="1" dirty="0" err="1" smtClean="0"/>
              <a:t>Source:”Is</a:t>
            </a:r>
            <a:r>
              <a:rPr lang="en-US" sz="1000" b="1" dirty="0" smtClean="0"/>
              <a:t> the Earth still recovering from the Little Ice Age? A Possible cause of global warming”: </a:t>
            </a:r>
            <a:r>
              <a:rPr lang="en-US" sz="1000" b="1" dirty="0" err="1" smtClean="0"/>
              <a:t>Syun-Ichi</a:t>
            </a:r>
            <a:r>
              <a:rPr lang="en-US" sz="1000" b="1" dirty="0" smtClean="0"/>
              <a:t> </a:t>
            </a:r>
            <a:r>
              <a:rPr lang="en-US" sz="1000" b="1" dirty="0" err="1" smtClean="0"/>
              <a:t>Akasofu</a:t>
            </a:r>
            <a:r>
              <a:rPr lang="en-US" sz="1000" b="1" dirty="0" smtClean="0"/>
              <a:t>, International Arctic Research Center, University of Alaska Fairbanks, 2009.</a:t>
            </a:r>
          </a:p>
          <a:p>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596" y="345441"/>
            <a:ext cx="9681210" cy="6016413"/>
          </a:xfrm>
          <a:prstGeom prst="rect">
            <a:avLst/>
          </a:prstGeom>
        </p:spPr>
      </p:pic>
      <p:sp>
        <p:nvSpPr>
          <p:cNvPr id="6" name="Subtitle 5"/>
          <p:cNvSpPr>
            <a:spLocks noGrp="1"/>
          </p:cNvSpPr>
          <p:nvPr>
            <p:ph type="subTitle" idx="1"/>
          </p:nvPr>
        </p:nvSpPr>
        <p:spPr>
          <a:xfrm>
            <a:off x="1508760" y="6505787"/>
            <a:ext cx="6379634" cy="633307"/>
          </a:xfrm>
        </p:spPr>
        <p:txBody>
          <a:bodyPr>
            <a:normAutofit fontScale="47500" lnSpcReduction="20000"/>
          </a:bodyPr>
          <a:lstStyle/>
          <a:p>
            <a:r>
              <a:rPr lang="en-US" b="1" dirty="0" smtClean="0"/>
              <a:t>Models show an increase in the warming trend with altitude, but</a:t>
            </a:r>
          </a:p>
          <a:p>
            <a:r>
              <a:rPr lang="en-US" b="1" dirty="0" smtClean="0"/>
              <a:t>balloon and satellite observations do not.</a:t>
            </a:r>
            <a:endParaRPr lang="en-US" b="1" dirty="0"/>
          </a:p>
        </p:txBody>
      </p:sp>
      <p:sp>
        <p:nvSpPr>
          <p:cNvPr id="5" name="TextBox 4"/>
          <p:cNvSpPr txBox="1"/>
          <p:nvPr/>
        </p:nvSpPr>
        <p:spPr>
          <a:xfrm>
            <a:off x="0" y="7218402"/>
            <a:ext cx="9128671" cy="553998"/>
          </a:xfrm>
          <a:prstGeom prst="rect">
            <a:avLst/>
          </a:prstGeom>
          <a:noFill/>
        </p:spPr>
        <p:txBody>
          <a:bodyPr wrap="none" rtlCol="0">
            <a:spAutoFit/>
          </a:bodyPr>
          <a:lstStyle/>
          <a:p>
            <a:r>
              <a:rPr lang="en-US" sz="1000" dirty="0" smtClean="0"/>
              <a:t>Source: Nature, Not Human Activity, Rules the Climate. 2008 The Heartland Institute.</a:t>
            </a:r>
          </a:p>
          <a:p>
            <a:r>
              <a:rPr lang="en-US" sz="1000" dirty="0" smtClean="0"/>
              <a:t> See Douglass et al. 2007. A Comparison of tropical temperature trends with model predictions. </a:t>
            </a:r>
            <a:r>
              <a:rPr lang="en-US" sz="1000" dirty="0" err="1" smtClean="0"/>
              <a:t>Intnl</a:t>
            </a:r>
            <a:r>
              <a:rPr lang="en-US" sz="1000" dirty="0" smtClean="0"/>
              <a:t>. Journal of Climatology (Royal Meteorology Soc.) DOI;10.1002/joc.1651</a:t>
            </a:r>
          </a:p>
          <a:p>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02840" y="199109"/>
            <a:ext cx="4727448" cy="7396734"/>
          </a:xfrm>
          <a:prstGeom prst="rect">
            <a:avLst/>
          </a:prstGeom>
        </p:spPr>
      </p:pic>
      <p:sp>
        <p:nvSpPr>
          <p:cNvPr id="3" name="TextBox 2"/>
          <p:cNvSpPr txBox="1"/>
          <p:nvPr/>
        </p:nvSpPr>
        <p:spPr>
          <a:xfrm>
            <a:off x="0" y="7459133"/>
            <a:ext cx="4590044" cy="400110"/>
          </a:xfrm>
          <a:prstGeom prst="rect">
            <a:avLst/>
          </a:prstGeom>
          <a:noFill/>
        </p:spPr>
        <p:txBody>
          <a:bodyPr wrap="none" rtlCol="0">
            <a:spAutoFit/>
          </a:bodyPr>
          <a:lstStyle/>
          <a:p>
            <a:r>
              <a:rPr lang="en-US" sz="1000" dirty="0" smtClean="0"/>
              <a:t>Source: Nature, Not Human Activity, Rules the Climate. 2008 The Heartland Institute. </a:t>
            </a:r>
          </a:p>
          <a:p>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044" y="748453"/>
            <a:ext cx="8625840" cy="6197600"/>
          </a:xfrm>
          <a:prstGeom prst="rect">
            <a:avLst/>
          </a:prstGeom>
        </p:spPr>
      </p:pic>
      <p:sp>
        <p:nvSpPr>
          <p:cNvPr id="4" name="TextBox 3"/>
          <p:cNvSpPr txBox="1"/>
          <p:nvPr/>
        </p:nvSpPr>
        <p:spPr>
          <a:xfrm>
            <a:off x="0" y="7372290"/>
            <a:ext cx="8039380" cy="400110"/>
          </a:xfrm>
          <a:prstGeom prst="rect">
            <a:avLst/>
          </a:prstGeom>
          <a:noFill/>
        </p:spPr>
        <p:txBody>
          <a:bodyPr wrap="none" rtlCol="0">
            <a:spAutoFit/>
          </a:bodyPr>
          <a:lstStyle/>
          <a:p>
            <a:r>
              <a:rPr lang="en-US" sz="1000" dirty="0" err="1" smtClean="0"/>
              <a:t>Source:Summary</a:t>
            </a:r>
            <a:r>
              <a:rPr lang="en-US" sz="1000" dirty="0" smtClean="0"/>
              <a:t> for Policymakers of the 2001 UN IPCC report. See http://www.ipcc.ch/pdf/climate-changes-2001/scientific-basis/scientific-spm-en.pdf</a:t>
            </a:r>
          </a:p>
          <a:p>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2533" y="728947"/>
            <a:ext cx="10840720" cy="5676900"/>
          </a:xfrm>
          <a:prstGeom prst="rect">
            <a:avLst/>
          </a:prstGeom>
        </p:spPr>
      </p:pic>
      <p:sp>
        <p:nvSpPr>
          <p:cNvPr id="3" name="TextBox 2"/>
          <p:cNvSpPr txBox="1"/>
          <p:nvPr/>
        </p:nvSpPr>
        <p:spPr>
          <a:xfrm>
            <a:off x="448734" y="6087533"/>
            <a:ext cx="7804213" cy="318314"/>
          </a:xfrm>
          <a:prstGeom prst="rect">
            <a:avLst/>
          </a:prstGeom>
          <a:noFill/>
        </p:spPr>
        <p:txBody>
          <a:bodyPr wrap="none" lIns="101876" tIns="50938" rIns="101876" bIns="50938" rtlCol="0">
            <a:spAutoFit/>
          </a:bodyPr>
          <a:lstStyle/>
          <a:p>
            <a:r>
              <a:rPr lang="en-US" sz="1400" dirty="0" smtClean="0"/>
              <a:t>NCEP/</a:t>
            </a:r>
            <a:r>
              <a:rPr lang="en-US" sz="1400" dirty="0" err="1" smtClean="0"/>
              <a:t>NCAR:National</a:t>
            </a:r>
            <a:r>
              <a:rPr lang="en-US" sz="1400" dirty="0" smtClean="0"/>
              <a:t> Centers for Environmental Prediction/National Center for Atmospheric Research </a:t>
            </a:r>
            <a:endParaRPr lang="en-US" sz="1400" dirty="0"/>
          </a:p>
        </p:txBody>
      </p:sp>
      <p:sp>
        <p:nvSpPr>
          <p:cNvPr id="4" name="TextBox 3"/>
          <p:cNvSpPr txBox="1"/>
          <p:nvPr/>
        </p:nvSpPr>
        <p:spPr>
          <a:xfrm>
            <a:off x="0" y="7218402"/>
            <a:ext cx="9114582" cy="553998"/>
          </a:xfrm>
          <a:prstGeom prst="rect">
            <a:avLst/>
          </a:prstGeom>
          <a:noFill/>
        </p:spPr>
        <p:txBody>
          <a:bodyPr wrap="none" rtlCol="0">
            <a:spAutoFit/>
          </a:bodyPr>
          <a:lstStyle/>
          <a:p>
            <a:r>
              <a:rPr lang="en-US" sz="1000" b="1" dirty="0" smtClean="0"/>
              <a:t>Source: “Climate Change: Driven by the Ocean not Human Activity” </a:t>
            </a:r>
            <a:r>
              <a:rPr lang="en-US" sz="1000" dirty="0" smtClean="0"/>
              <a:t>by William M. Gray Professor Emeritus, Dept of Atmospheric Science, Colorado State University </a:t>
            </a:r>
          </a:p>
          <a:p>
            <a:pPr defTabSz="457200">
              <a:defRPr/>
            </a:pPr>
            <a:r>
              <a:rPr lang="en-US" sz="1000" i="1" dirty="0" smtClean="0"/>
              <a:t>Prepared for the 2nd Annual Heartland Institute sponsored conference on Climate Change. New York City, March 8-10, 2009       </a:t>
            </a:r>
            <a:r>
              <a:rPr lang="en-US" sz="1000" dirty="0" smtClean="0"/>
              <a:t>See also: </a:t>
            </a:r>
            <a:r>
              <a:rPr lang="en-US" sz="1000" u="sng" dirty="0" smtClean="0"/>
              <a:t>http://</a:t>
            </a:r>
            <a:r>
              <a:rPr lang="en-US" sz="1000" u="sng" dirty="0" err="1" smtClean="0"/>
              <a:t>tropical.atmos.colostate.edu</a:t>
            </a:r>
            <a:r>
              <a:rPr lang="en-US" sz="1000" u="sng" dirty="0" smtClean="0"/>
              <a:t> </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63937" y="1233143"/>
            <a:ext cx="6248400" cy="4495800"/>
          </a:xfrm>
          <a:prstGeom prst="rect">
            <a:avLst/>
          </a:prstGeom>
        </p:spPr>
      </p:pic>
      <p:pic>
        <p:nvPicPr>
          <p:cNvPr id="4" name="Picture 3"/>
          <p:cNvPicPr>
            <a:picLocks noChangeAspect="1"/>
          </p:cNvPicPr>
          <p:nvPr/>
        </p:nvPicPr>
        <p:blipFill>
          <a:blip r:embed="rId4"/>
          <a:stretch>
            <a:fillRect/>
          </a:stretch>
        </p:blipFill>
        <p:spPr>
          <a:xfrm>
            <a:off x="430277" y="5960533"/>
            <a:ext cx="9376664" cy="736939"/>
          </a:xfrm>
          <a:prstGeom prst="rect">
            <a:avLst/>
          </a:prstGeom>
        </p:spPr>
      </p:pic>
      <p:sp>
        <p:nvSpPr>
          <p:cNvPr id="5" name="TextBox 4"/>
          <p:cNvSpPr txBox="1"/>
          <p:nvPr/>
        </p:nvSpPr>
        <p:spPr>
          <a:xfrm>
            <a:off x="0" y="7218402"/>
            <a:ext cx="8973005" cy="553998"/>
          </a:xfrm>
          <a:prstGeom prst="rect">
            <a:avLst/>
          </a:prstGeom>
          <a:noFill/>
        </p:spPr>
        <p:txBody>
          <a:bodyPr wrap="none" rtlCol="0">
            <a:spAutoFit/>
          </a:bodyPr>
          <a:lstStyle/>
          <a:p>
            <a:r>
              <a:rPr lang="en-US" sz="1000" b="1" dirty="0" smtClean="0"/>
              <a:t>Source: “Climate Change: Driven by the Ocean not Human Activity” </a:t>
            </a:r>
            <a:r>
              <a:rPr lang="en-US" sz="1000" dirty="0" smtClean="0"/>
              <a:t>by William M. Gray Professor Emeritus, Dept of Atmospheric Science, Colorado State University </a:t>
            </a:r>
          </a:p>
          <a:p>
            <a:r>
              <a:rPr lang="en-US" sz="1000" i="1" dirty="0" smtClean="0"/>
              <a:t>Prepared for the 2nd Annual Heartland Institute sponsored conference on Climate Change. New York City, March 8-10, 2009. </a:t>
            </a:r>
            <a:r>
              <a:rPr lang="en-US" sz="1000" dirty="0" smtClean="0"/>
              <a:t>See also: </a:t>
            </a:r>
            <a:r>
              <a:rPr lang="en-US" sz="1000" u="sng" dirty="0" smtClean="0"/>
              <a:t>http://</a:t>
            </a:r>
            <a:r>
              <a:rPr lang="en-US" sz="1000" u="sng" dirty="0" err="1" smtClean="0"/>
              <a:t>tropical.atmos.colostate.edu</a:t>
            </a:r>
            <a:r>
              <a:rPr lang="en-US" sz="1000" u="sng" dirty="0" smtClean="0"/>
              <a:t> </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9045" y="1293255"/>
            <a:ext cx="7147560" cy="4160520"/>
          </a:xfrm>
          <a:prstGeom prst="rect">
            <a:avLst/>
          </a:prstGeom>
        </p:spPr>
      </p:pic>
      <p:pic>
        <p:nvPicPr>
          <p:cNvPr id="3" name="Picture 2"/>
          <p:cNvPicPr>
            <a:picLocks noChangeAspect="1"/>
          </p:cNvPicPr>
          <p:nvPr/>
        </p:nvPicPr>
        <p:blipFill>
          <a:blip r:embed="rId4"/>
          <a:stretch>
            <a:fillRect/>
          </a:stretch>
        </p:blipFill>
        <p:spPr>
          <a:xfrm>
            <a:off x="388832" y="5985933"/>
            <a:ext cx="9454896" cy="644821"/>
          </a:xfrm>
          <a:prstGeom prst="rect">
            <a:avLst/>
          </a:prstGeom>
        </p:spPr>
      </p:pic>
      <p:sp>
        <p:nvSpPr>
          <p:cNvPr id="4" name="TextBox 3"/>
          <p:cNvSpPr txBox="1"/>
          <p:nvPr/>
        </p:nvSpPr>
        <p:spPr>
          <a:xfrm>
            <a:off x="0" y="7317601"/>
            <a:ext cx="8973005" cy="553998"/>
          </a:xfrm>
          <a:prstGeom prst="rect">
            <a:avLst/>
          </a:prstGeom>
          <a:noFill/>
        </p:spPr>
        <p:txBody>
          <a:bodyPr wrap="none" rtlCol="0">
            <a:spAutoFit/>
          </a:bodyPr>
          <a:lstStyle/>
          <a:p>
            <a:r>
              <a:rPr lang="en-US" sz="1000" b="1" dirty="0" smtClean="0"/>
              <a:t>Source: “Climate Change: Driven by the Ocean not Human Activity” </a:t>
            </a:r>
            <a:r>
              <a:rPr lang="en-US" sz="1000" dirty="0" smtClean="0"/>
              <a:t>by William M. Gray Professor Emeritus, Dept of Atmospheric Science, Colorado State University </a:t>
            </a:r>
          </a:p>
          <a:p>
            <a:r>
              <a:rPr lang="en-US" sz="1000" i="1" dirty="0" smtClean="0"/>
              <a:t>Prepared for the 2nd Annual Heartland Institute sponsored conference on Climate Change. New York City, March 8-10, 2009. </a:t>
            </a:r>
            <a:r>
              <a:rPr lang="en-US" sz="1000" dirty="0" smtClean="0"/>
              <a:t>See also: </a:t>
            </a:r>
            <a:r>
              <a:rPr lang="en-US" sz="1000" u="sng" dirty="0" smtClean="0"/>
              <a:t>http://</a:t>
            </a:r>
            <a:r>
              <a:rPr lang="en-US" sz="1000" u="sng" dirty="0" err="1" smtClean="0"/>
              <a:t>tropical.atmos.colostate.edu</a:t>
            </a:r>
            <a:r>
              <a:rPr lang="en-US" sz="1000" u="sng" dirty="0" smtClean="0"/>
              <a:t> </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533" y="802840"/>
            <a:ext cx="9753600" cy="5008880"/>
          </a:xfrm>
          <a:prstGeom prst="rect">
            <a:avLst/>
          </a:prstGeom>
        </p:spPr>
      </p:pic>
      <p:sp>
        <p:nvSpPr>
          <p:cNvPr id="4" name="TextBox 3"/>
          <p:cNvSpPr txBox="1"/>
          <p:nvPr/>
        </p:nvSpPr>
        <p:spPr>
          <a:xfrm>
            <a:off x="0" y="5954384"/>
            <a:ext cx="9381066" cy="459738"/>
          </a:xfrm>
          <a:prstGeom prst="rect">
            <a:avLst/>
          </a:prstGeom>
          <a:noFill/>
        </p:spPr>
        <p:txBody>
          <a:bodyPr wrap="square" lIns="101876" tIns="50938" rIns="101876" bIns="50938" rtlCol="0">
            <a:spAutoFit/>
          </a:bodyPr>
          <a:lstStyle/>
          <a:p>
            <a:r>
              <a:rPr lang="en-US" i="1" dirty="0" smtClean="0"/>
              <a:t>Idealized estimate of the deep water Global Ocean Conveyor Belt showing the typical locations in the Southern Hemisphere of the required return cold upwelling circulation (areas 1, 2, 3) to balance the North Atlantic </a:t>
            </a:r>
            <a:r>
              <a:rPr lang="en-US" i="1" dirty="0" err="1" smtClean="0"/>
              <a:t>thermohaline</a:t>
            </a:r>
            <a:r>
              <a:rPr lang="en-US" i="1" dirty="0" smtClean="0"/>
              <a:t> ocean subsidence (H areas). Figure courtesy of John Marshall, of MIT. </a:t>
            </a:r>
            <a:endParaRPr lang="en-US" dirty="0"/>
          </a:p>
        </p:txBody>
      </p:sp>
      <p:sp>
        <p:nvSpPr>
          <p:cNvPr id="5" name="TextBox 4"/>
          <p:cNvSpPr txBox="1"/>
          <p:nvPr/>
        </p:nvSpPr>
        <p:spPr>
          <a:xfrm>
            <a:off x="0" y="7218402"/>
            <a:ext cx="10278534" cy="553998"/>
          </a:xfrm>
          <a:prstGeom prst="rect">
            <a:avLst/>
          </a:prstGeom>
          <a:noFill/>
        </p:spPr>
        <p:txBody>
          <a:bodyPr wrap="square" rtlCol="0">
            <a:spAutoFit/>
          </a:bodyPr>
          <a:lstStyle/>
          <a:p>
            <a:r>
              <a:rPr lang="en-US" sz="1000" dirty="0" smtClean="0"/>
              <a:t>Source: </a:t>
            </a:r>
            <a:r>
              <a:rPr lang="en-US" sz="1000" b="1" i="1" dirty="0" smtClean="0"/>
              <a:t>Hurricanes and Climate Change: Assessing the Linkages Following the 2006 Season . </a:t>
            </a:r>
            <a:r>
              <a:rPr lang="en-US" sz="1000" dirty="0" smtClean="0"/>
              <a:t>William M. Gray Professor Emeritus of Atmospheric Science Department of Atmospheric Science Colorado State University. The George Marshall Institute </a:t>
            </a:r>
          </a:p>
          <a:p>
            <a:endParaRPr lang="en-US"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89660" y="1708010"/>
            <a:ext cx="7543800" cy="3871829"/>
          </a:xfrm>
          <a:prstGeom prst="rect">
            <a:avLst/>
          </a:prstGeom>
        </p:spPr>
        <p:txBody>
          <a:bodyPr wrap="square" lIns="101876" tIns="50938" rIns="101876" bIns="50938">
            <a:spAutoFit/>
          </a:bodyPr>
          <a:lstStyle/>
          <a:p>
            <a:endParaRPr lang="en-US" dirty="0" smtClean="0"/>
          </a:p>
          <a:p>
            <a:r>
              <a:rPr lang="en-US" dirty="0" smtClean="0"/>
              <a:t>1. With a weaker Atlantic Ocean </a:t>
            </a:r>
            <a:r>
              <a:rPr lang="en-US" dirty="0" err="1" smtClean="0"/>
              <a:t>thermohaline</a:t>
            </a:r>
            <a:r>
              <a:rPr lang="en-US" dirty="0" smtClean="0"/>
              <a:t> circulation (THC) for some decades,</a:t>
            </a:r>
          </a:p>
          <a:p>
            <a:endParaRPr lang="en-US" dirty="0" smtClean="0"/>
          </a:p>
          <a:p>
            <a:r>
              <a:rPr lang="en-US" dirty="0" smtClean="0"/>
              <a:t>    the Southern Hemisphere oceans </a:t>
            </a:r>
            <a:r>
              <a:rPr lang="en-US" dirty="0" err="1" smtClean="0"/>
              <a:t>upwell</a:t>
            </a:r>
            <a:r>
              <a:rPr lang="en-US" dirty="0" smtClean="0"/>
              <a:t> less cold water into their upper mixed layer, and the globe gradually warms.</a:t>
            </a:r>
          </a:p>
          <a:p>
            <a:endParaRPr lang="en-US" dirty="0" smtClean="0"/>
          </a:p>
          <a:p>
            <a:r>
              <a:rPr lang="en-US" dirty="0" smtClean="0"/>
              <a:t>2. With a stronger than normal Atlantic </a:t>
            </a:r>
            <a:r>
              <a:rPr lang="en-US" dirty="0" err="1" smtClean="0"/>
              <a:t>thermohaline</a:t>
            </a:r>
            <a:r>
              <a:rPr lang="en-US" dirty="0" smtClean="0"/>
              <a:t> circulation (THC),</a:t>
            </a:r>
          </a:p>
          <a:p>
            <a:r>
              <a:rPr lang="en-US" dirty="0" smtClean="0"/>
              <a:t> </a:t>
            </a:r>
          </a:p>
          <a:p>
            <a:r>
              <a:rPr lang="en-US" dirty="0" smtClean="0"/>
              <a:t>the cold global deep water upwelling circulation into the Southern Hemisphere upper-mixed layer is enhanced for long periods and the globe gradually cools </a:t>
            </a:r>
          </a:p>
        </p:txBody>
      </p:sp>
      <p:sp>
        <p:nvSpPr>
          <p:cNvPr id="3" name="TextBox 2"/>
          <p:cNvSpPr txBox="1"/>
          <p:nvPr/>
        </p:nvSpPr>
        <p:spPr>
          <a:xfrm>
            <a:off x="0" y="7217265"/>
            <a:ext cx="9144000" cy="553998"/>
          </a:xfrm>
          <a:prstGeom prst="rect">
            <a:avLst/>
          </a:prstGeom>
          <a:noFill/>
        </p:spPr>
        <p:txBody>
          <a:bodyPr wrap="square" rtlCol="0">
            <a:spAutoFit/>
          </a:bodyPr>
          <a:lstStyle/>
          <a:p>
            <a:r>
              <a:rPr lang="en-US" sz="1000" dirty="0" smtClean="0"/>
              <a:t>Source: </a:t>
            </a:r>
            <a:r>
              <a:rPr lang="en-US" sz="1000" b="1" i="1" dirty="0" smtClean="0"/>
              <a:t>Hurricanes and Climate Change: Assessing the Linkages Following the 2006 Season . </a:t>
            </a:r>
            <a:r>
              <a:rPr lang="en-US" sz="1000" dirty="0" smtClean="0"/>
              <a:t>William M. Gray Professor Emeritus of Atmospheric Science Department of Atmospheric Science Colorado State University. The George Marshall Institute </a:t>
            </a:r>
          </a:p>
          <a:p>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3300" y="1227667"/>
            <a:ext cx="7658100" cy="4933950"/>
          </a:xfrm>
          <a:prstGeom prst="rect">
            <a:avLst/>
          </a:prstGeom>
        </p:spPr>
      </p:pic>
      <p:sp>
        <p:nvSpPr>
          <p:cNvPr id="3" name="TextBox 2"/>
          <p:cNvSpPr txBox="1"/>
          <p:nvPr/>
        </p:nvSpPr>
        <p:spPr>
          <a:xfrm>
            <a:off x="1989666" y="939800"/>
            <a:ext cx="4980851" cy="400110"/>
          </a:xfrm>
          <a:prstGeom prst="rect">
            <a:avLst/>
          </a:prstGeom>
          <a:noFill/>
        </p:spPr>
        <p:txBody>
          <a:bodyPr wrap="none" rtlCol="0">
            <a:spAutoFit/>
          </a:bodyPr>
          <a:lstStyle/>
          <a:p>
            <a:r>
              <a:rPr lang="en-US" dirty="0" smtClean="0"/>
              <a:t>SOLAR WIND CAN MODULATE CLOUD COVER</a:t>
            </a:r>
            <a:endParaRPr lang="en-US" dirty="0"/>
          </a:p>
        </p:txBody>
      </p:sp>
      <p:sp>
        <p:nvSpPr>
          <p:cNvPr id="5" name="TextBox 4"/>
          <p:cNvSpPr txBox="1"/>
          <p:nvPr/>
        </p:nvSpPr>
        <p:spPr>
          <a:xfrm>
            <a:off x="237067" y="6510867"/>
            <a:ext cx="9491601" cy="400110"/>
          </a:xfrm>
          <a:prstGeom prst="rect">
            <a:avLst/>
          </a:prstGeom>
          <a:noFill/>
        </p:spPr>
        <p:txBody>
          <a:bodyPr wrap="none" rtlCol="0">
            <a:spAutoFit/>
          </a:bodyPr>
          <a:lstStyle/>
          <a:p>
            <a:r>
              <a:rPr lang="en-US" dirty="0" smtClean="0"/>
              <a:t>Increased solar wind reduces cosmic ray  flux, reduces cloud cover, increases temperature</a:t>
            </a:r>
            <a:endParaRPr lang="en-US" dirty="0"/>
          </a:p>
        </p:txBody>
      </p:sp>
      <p:sp>
        <p:nvSpPr>
          <p:cNvPr id="6" name="TextBox 5"/>
          <p:cNvSpPr txBox="1"/>
          <p:nvPr/>
        </p:nvSpPr>
        <p:spPr>
          <a:xfrm>
            <a:off x="0" y="7449698"/>
            <a:ext cx="8295297" cy="400110"/>
          </a:xfrm>
          <a:prstGeom prst="rect">
            <a:avLst/>
          </a:prstGeom>
          <a:noFill/>
        </p:spPr>
        <p:txBody>
          <a:bodyPr wrap="none" rtlCol="0">
            <a:spAutoFit/>
          </a:bodyPr>
          <a:lstStyle/>
          <a:p>
            <a:r>
              <a:rPr lang="en-US" sz="1000" dirty="0" smtClean="0"/>
              <a:t>Source: </a:t>
            </a:r>
            <a:r>
              <a:rPr lang="en-US" sz="1000" dirty="0" err="1" smtClean="0"/>
              <a:t>Nir</a:t>
            </a:r>
            <a:r>
              <a:rPr lang="en-US" sz="1000" dirty="0" smtClean="0"/>
              <a:t> </a:t>
            </a:r>
            <a:r>
              <a:rPr lang="en-US" sz="1000" dirty="0" err="1" smtClean="0"/>
              <a:t>J.Shaviv</a:t>
            </a:r>
            <a:r>
              <a:rPr lang="en-US" sz="1000" dirty="0" smtClean="0"/>
              <a:t> (2009).  Cosmic Rays and Climate. PHYSICAPLUS. Issue No. 5  See: http://physicaplus.org.il/zope/home/en/1105389911/1113511992_en</a:t>
            </a:r>
          </a:p>
          <a:p>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563" y="158327"/>
            <a:ext cx="9394825" cy="7160683"/>
          </a:xfrm>
          <a:prstGeom prst="rect">
            <a:avLst/>
          </a:prstGeom>
        </p:spPr>
      </p:pic>
      <p:sp>
        <p:nvSpPr>
          <p:cNvPr id="3" name="TextBox 2"/>
          <p:cNvSpPr txBox="1"/>
          <p:nvPr/>
        </p:nvSpPr>
        <p:spPr>
          <a:xfrm>
            <a:off x="0" y="7433733"/>
            <a:ext cx="8295297" cy="400110"/>
          </a:xfrm>
          <a:prstGeom prst="rect">
            <a:avLst/>
          </a:prstGeom>
          <a:noFill/>
        </p:spPr>
        <p:txBody>
          <a:bodyPr wrap="none" rtlCol="0">
            <a:spAutoFit/>
          </a:bodyPr>
          <a:lstStyle/>
          <a:p>
            <a:r>
              <a:rPr lang="en-US" sz="1000" dirty="0" smtClean="0"/>
              <a:t>Source: </a:t>
            </a:r>
            <a:r>
              <a:rPr lang="en-US" sz="1000" dirty="0" err="1" smtClean="0"/>
              <a:t>Nir</a:t>
            </a:r>
            <a:r>
              <a:rPr lang="en-US" sz="1000" dirty="0" smtClean="0"/>
              <a:t> </a:t>
            </a:r>
            <a:r>
              <a:rPr lang="en-US" sz="1000" dirty="0" err="1" smtClean="0"/>
              <a:t>J.Shaviv</a:t>
            </a:r>
            <a:r>
              <a:rPr lang="en-US" sz="1000" dirty="0" smtClean="0"/>
              <a:t> (2009).  Cosmic Rays and Climate. PHYSICAPLUS. Issue No. 5  See: http://physicaplus.org.il/zope/home/en/1105389911/1113511992_en</a:t>
            </a:r>
          </a:p>
          <a:p>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09700"/>
            <a:ext cx="9398000" cy="4343400"/>
          </a:xfrm>
          <a:prstGeom prst="rect">
            <a:avLst/>
          </a:prstGeom>
        </p:spPr>
      </p:pic>
      <p:pic>
        <p:nvPicPr>
          <p:cNvPr id="5" name="Picture 4"/>
          <p:cNvPicPr>
            <a:picLocks noChangeAspect="1"/>
          </p:cNvPicPr>
          <p:nvPr/>
        </p:nvPicPr>
        <p:blipFill>
          <a:blip r:embed="rId4"/>
          <a:stretch>
            <a:fillRect/>
          </a:stretch>
        </p:blipFill>
        <p:spPr>
          <a:xfrm>
            <a:off x="128059" y="6059594"/>
            <a:ext cx="9769221" cy="856403"/>
          </a:xfrm>
          <a:prstGeom prst="rect">
            <a:avLst/>
          </a:prstGeom>
        </p:spPr>
      </p:pic>
      <p:sp>
        <p:nvSpPr>
          <p:cNvPr id="6" name="TextBox 5"/>
          <p:cNvSpPr txBox="1"/>
          <p:nvPr/>
        </p:nvSpPr>
        <p:spPr>
          <a:xfrm>
            <a:off x="283769" y="7218402"/>
            <a:ext cx="9774631" cy="553998"/>
          </a:xfrm>
          <a:prstGeom prst="rect">
            <a:avLst/>
          </a:prstGeom>
          <a:noFill/>
        </p:spPr>
        <p:txBody>
          <a:bodyPr wrap="none" rtlCol="0">
            <a:spAutoFit/>
          </a:bodyPr>
          <a:lstStyle/>
          <a:p>
            <a:r>
              <a:rPr lang="en-US" sz="1000" dirty="0" smtClean="0"/>
              <a:t>Source: </a:t>
            </a:r>
            <a:r>
              <a:rPr lang="en-US" sz="1000" dirty="0" err="1" smtClean="0"/>
              <a:t>R.M.Carter</a:t>
            </a:r>
            <a:r>
              <a:rPr lang="en-US" sz="1000" dirty="0" smtClean="0"/>
              <a:t> “The Myth of Dangerous Human-caused Climate Change,” The Australian Institute of Mining and Metallurgy New Leaders’ Conference. 2007.  and references therein,</a:t>
            </a:r>
          </a:p>
          <a:p>
            <a:r>
              <a:rPr lang="en-US" sz="1000" dirty="0" smtClean="0"/>
              <a:t> see http://icecap.us/images/uploads/200705-03AusIMMcorrected.pdf</a:t>
            </a:r>
          </a:p>
          <a:p>
            <a:endParaRPr lang="en-US"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34" y="642903"/>
            <a:ext cx="10026968" cy="3756660"/>
          </a:xfrm>
          <a:prstGeom prst="rect">
            <a:avLst/>
          </a:prstGeom>
        </p:spPr>
      </p:pic>
      <p:pic>
        <p:nvPicPr>
          <p:cNvPr id="3" name="Picture 2"/>
          <p:cNvPicPr>
            <a:picLocks noChangeAspect="1"/>
          </p:cNvPicPr>
          <p:nvPr/>
        </p:nvPicPr>
        <p:blipFill>
          <a:blip r:embed="rId4"/>
          <a:stretch>
            <a:fillRect/>
          </a:stretch>
        </p:blipFill>
        <p:spPr>
          <a:xfrm>
            <a:off x="213275" y="5160491"/>
            <a:ext cx="9714738" cy="437557"/>
          </a:xfrm>
          <a:prstGeom prst="rect">
            <a:avLst/>
          </a:prstGeom>
        </p:spPr>
      </p:pic>
      <p:sp>
        <p:nvSpPr>
          <p:cNvPr id="4" name="TextBox 3"/>
          <p:cNvSpPr txBox="1"/>
          <p:nvPr/>
        </p:nvSpPr>
        <p:spPr>
          <a:xfrm>
            <a:off x="770467" y="6824133"/>
            <a:ext cx="6920972" cy="553998"/>
          </a:xfrm>
          <a:prstGeom prst="rect">
            <a:avLst/>
          </a:prstGeom>
          <a:noFill/>
        </p:spPr>
        <p:txBody>
          <a:bodyPr wrap="none" rtlCol="0">
            <a:spAutoFit/>
          </a:bodyPr>
          <a:lstStyle/>
          <a:p>
            <a:r>
              <a:rPr lang="en-US" sz="1000" b="1" dirty="0" smtClean="0"/>
              <a:t>Source: New geologic evidence of past periods of oscillating, abrupt warming, and cooling  </a:t>
            </a:r>
            <a:r>
              <a:rPr lang="en-US" sz="1000" dirty="0" smtClean="0"/>
              <a:t>10 11 2009</a:t>
            </a:r>
          </a:p>
          <a:p>
            <a:r>
              <a:rPr lang="en-US" sz="1000" b="1" dirty="0" smtClean="0"/>
              <a:t>Guest post by Dr. Don J. Easterbrook, Emeritus Professor at Western Washington University. See http://wattsupwiththat/2008/</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55" y="127142"/>
            <a:ext cx="9368282" cy="6468364"/>
          </a:xfrm>
          <a:prstGeom prst="rect">
            <a:avLst/>
          </a:prstGeom>
        </p:spPr>
      </p:pic>
      <p:pic>
        <p:nvPicPr>
          <p:cNvPr id="3" name="Picture 2"/>
          <p:cNvPicPr>
            <a:picLocks noChangeAspect="1"/>
          </p:cNvPicPr>
          <p:nvPr/>
        </p:nvPicPr>
        <p:blipFill>
          <a:blip r:embed="rId4"/>
          <a:stretch>
            <a:fillRect/>
          </a:stretch>
        </p:blipFill>
        <p:spPr>
          <a:xfrm>
            <a:off x="151343" y="6640485"/>
            <a:ext cx="9781096" cy="834094"/>
          </a:xfrm>
          <a:prstGeom prst="rect">
            <a:avLst/>
          </a:prstGeom>
        </p:spPr>
      </p:pic>
      <p:sp>
        <p:nvSpPr>
          <p:cNvPr id="4" name="TextBox 3"/>
          <p:cNvSpPr txBox="1"/>
          <p:nvPr/>
        </p:nvSpPr>
        <p:spPr>
          <a:xfrm>
            <a:off x="0" y="7340600"/>
            <a:ext cx="6920972" cy="553998"/>
          </a:xfrm>
          <a:prstGeom prst="rect">
            <a:avLst/>
          </a:prstGeom>
          <a:noFill/>
        </p:spPr>
        <p:txBody>
          <a:bodyPr wrap="none" rtlCol="0">
            <a:spAutoFit/>
          </a:bodyPr>
          <a:lstStyle/>
          <a:p>
            <a:r>
              <a:rPr lang="en-US" sz="1000" b="1" dirty="0" smtClean="0"/>
              <a:t>Source: New geologic evidence of past periods of oscillating, abrupt warming, and cooling </a:t>
            </a:r>
            <a:r>
              <a:rPr lang="en-US" sz="1000" dirty="0" smtClean="0"/>
              <a:t>10 11 2009</a:t>
            </a:r>
          </a:p>
          <a:p>
            <a:r>
              <a:rPr lang="en-US" sz="1000" b="1" dirty="0" smtClean="0"/>
              <a:t>Guest post by Dr. Don J. Easterbrook, Emeritus Professor at Western Washington University. See http://wattsupwiththat/2008/</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031999" y="3251200"/>
            <a:ext cx="5997555" cy="707886"/>
          </a:xfrm>
          <a:prstGeom prst="rect">
            <a:avLst/>
          </a:prstGeom>
          <a:noFill/>
        </p:spPr>
        <p:txBody>
          <a:bodyPr wrap="none" rtlCol="0">
            <a:spAutoFit/>
          </a:bodyPr>
          <a:lstStyle/>
          <a:p>
            <a:r>
              <a:rPr lang="en-US" sz="4000" b="1" dirty="0" smtClean="0"/>
              <a:t>GREENHOUSE GAS PHYSICS</a:t>
            </a:r>
            <a:endParaRPr lang="en-US" sz="4000" b="1"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889" y="2621698"/>
            <a:ext cx="2193290" cy="1943100"/>
          </a:xfrm>
          <a:prstGeom prst="rect">
            <a:avLst/>
          </a:prstGeom>
        </p:spPr>
      </p:pic>
      <p:pic>
        <p:nvPicPr>
          <p:cNvPr id="3" name="Picture 2"/>
          <p:cNvPicPr>
            <a:picLocks noChangeAspect="1"/>
          </p:cNvPicPr>
          <p:nvPr/>
        </p:nvPicPr>
        <p:blipFill>
          <a:blip r:embed="rId4"/>
          <a:stretch>
            <a:fillRect/>
          </a:stretch>
        </p:blipFill>
        <p:spPr>
          <a:xfrm>
            <a:off x="3709222" y="765247"/>
            <a:ext cx="5596941" cy="2828002"/>
          </a:xfrm>
          <a:prstGeom prst="rect">
            <a:avLst/>
          </a:prstGeom>
        </p:spPr>
      </p:pic>
      <p:pic>
        <p:nvPicPr>
          <p:cNvPr id="4" name="Picture 3"/>
          <p:cNvPicPr>
            <a:picLocks noChangeAspect="1"/>
          </p:cNvPicPr>
          <p:nvPr/>
        </p:nvPicPr>
        <p:blipFill>
          <a:blip r:embed="rId5"/>
          <a:stretch>
            <a:fillRect/>
          </a:stretch>
        </p:blipFill>
        <p:spPr>
          <a:xfrm>
            <a:off x="3108346" y="4838579"/>
            <a:ext cx="6347270" cy="2217293"/>
          </a:xfrm>
          <a:prstGeom prst="rect">
            <a:avLst/>
          </a:prstGeom>
        </p:spPr>
      </p:pic>
      <p:sp>
        <p:nvSpPr>
          <p:cNvPr id="5" name="TextBox 4"/>
          <p:cNvSpPr txBox="1"/>
          <p:nvPr/>
        </p:nvSpPr>
        <p:spPr>
          <a:xfrm>
            <a:off x="0" y="7401517"/>
            <a:ext cx="3556983" cy="369332"/>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7127" y="2065454"/>
            <a:ext cx="8896096" cy="2038096"/>
          </a:xfrm>
          <a:prstGeom prst="rect">
            <a:avLst/>
          </a:prstGeom>
        </p:spPr>
      </p:pic>
      <p:pic>
        <p:nvPicPr>
          <p:cNvPr id="3" name="Picture 2"/>
          <p:cNvPicPr>
            <a:picLocks noChangeAspect="1"/>
          </p:cNvPicPr>
          <p:nvPr/>
        </p:nvPicPr>
        <p:blipFill>
          <a:blip r:embed="rId4"/>
          <a:stretch>
            <a:fillRect/>
          </a:stretch>
        </p:blipFill>
        <p:spPr>
          <a:xfrm>
            <a:off x="181610" y="4625058"/>
            <a:ext cx="9876790" cy="921173"/>
          </a:xfrm>
          <a:prstGeom prst="rect">
            <a:avLst/>
          </a:prstGeom>
        </p:spPr>
      </p:pic>
      <p:sp>
        <p:nvSpPr>
          <p:cNvPr id="4" name="Title 3"/>
          <p:cNvSpPr>
            <a:spLocks noGrp="1"/>
          </p:cNvSpPr>
          <p:nvPr>
            <p:ph type="title"/>
          </p:nvPr>
        </p:nvSpPr>
        <p:spPr>
          <a:xfrm>
            <a:off x="1533315" y="6054797"/>
            <a:ext cx="7339752" cy="388336"/>
          </a:xfrm>
        </p:spPr>
        <p:txBody>
          <a:bodyPr>
            <a:noAutofit/>
          </a:bodyPr>
          <a:lstStyle/>
          <a:p>
            <a:r>
              <a:rPr lang="en-US" sz="1400" b="0" dirty="0" smtClean="0"/>
              <a:t>HITRAN database Contains parameters for about 2.8 million spectra of 39 molecules</a:t>
            </a:r>
            <a:endParaRPr lang="en-US" sz="1400" b="0" dirty="0"/>
          </a:p>
        </p:txBody>
      </p:sp>
      <p:sp>
        <p:nvSpPr>
          <p:cNvPr id="5" name="TextBox 4"/>
          <p:cNvSpPr txBox="1"/>
          <p:nvPr/>
        </p:nvSpPr>
        <p:spPr>
          <a:xfrm>
            <a:off x="0" y="7372290"/>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2973" y="2205991"/>
            <a:ext cx="6803390" cy="3699087"/>
          </a:xfrm>
          <a:prstGeom prst="rect">
            <a:avLst/>
          </a:prstGeom>
        </p:spPr>
      </p:pic>
      <p:sp>
        <p:nvSpPr>
          <p:cNvPr id="3" name="TextBox 2"/>
          <p:cNvSpPr txBox="1"/>
          <p:nvPr/>
        </p:nvSpPr>
        <p:spPr>
          <a:xfrm>
            <a:off x="1176868" y="6438618"/>
            <a:ext cx="7797800" cy="410647"/>
          </a:xfrm>
          <a:prstGeom prst="rect">
            <a:avLst/>
          </a:prstGeom>
          <a:noFill/>
        </p:spPr>
        <p:txBody>
          <a:bodyPr wrap="square" lIns="101876" tIns="50938" rIns="101876" bIns="50938" rtlCol="0">
            <a:spAutoFit/>
          </a:bodyPr>
          <a:lstStyle/>
          <a:p>
            <a:r>
              <a:rPr lang="en-US" dirty="0" smtClean="0"/>
              <a:t>Earth’s surface radiance at 288 K. Radiance in watts/sq.m/cm-1/steradian.</a:t>
            </a:r>
            <a:endParaRPr lang="en-US" dirty="0"/>
          </a:p>
        </p:txBody>
      </p:sp>
      <p:sp>
        <p:nvSpPr>
          <p:cNvPr id="4" name="TextBox 3"/>
          <p:cNvSpPr txBox="1"/>
          <p:nvPr/>
        </p:nvSpPr>
        <p:spPr>
          <a:xfrm>
            <a:off x="0" y="7372290"/>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
        <p:nvSpPr>
          <p:cNvPr id="5" name="TextBox 4"/>
          <p:cNvSpPr txBox="1"/>
          <p:nvPr/>
        </p:nvSpPr>
        <p:spPr>
          <a:xfrm>
            <a:off x="2477346" y="1244600"/>
            <a:ext cx="5961112" cy="400110"/>
          </a:xfrm>
          <a:prstGeom prst="rect">
            <a:avLst/>
          </a:prstGeom>
          <a:noFill/>
        </p:spPr>
        <p:txBody>
          <a:bodyPr wrap="none" rtlCol="0">
            <a:spAutoFit/>
          </a:bodyPr>
          <a:lstStyle/>
          <a:p>
            <a:r>
              <a:rPr lang="en-US" dirty="0" smtClean="0"/>
              <a:t>RADIANCE OF EARTH’S SURFACE and GHG ABSORPTION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1" y="506165"/>
            <a:ext cx="9723120" cy="5627793"/>
          </a:xfrm>
          <a:prstGeom prst="rect">
            <a:avLst/>
          </a:prstGeom>
        </p:spPr>
      </p:pic>
      <p:sp>
        <p:nvSpPr>
          <p:cNvPr id="3" name="TextBox 2"/>
          <p:cNvSpPr txBox="1"/>
          <p:nvPr/>
        </p:nvSpPr>
        <p:spPr>
          <a:xfrm>
            <a:off x="0" y="7371322"/>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2343" y="2250163"/>
            <a:ext cx="7571740" cy="3641513"/>
          </a:xfrm>
          <a:prstGeom prst="rect">
            <a:avLst/>
          </a:prstGeom>
        </p:spPr>
      </p:pic>
      <p:sp>
        <p:nvSpPr>
          <p:cNvPr id="3" name="TextBox 2"/>
          <p:cNvSpPr txBox="1"/>
          <p:nvPr/>
        </p:nvSpPr>
        <p:spPr>
          <a:xfrm>
            <a:off x="0" y="7372290"/>
            <a:ext cx="3556983" cy="400110"/>
          </a:xfrm>
          <a:prstGeom prst="rect">
            <a:avLst/>
          </a:prstGeom>
          <a:noFill/>
        </p:spPr>
        <p:txBody>
          <a:bodyPr wrap="none" rtlCol="0">
            <a:spAutoFit/>
          </a:bodyPr>
          <a:lstStyle/>
          <a:p>
            <a:r>
              <a:rPr lang="en-US" sz="1000" dirty="0" smtClean="0"/>
              <a:t>Source: Jack Barrett, </a:t>
            </a:r>
            <a:r>
              <a:rPr lang="en-US" sz="1000" i="1" dirty="0" smtClean="0"/>
              <a:t>Energy &amp; Environment · Vol. 16, No. 6, 2005</a:t>
            </a:r>
          </a:p>
          <a:p>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51073</TotalTime>
  <Words>2260</Words>
  <Application>Microsoft Macintosh PowerPoint</Application>
  <PresentationFormat>Custom</PresentationFormat>
  <Paragraphs>150</Paragraphs>
  <Slides>39</Slides>
  <Notes>38</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HITRAN database Contains parameters for about 2.8 million spectra of 39 molecules</vt:lpstr>
      <vt:lpstr>Slide 7</vt:lpstr>
      <vt:lpstr>Slide 8</vt:lpstr>
      <vt:lpstr>Slide 9</vt:lpstr>
      <vt:lpstr>Slide 10</vt:lpstr>
      <vt:lpstr>Slide 11</vt:lpstr>
      <vt:lpstr>Slide 12</vt:lpstr>
      <vt:lpstr>HITRAN</vt:lpstr>
      <vt:lpstr>Slide 14</vt:lpstr>
      <vt:lpstr>Slide 15</vt:lpstr>
      <vt:lpstr>TEMPERATURE ISSUES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Kendrick</dc:creator>
  <cp:lastModifiedBy>Hugh Kendrick</cp:lastModifiedBy>
  <cp:revision>24</cp:revision>
  <cp:lastPrinted>2010-02-16T06:40:35Z</cp:lastPrinted>
  <dcterms:created xsi:type="dcterms:W3CDTF">2010-02-18T06:19:59Z</dcterms:created>
  <dcterms:modified xsi:type="dcterms:W3CDTF">2010-02-18T06:24:26Z</dcterms:modified>
</cp:coreProperties>
</file>