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handoutMasterIdLst>
    <p:handoutMasterId r:id="rId35"/>
  </p:handoutMasterIdLst>
  <p:sldIdLst>
    <p:sldId id="330" r:id="rId2"/>
    <p:sldId id="310" r:id="rId3"/>
    <p:sldId id="308" r:id="rId4"/>
    <p:sldId id="302" r:id="rId5"/>
    <p:sldId id="311" r:id="rId6"/>
    <p:sldId id="284" r:id="rId7"/>
    <p:sldId id="312" r:id="rId8"/>
    <p:sldId id="323" r:id="rId9"/>
    <p:sldId id="261" r:id="rId10"/>
    <p:sldId id="307" r:id="rId11"/>
    <p:sldId id="283" r:id="rId12"/>
    <p:sldId id="262" r:id="rId13"/>
    <p:sldId id="263" r:id="rId14"/>
    <p:sldId id="303" r:id="rId15"/>
    <p:sldId id="304" r:id="rId16"/>
    <p:sldId id="305" r:id="rId17"/>
    <p:sldId id="306" r:id="rId18"/>
    <p:sldId id="287" r:id="rId19"/>
    <p:sldId id="265" r:id="rId20"/>
    <p:sldId id="331" r:id="rId21"/>
    <p:sldId id="259" r:id="rId22"/>
    <p:sldId id="272" r:id="rId23"/>
    <p:sldId id="270" r:id="rId24"/>
    <p:sldId id="266" r:id="rId25"/>
    <p:sldId id="274" r:id="rId26"/>
    <p:sldId id="267" r:id="rId27"/>
    <p:sldId id="268" r:id="rId28"/>
    <p:sldId id="269" r:id="rId29"/>
    <p:sldId id="319" r:id="rId30"/>
    <p:sldId id="320" r:id="rId31"/>
    <p:sldId id="321" r:id="rId32"/>
    <p:sldId id="322" r:id="rId33"/>
  </p:sldIdLst>
  <p:sldSz cx="10058400" cy="7772400"/>
  <p:notesSz cx="9144000" cy="6858000"/>
  <p:defaultTextStyle>
    <a:defPPr>
      <a:defRPr lang="en-US"/>
    </a:defPPr>
    <a:lvl1pPr marL="0" algn="l" defTabSz="509382" rtl="0" eaLnBrk="1" latinLnBrk="0" hangingPunct="1">
      <a:defRPr sz="2000" kern="1200">
        <a:solidFill>
          <a:schemeClr val="tx1"/>
        </a:solidFill>
        <a:latin typeface="+mn-lt"/>
        <a:ea typeface="+mn-ea"/>
        <a:cs typeface="+mn-cs"/>
      </a:defRPr>
    </a:lvl1pPr>
    <a:lvl2pPr marL="509382" algn="l" defTabSz="509382" rtl="0" eaLnBrk="1" latinLnBrk="0" hangingPunct="1">
      <a:defRPr sz="2000" kern="1200">
        <a:solidFill>
          <a:schemeClr val="tx1"/>
        </a:solidFill>
        <a:latin typeface="+mn-lt"/>
        <a:ea typeface="+mn-ea"/>
        <a:cs typeface="+mn-cs"/>
      </a:defRPr>
    </a:lvl2pPr>
    <a:lvl3pPr marL="1018763" algn="l" defTabSz="509382" rtl="0" eaLnBrk="1" latinLnBrk="0" hangingPunct="1">
      <a:defRPr sz="2000" kern="1200">
        <a:solidFill>
          <a:schemeClr val="tx1"/>
        </a:solidFill>
        <a:latin typeface="+mn-lt"/>
        <a:ea typeface="+mn-ea"/>
        <a:cs typeface="+mn-cs"/>
      </a:defRPr>
    </a:lvl3pPr>
    <a:lvl4pPr marL="1528146" algn="l" defTabSz="509382" rtl="0" eaLnBrk="1" latinLnBrk="0" hangingPunct="1">
      <a:defRPr sz="2000" kern="1200">
        <a:solidFill>
          <a:schemeClr val="tx1"/>
        </a:solidFill>
        <a:latin typeface="+mn-lt"/>
        <a:ea typeface="+mn-ea"/>
        <a:cs typeface="+mn-cs"/>
      </a:defRPr>
    </a:lvl4pPr>
    <a:lvl5pPr marL="2037529" algn="l" defTabSz="509382" rtl="0" eaLnBrk="1" latinLnBrk="0" hangingPunct="1">
      <a:defRPr sz="2000" kern="1200">
        <a:solidFill>
          <a:schemeClr val="tx1"/>
        </a:solidFill>
        <a:latin typeface="+mn-lt"/>
        <a:ea typeface="+mn-ea"/>
        <a:cs typeface="+mn-cs"/>
      </a:defRPr>
    </a:lvl5pPr>
    <a:lvl6pPr marL="2546911" algn="l" defTabSz="509382" rtl="0" eaLnBrk="1" latinLnBrk="0" hangingPunct="1">
      <a:defRPr sz="2000" kern="1200">
        <a:solidFill>
          <a:schemeClr val="tx1"/>
        </a:solidFill>
        <a:latin typeface="+mn-lt"/>
        <a:ea typeface="+mn-ea"/>
        <a:cs typeface="+mn-cs"/>
      </a:defRPr>
    </a:lvl6pPr>
    <a:lvl7pPr marL="3056292" algn="l" defTabSz="509382" rtl="0" eaLnBrk="1" latinLnBrk="0" hangingPunct="1">
      <a:defRPr sz="2000" kern="1200">
        <a:solidFill>
          <a:schemeClr val="tx1"/>
        </a:solidFill>
        <a:latin typeface="+mn-lt"/>
        <a:ea typeface="+mn-ea"/>
        <a:cs typeface="+mn-cs"/>
      </a:defRPr>
    </a:lvl7pPr>
    <a:lvl8pPr marL="3565675" algn="l" defTabSz="509382" rtl="0" eaLnBrk="1" latinLnBrk="0" hangingPunct="1">
      <a:defRPr sz="2000" kern="1200">
        <a:solidFill>
          <a:schemeClr val="tx1"/>
        </a:solidFill>
        <a:latin typeface="+mn-lt"/>
        <a:ea typeface="+mn-ea"/>
        <a:cs typeface="+mn-cs"/>
      </a:defRPr>
    </a:lvl8pPr>
    <a:lvl9pPr marL="4075057" algn="l" defTabSz="509382"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ugh Kendrick" initials="HK"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7485" autoAdjust="0"/>
    <p:restoredTop sz="94695" autoAdjust="0"/>
  </p:normalViewPr>
  <p:slideViewPr>
    <p:cSldViewPr snapToGrid="0" snapToObjects="1">
      <p:cViewPr>
        <p:scale>
          <a:sx n="150" d="100"/>
          <a:sy n="150" d="100"/>
        </p:scale>
        <p:origin x="-696" y="-8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67" d="100"/>
          <a:sy n="167" d="100"/>
        </p:scale>
        <p:origin x="-1848" y="-104"/>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F1EB4C1E-0844-DC47-9AED-14917C665C79}" type="datetimeFigureOut">
              <a:rPr lang="en-US" smtClean="0"/>
              <a:pPr/>
              <a:t>2/17/10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2A5D607D-8A7A-7F46-A2DB-7E6C127488D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DEBF528-561C-3248-8A0E-116F5BAA3293}" type="datetimeFigureOut">
              <a:rPr lang="en-US" smtClean="0"/>
              <a:pPr/>
              <a:t>2/17/10</a:t>
            </a:fld>
            <a:endParaRPr lang="en-US"/>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7BAF54-7914-7342-93E1-C8F8D43A73D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509382" rtl="0" eaLnBrk="1" latinLnBrk="0" hangingPunct="1">
      <a:defRPr sz="1300" kern="1200">
        <a:solidFill>
          <a:schemeClr val="tx1"/>
        </a:solidFill>
        <a:latin typeface="+mn-lt"/>
        <a:ea typeface="+mn-ea"/>
        <a:cs typeface="+mn-cs"/>
      </a:defRPr>
    </a:lvl1pPr>
    <a:lvl2pPr marL="509382" algn="l" defTabSz="509382" rtl="0" eaLnBrk="1" latinLnBrk="0" hangingPunct="1">
      <a:defRPr sz="1300" kern="1200">
        <a:solidFill>
          <a:schemeClr val="tx1"/>
        </a:solidFill>
        <a:latin typeface="+mn-lt"/>
        <a:ea typeface="+mn-ea"/>
        <a:cs typeface="+mn-cs"/>
      </a:defRPr>
    </a:lvl2pPr>
    <a:lvl3pPr marL="1018763" algn="l" defTabSz="509382" rtl="0" eaLnBrk="1" latinLnBrk="0" hangingPunct="1">
      <a:defRPr sz="1300" kern="1200">
        <a:solidFill>
          <a:schemeClr val="tx1"/>
        </a:solidFill>
        <a:latin typeface="+mn-lt"/>
        <a:ea typeface="+mn-ea"/>
        <a:cs typeface="+mn-cs"/>
      </a:defRPr>
    </a:lvl3pPr>
    <a:lvl4pPr marL="1528146" algn="l" defTabSz="509382" rtl="0" eaLnBrk="1" latinLnBrk="0" hangingPunct="1">
      <a:defRPr sz="1300" kern="1200">
        <a:solidFill>
          <a:schemeClr val="tx1"/>
        </a:solidFill>
        <a:latin typeface="+mn-lt"/>
        <a:ea typeface="+mn-ea"/>
        <a:cs typeface="+mn-cs"/>
      </a:defRPr>
    </a:lvl4pPr>
    <a:lvl5pPr marL="2037529" algn="l" defTabSz="509382" rtl="0" eaLnBrk="1" latinLnBrk="0" hangingPunct="1">
      <a:defRPr sz="1300" kern="1200">
        <a:solidFill>
          <a:schemeClr val="tx1"/>
        </a:solidFill>
        <a:latin typeface="+mn-lt"/>
        <a:ea typeface="+mn-ea"/>
        <a:cs typeface="+mn-cs"/>
      </a:defRPr>
    </a:lvl5pPr>
    <a:lvl6pPr marL="2546911" algn="l" defTabSz="509382" rtl="0" eaLnBrk="1" latinLnBrk="0" hangingPunct="1">
      <a:defRPr sz="1300" kern="1200">
        <a:solidFill>
          <a:schemeClr val="tx1"/>
        </a:solidFill>
        <a:latin typeface="+mn-lt"/>
        <a:ea typeface="+mn-ea"/>
        <a:cs typeface="+mn-cs"/>
      </a:defRPr>
    </a:lvl6pPr>
    <a:lvl7pPr marL="3056292" algn="l" defTabSz="509382" rtl="0" eaLnBrk="1" latinLnBrk="0" hangingPunct="1">
      <a:defRPr sz="1300" kern="1200">
        <a:solidFill>
          <a:schemeClr val="tx1"/>
        </a:solidFill>
        <a:latin typeface="+mn-lt"/>
        <a:ea typeface="+mn-ea"/>
        <a:cs typeface="+mn-cs"/>
      </a:defRPr>
    </a:lvl7pPr>
    <a:lvl8pPr marL="3565675" algn="l" defTabSz="509382" rtl="0" eaLnBrk="1" latinLnBrk="0" hangingPunct="1">
      <a:defRPr sz="1300" kern="1200">
        <a:solidFill>
          <a:schemeClr val="tx1"/>
        </a:solidFill>
        <a:latin typeface="+mn-lt"/>
        <a:ea typeface="+mn-ea"/>
        <a:cs typeface="+mn-cs"/>
      </a:defRPr>
    </a:lvl8pPr>
    <a:lvl9pPr marL="4075057" algn="l" defTabSz="5093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pPr>
            <a:endParaRPr lang="en-US" b="1" dirty="0" smtClean="0"/>
          </a:p>
          <a:p>
            <a:pPr eaLnBrk="1" hangingPunct="1">
              <a:lnSpc>
                <a:spcPct val="90000"/>
              </a:lnSpc>
            </a:pPr>
            <a:r>
              <a:rPr lang="en-US" sz="1400" dirty="0" smtClean="0"/>
              <a:t>(Top) Atmospheric CO</a:t>
            </a:r>
            <a:r>
              <a:rPr lang="en-US" sz="1400" baseline="-25000" dirty="0" smtClean="0"/>
              <a:t>2</a:t>
            </a:r>
            <a:r>
              <a:rPr lang="en-US" sz="1400" dirty="0" smtClean="0"/>
              <a:t> and continental </a:t>
            </a:r>
            <a:r>
              <a:rPr lang="en-US" sz="1400" dirty="0" err="1" smtClean="0"/>
              <a:t>glaciation</a:t>
            </a:r>
            <a:r>
              <a:rPr lang="en-US" sz="1400" dirty="0" smtClean="0"/>
              <a:t> 400 Ma to present. Vertical blue bars mark the timing and </a:t>
            </a:r>
            <a:r>
              <a:rPr lang="en-US" sz="1400" dirty="0" err="1" smtClean="0"/>
              <a:t>palaeolatitudinal</a:t>
            </a:r>
            <a:r>
              <a:rPr lang="en-US" sz="1400" dirty="0" smtClean="0"/>
              <a:t> extent of ice sheets (after Crowley, 1998). Plotted CO</a:t>
            </a:r>
            <a:r>
              <a:rPr lang="en-US" sz="1400" baseline="-25000" dirty="0" smtClean="0"/>
              <a:t>2</a:t>
            </a:r>
            <a:r>
              <a:rPr lang="en-US" sz="1400" dirty="0" smtClean="0"/>
              <a:t> records represent five-point running averages from each of the four major proxies (see Royer, 2006 for details of compilation). Also plotted are the plausible ranges of CO</a:t>
            </a:r>
            <a:r>
              <a:rPr lang="en-US" sz="1400" baseline="-25000" dirty="0" smtClean="0"/>
              <a:t>2</a:t>
            </a:r>
            <a:r>
              <a:rPr lang="en-US" sz="1400" dirty="0" smtClean="0"/>
              <a:t> from the geochemical carbon cycle model GEOCARB III (</a:t>
            </a:r>
            <a:r>
              <a:rPr lang="en-US" sz="1400" dirty="0" err="1" smtClean="0"/>
              <a:t>Berner</a:t>
            </a:r>
            <a:r>
              <a:rPr lang="en-US" sz="1400" dirty="0" smtClean="0"/>
              <a:t> and </a:t>
            </a:r>
            <a:r>
              <a:rPr lang="en-US" sz="1400" dirty="0" err="1" smtClean="0"/>
              <a:t>Kothavala</a:t>
            </a:r>
            <a:r>
              <a:rPr lang="en-US" sz="1400" dirty="0" smtClean="0"/>
              <a:t>, 2001). All data have been adjusted to the Gradstein et al. (2004) time scale. (Middle) Global compilation of deep-sea benthic foraminifera 18O isotope records from 40 Deep Sea Drilling Program and Ocean Drilling Program sites (</a:t>
            </a:r>
            <a:r>
              <a:rPr lang="en-US" sz="1400" dirty="0" err="1" smtClean="0"/>
              <a:t>Zachos</a:t>
            </a:r>
            <a:r>
              <a:rPr lang="en-US" sz="1400" dirty="0" smtClean="0"/>
              <a:t> et al., 2001) updated with high-resolution records for the Eocene through Miocene interval (</a:t>
            </a:r>
            <a:r>
              <a:rPr lang="en-US" sz="1400" dirty="0" err="1" smtClean="0"/>
              <a:t>Billups</a:t>
            </a:r>
            <a:r>
              <a:rPr lang="en-US" sz="1400" dirty="0" smtClean="0"/>
              <a:t> et al., 2002; </a:t>
            </a:r>
            <a:r>
              <a:rPr lang="en-US" sz="1400" dirty="0" err="1" smtClean="0"/>
              <a:t>Bohaty</a:t>
            </a:r>
            <a:r>
              <a:rPr lang="en-US" sz="1400" dirty="0" smtClean="0"/>
              <a:t> and </a:t>
            </a:r>
            <a:r>
              <a:rPr lang="en-US" sz="1400" dirty="0" err="1" smtClean="0"/>
              <a:t>Zachos</a:t>
            </a:r>
            <a:r>
              <a:rPr lang="en-US" sz="1400" dirty="0" smtClean="0"/>
              <a:t>, 2003; Lear et al., 2004). Most data were derived from analyses of two common and long-lived benthic </a:t>
            </a:r>
            <a:r>
              <a:rPr lang="en-US" sz="1400" dirty="0" err="1" smtClean="0"/>
              <a:t>taxa</a:t>
            </a:r>
            <a:r>
              <a:rPr lang="en-US" sz="1400" dirty="0" smtClean="0"/>
              <a:t>, </a:t>
            </a:r>
            <a:r>
              <a:rPr lang="en-US" sz="1400" dirty="0" err="1" smtClean="0"/>
              <a:t>Cibicidoides</a:t>
            </a:r>
            <a:r>
              <a:rPr lang="en-US" sz="1400" dirty="0" smtClean="0"/>
              <a:t> and </a:t>
            </a:r>
            <a:r>
              <a:rPr lang="en-US" sz="1400" dirty="0" err="1" smtClean="0"/>
              <a:t>Nuttallides</a:t>
            </a:r>
            <a:r>
              <a:rPr lang="en-US" sz="1400" dirty="0" smtClean="0"/>
              <a:t>. To correct for genus-specific isotope vital effects, the 18O values were adjusted by +0.64 and +0.4 (</a:t>
            </a:r>
            <a:r>
              <a:rPr lang="en-US" sz="1400" dirty="0" err="1" smtClean="0"/>
              <a:t>Shackleton</a:t>
            </a:r>
            <a:r>
              <a:rPr lang="en-US" sz="1400" dirty="0" smtClean="0"/>
              <a:t> et al., 1984), respectively. The ages are relative to the geomagnetic polarity time scale of Berggren et al. (1995). The raw data were smoothed using a five-point running mean, and curve-fitted with a locally weighted mean. The </a:t>
            </a:r>
            <a:r>
              <a:rPr lang="en-US" sz="1400" baseline="30000" dirty="0" smtClean="0"/>
              <a:t>18</a:t>
            </a:r>
            <a:r>
              <a:rPr lang="en-US" sz="1400" dirty="0" smtClean="0"/>
              <a:t>O temperature values assume an ice-free ocean (–1.0‰ Standard Mean Ocean Water), and thus only apply to the time preceding large-scale </a:t>
            </a:r>
            <a:r>
              <a:rPr lang="en-US" sz="1400" dirty="0" err="1" smtClean="0"/>
              <a:t>antarctic</a:t>
            </a:r>
            <a:r>
              <a:rPr lang="en-US" sz="1400" dirty="0" smtClean="0"/>
              <a:t> </a:t>
            </a:r>
            <a:r>
              <a:rPr lang="en-US" sz="1400" dirty="0" err="1" smtClean="0"/>
              <a:t>glaciation</a:t>
            </a:r>
            <a:r>
              <a:rPr lang="en-US" sz="1400" dirty="0" smtClean="0"/>
              <a:t> (~35 Ma). After the early Oligocene much of the variability (~70%) in the </a:t>
            </a:r>
            <a:r>
              <a:rPr lang="en-US" sz="1400" baseline="30000" dirty="0" smtClean="0"/>
              <a:t>18</a:t>
            </a:r>
            <a:r>
              <a:rPr lang="en-US" sz="1400" dirty="0" smtClean="0"/>
              <a:t>O record reflects changes in </a:t>
            </a:r>
            <a:r>
              <a:rPr lang="en-US" sz="1400" dirty="0" err="1" smtClean="0"/>
              <a:t>antarctic</a:t>
            </a:r>
            <a:r>
              <a:rPr lang="en-US" sz="1400" dirty="0" smtClean="0"/>
              <a:t> and Northern Hemisphere ice volume, which is represented by light blue horizontal bars (e.g., </a:t>
            </a:r>
            <a:r>
              <a:rPr lang="en-US" sz="1400" dirty="0" err="1" smtClean="0"/>
              <a:t>Hambrey</a:t>
            </a:r>
            <a:r>
              <a:rPr lang="en-US" sz="1400" dirty="0" smtClean="0"/>
              <a:t> et al., 1991; Wise et al., 1991; </a:t>
            </a:r>
            <a:r>
              <a:rPr lang="en-US" sz="1400" dirty="0" err="1" smtClean="0"/>
              <a:t>Ehrmann</a:t>
            </a:r>
            <a:r>
              <a:rPr lang="en-US" sz="1400" dirty="0" smtClean="0"/>
              <a:t> and </a:t>
            </a:r>
            <a:r>
              <a:rPr lang="en-US" sz="1400" dirty="0" err="1" smtClean="0"/>
              <a:t>Mackensen</a:t>
            </a:r>
            <a:r>
              <a:rPr lang="en-US" sz="1400" dirty="0" smtClean="0"/>
              <a:t>, 1992). Where the bars are dashed, they represent periods of ephemeral ice or ice sheets smaller than present, while the solid bars represent ice sheets of modern or greater size. The evolution and stability of the West Antarctic Ice Sheet (e.g., </a:t>
            </a:r>
            <a:r>
              <a:rPr lang="en-US" sz="1400" dirty="0" err="1" smtClean="0"/>
              <a:t>Lemasurier</a:t>
            </a:r>
            <a:r>
              <a:rPr lang="en-US" sz="1400" dirty="0" smtClean="0"/>
              <a:t> and </a:t>
            </a:r>
            <a:r>
              <a:rPr lang="en-US" sz="1400" dirty="0" err="1" smtClean="0"/>
              <a:t>Rocchi</a:t>
            </a:r>
            <a:r>
              <a:rPr lang="en-US" sz="1400" dirty="0" smtClean="0"/>
              <a:t>, 2005) remains an important area of uncertainty that could affect estimates of future sea level rise. (Bottom) Detailed record of CO</a:t>
            </a:r>
            <a:r>
              <a:rPr lang="en-US" sz="1400" baseline="-25000" dirty="0" smtClean="0"/>
              <a:t>2</a:t>
            </a:r>
            <a:r>
              <a:rPr lang="en-US" sz="1400" dirty="0" smtClean="0"/>
              <a:t> for the last 65 </a:t>
            </a:r>
            <a:r>
              <a:rPr lang="en-US" sz="1400" dirty="0" err="1" smtClean="0"/>
              <a:t>Myr</a:t>
            </a:r>
            <a:r>
              <a:rPr lang="en-US" sz="1400" dirty="0" smtClean="0"/>
              <a:t>. Individual records of CO</a:t>
            </a:r>
            <a:r>
              <a:rPr lang="en-US" sz="1400" baseline="-25000" dirty="0" smtClean="0"/>
              <a:t>2</a:t>
            </a:r>
            <a:r>
              <a:rPr lang="en-US" sz="1400" dirty="0" smtClean="0"/>
              <a:t> and associated errors are </a:t>
            </a:r>
            <a:r>
              <a:rPr lang="en-US" sz="1400" dirty="0" err="1" smtClean="0"/>
              <a:t>colour</a:t>
            </a:r>
            <a:r>
              <a:rPr lang="en-US" sz="1400" dirty="0" smtClean="0"/>
              <a:t>-coded by proxy method; when possible, records are based on replicate samples (see Royer, 2006 for details and data references). Dating errors are typically less than ±1 </a:t>
            </a:r>
            <a:r>
              <a:rPr lang="en-US" sz="1400" dirty="0" err="1" smtClean="0"/>
              <a:t>Myr</a:t>
            </a:r>
            <a:r>
              <a:rPr lang="en-US" sz="1400" dirty="0" smtClean="0"/>
              <a:t>. The range of error for each CO</a:t>
            </a:r>
            <a:r>
              <a:rPr lang="en-US" sz="1400" baseline="-25000" dirty="0" smtClean="0"/>
              <a:t>2</a:t>
            </a:r>
            <a:r>
              <a:rPr lang="en-US" sz="1400" dirty="0" smtClean="0"/>
              <a:t> proxy varies considerably, with estimates based on soil nodules yielding the greatest uncertainty. Also plotted are the plausible ranges of CO</a:t>
            </a:r>
            <a:r>
              <a:rPr lang="en-US" sz="1400" baseline="-25000" dirty="0" smtClean="0"/>
              <a:t>2</a:t>
            </a:r>
            <a:r>
              <a:rPr lang="en-US" sz="1400" dirty="0" smtClean="0"/>
              <a:t> from three geochemical carbon cycle models. </a:t>
            </a:r>
          </a:p>
        </p:txBody>
      </p:sp>
      <p:sp>
        <p:nvSpPr>
          <p:cNvPr id="4" name="Slide Number Placeholder 3"/>
          <p:cNvSpPr>
            <a:spLocks noGrp="1"/>
          </p:cNvSpPr>
          <p:nvPr>
            <p:ph type="sldNum" sz="quarter" idx="10"/>
          </p:nvPr>
        </p:nvSpPr>
        <p:spPr/>
        <p:txBody>
          <a:bodyPr/>
          <a:lstStyle/>
          <a:p>
            <a:fld id="{517BAF54-7914-7342-93E1-C8F8D43A73D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National Climatic Data Center, NOAA </a:t>
            </a:r>
            <a:r>
              <a:rPr lang="en-US" baseline="0" dirty="0" err="1" smtClean="0"/>
              <a:t>Paleoclimatology</a:t>
            </a:r>
            <a:r>
              <a:rPr lang="en-US" baseline="0" dirty="0" smtClean="0"/>
              <a:t>.   See  http://www.ncdc.noaa.gov/paleo/metadata/noaa-icecore-2475.html</a:t>
            </a:r>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r>
              <a:rPr lang="en-US" dirty="0" smtClean="0"/>
              <a:t>Source: Statement written for the Hearing before the US  Senate Committee on Commerce, Science, and Transportation</a:t>
            </a:r>
            <a:br>
              <a:rPr lang="en-US" dirty="0" smtClean="0"/>
            </a:br>
            <a:r>
              <a:rPr lang="en-US" b="1" dirty="0" smtClean="0"/>
              <a:t>Climate Change: Incorrect information on pre-industrial CO2</a:t>
            </a:r>
            <a:r>
              <a:rPr lang="en-US" b="0" dirty="0" smtClean="0"/>
              <a:t>.</a:t>
            </a:r>
            <a:r>
              <a:rPr lang="en-US" b="1" dirty="0" smtClean="0"/>
              <a:t> March 19, 2004</a:t>
            </a:r>
            <a:r>
              <a:rPr lang="en-US" dirty="0" smtClean="0"/>
              <a:t/>
            </a:r>
            <a:br>
              <a:rPr lang="en-US" dirty="0" smtClean="0"/>
            </a:br>
            <a:r>
              <a:rPr lang="en-US" b="1" dirty="0" smtClean="0"/>
              <a:t>Statement of Prof. </a:t>
            </a:r>
            <a:r>
              <a:rPr lang="en-US" b="1" dirty="0" err="1" smtClean="0"/>
              <a:t>Zbigniew</a:t>
            </a:r>
            <a:r>
              <a:rPr lang="en-US" b="1" dirty="0" smtClean="0"/>
              <a:t> </a:t>
            </a:r>
            <a:r>
              <a:rPr lang="en-US" b="1" dirty="0" err="1" smtClean="0"/>
              <a:t>Jaworowski</a:t>
            </a:r>
            <a:r>
              <a:rPr lang="en-US" b="0" dirty="0" smtClean="0"/>
              <a:t>.</a:t>
            </a:r>
            <a:r>
              <a:rPr lang="en-US" b="0" baseline="0" dirty="0" smtClean="0"/>
              <a:t> </a:t>
            </a:r>
            <a:r>
              <a:rPr lang="en-US" b="1" dirty="0" smtClean="0"/>
              <a:t>Chairman, Scientific Council of Central Laboratory for Radiological Protection ,Warsaw, Poland      </a:t>
            </a:r>
            <a:r>
              <a:rPr lang="en-US" dirty="0" smtClean="0"/>
              <a:t>                                                                 </a:t>
            </a:r>
            <a:br>
              <a:rPr lang="en-US" dirty="0" smtClean="0"/>
            </a:br>
            <a:r>
              <a:rPr lang="en-US" dirty="0" smtClean="0"/>
              <a:t/>
            </a:r>
            <a:br>
              <a:rPr lang="en-US" dirty="0" smtClean="0"/>
            </a:br>
            <a:r>
              <a:rPr lang="en-US" b="1" dirty="0" smtClean="0"/>
              <a:t> </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Source:  http://</a:t>
            </a:r>
            <a:r>
              <a:rPr lang="en-US" b="1" dirty="0" err="1" smtClean="0"/>
              <a:t>www.geocraft.com/WVFossils/Carboniferous_climate.html</a:t>
            </a:r>
            <a:endParaRPr lang="en-US" b="1" dirty="0" smtClean="0"/>
          </a:p>
          <a:p>
            <a:r>
              <a:rPr lang="en-US" b="1" dirty="0" smtClean="0"/>
              <a:t>A</a:t>
            </a:r>
            <a:r>
              <a:rPr lang="en-US" dirty="0" smtClean="0"/>
              <a:t>verage global temperatures in the </a:t>
            </a:r>
            <a:r>
              <a:rPr lang="en-US" b="1" dirty="0" smtClean="0"/>
              <a:t>Early</a:t>
            </a:r>
            <a:r>
              <a:rPr lang="en-US" dirty="0" smtClean="0"/>
              <a:t> </a:t>
            </a:r>
            <a:r>
              <a:rPr lang="en-US" b="1" dirty="0" smtClean="0"/>
              <a:t>Carboniferous Period </a:t>
            </a:r>
            <a:r>
              <a:rPr lang="en-US" dirty="0" smtClean="0"/>
              <a:t>were</a:t>
            </a:r>
            <a:r>
              <a:rPr lang="en-US" b="1" dirty="0" smtClean="0"/>
              <a:t> hot</a:t>
            </a:r>
            <a:r>
              <a:rPr lang="en-US" dirty="0" smtClean="0"/>
              <a:t>- approximately </a:t>
            </a:r>
            <a:r>
              <a:rPr lang="en-US" b="1" dirty="0" smtClean="0"/>
              <a:t>20° C (68° F)</a:t>
            </a:r>
            <a:r>
              <a:rPr lang="en-US" dirty="0" smtClean="0"/>
              <a:t>. However, cooling during the Middle Carboniferous reduced average global temperatures to about </a:t>
            </a:r>
            <a:r>
              <a:rPr lang="en-US" b="1" dirty="0" smtClean="0"/>
              <a:t>12° C (54° F)</a:t>
            </a:r>
            <a:r>
              <a:rPr lang="en-US" dirty="0" smtClean="0"/>
              <a:t>. As shown on the chart, this is comparable to the average global temperature on Earth today.</a:t>
            </a:r>
          </a:p>
          <a:p>
            <a:r>
              <a:rPr lang="en-US" dirty="0" smtClean="0"/>
              <a:t>Similarly, atmospheric concentrations of </a:t>
            </a:r>
            <a:r>
              <a:rPr lang="en-US" b="1" dirty="0" smtClean="0"/>
              <a:t>carbon dioxide</a:t>
            </a:r>
            <a:r>
              <a:rPr lang="en-US" dirty="0" smtClean="0"/>
              <a:t> (CO2) in the </a:t>
            </a:r>
            <a:r>
              <a:rPr lang="en-US" b="1" dirty="0" smtClean="0"/>
              <a:t>Early Carboniferous Period</a:t>
            </a:r>
            <a:r>
              <a:rPr lang="en-US" dirty="0" smtClean="0"/>
              <a:t> were approximately </a:t>
            </a:r>
            <a:r>
              <a:rPr lang="en-US" b="1" dirty="0" smtClean="0"/>
              <a:t>1500 </a:t>
            </a:r>
            <a:r>
              <a:rPr lang="en-US" b="1" dirty="0" err="1" smtClean="0"/>
              <a:t>ppm</a:t>
            </a:r>
            <a:r>
              <a:rPr lang="en-US" dirty="0" smtClean="0"/>
              <a:t> (parts per million), but by the </a:t>
            </a:r>
            <a:r>
              <a:rPr lang="en-US" b="1" dirty="0" smtClean="0"/>
              <a:t>Middle Carboniferous</a:t>
            </a:r>
            <a:r>
              <a:rPr lang="en-US" dirty="0" smtClean="0"/>
              <a:t> had declined to about </a:t>
            </a:r>
            <a:r>
              <a:rPr lang="en-US" b="1" dirty="0" smtClean="0"/>
              <a:t>350 </a:t>
            </a:r>
            <a:r>
              <a:rPr lang="en-US" b="1" dirty="0" err="1" smtClean="0"/>
              <a:t>ppm</a:t>
            </a:r>
            <a:r>
              <a:rPr lang="en-US" dirty="0" smtClean="0"/>
              <a:t> -- comparable to average CO2 concentrations today.</a:t>
            </a:r>
          </a:p>
          <a:p>
            <a:r>
              <a:rPr lang="en-US" dirty="0" smtClean="0"/>
              <a:t>Earth's atmosphere today contains about 380 </a:t>
            </a:r>
            <a:r>
              <a:rPr lang="en-US" dirty="0" err="1" smtClean="0"/>
              <a:t>ppm</a:t>
            </a:r>
            <a:r>
              <a:rPr lang="en-US" dirty="0" smtClean="0"/>
              <a:t> CO2 (0.038%). Compared to former geologic times,</a:t>
            </a:r>
            <a:r>
              <a:rPr lang="en-US" b="1" dirty="0" smtClean="0"/>
              <a:t> </a:t>
            </a:r>
            <a:r>
              <a:rPr lang="en-US" dirty="0" smtClean="0"/>
              <a:t>our </a:t>
            </a:r>
            <a:r>
              <a:rPr lang="en-US" b="1" dirty="0" smtClean="0"/>
              <a:t>present </a:t>
            </a:r>
            <a:r>
              <a:rPr lang="en-US" dirty="0" smtClean="0"/>
              <a:t>atmosphere,</a:t>
            </a:r>
            <a:r>
              <a:rPr lang="en-US" b="1" dirty="0" smtClean="0"/>
              <a:t> </a:t>
            </a:r>
            <a:r>
              <a:rPr lang="en-US" dirty="0" smtClean="0"/>
              <a:t>like the </a:t>
            </a:r>
            <a:r>
              <a:rPr lang="en-US" b="1" dirty="0" smtClean="0"/>
              <a:t>Late Carboniferous</a:t>
            </a:r>
            <a:r>
              <a:rPr lang="en-US" dirty="0" smtClean="0"/>
              <a:t> atmosphere, is</a:t>
            </a:r>
            <a:r>
              <a:rPr lang="en-US" b="1" dirty="0" smtClean="0"/>
              <a:t> CO2- impoverished.</a:t>
            </a:r>
            <a:r>
              <a:rPr lang="en-US" dirty="0" smtClean="0"/>
              <a:t> In the last 600 million years of Earth's history only the </a:t>
            </a:r>
            <a:r>
              <a:rPr lang="en-US" b="1" dirty="0" smtClean="0"/>
              <a:t>Carboniferous Period </a:t>
            </a:r>
            <a:r>
              <a:rPr lang="en-US" dirty="0" smtClean="0"/>
              <a:t>and our present age, the </a:t>
            </a:r>
            <a:r>
              <a:rPr lang="en-US" b="1" dirty="0" smtClean="0"/>
              <a:t>Quaternary Period, </a:t>
            </a:r>
            <a:r>
              <a:rPr lang="en-US" dirty="0" smtClean="0"/>
              <a:t>have witnessed CO2 levels less than </a:t>
            </a:r>
            <a:r>
              <a:rPr lang="en-US" b="1" dirty="0" smtClean="0"/>
              <a:t>400 </a:t>
            </a:r>
            <a:r>
              <a:rPr lang="en-US" b="1" dirty="0" err="1" smtClean="0"/>
              <a:t>ppm</a:t>
            </a:r>
            <a:r>
              <a:rPr lang="en-US" dirty="0" smtClean="0"/>
              <a:t>.</a:t>
            </a:r>
            <a:r>
              <a:rPr lang="en-US" b="1" dirty="0" smtClean="0"/>
              <a:t> Late Carboniferous</a:t>
            </a:r>
            <a:r>
              <a:rPr lang="en-US" dirty="0" smtClean="0"/>
              <a:t> to</a:t>
            </a:r>
            <a:r>
              <a:rPr lang="en-US" b="1" dirty="0" smtClean="0"/>
              <a:t> Early Permian</a:t>
            </a:r>
            <a:r>
              <a:rPr lang="en-US" dirty="0" smtClean="0"/>
              <a:t> time (315 </a:t>
            </a:r>
            <a:r>
              <a:rPr lang="en-US" dirty="0" err="1" smtClean="0"/>
              <a:t>mya</a:t>
            </a:r>
            <a:r>
              <a:rPr lang="en-US" dirty="0" smtClean="0"/>
              <a:t> -- 270 </a:t>
            </a:r>
            <a:r>
              <a:rPr lang="en-US" dirty="0" err="1" smtClean="0"/>
              <a:t>mya</a:t>
            </a:r>
            <a:r>
              <a:rPr lang="en-US" dirty="0" smtClean="0"/>
              <a:t>) is the only time period in the last 600 million years when </a:t>
            </a:r>
            <a:r>
              <a:rPr lang="en-US" b="1" dirty="0" smtClean="0"/>
              <a:t>both</a:t>
            </a:r>
            <a:r>
              <a:rPr lang="en-US" dirty="0" smtClean="0"/>
              <a:t> atmospheric </a:t>
            </a:r>
            <a:r>
              <a:rPr lang="en-US" b="1" dirty="0" smtClean="0"/>
              <a:t>CO2 </a:t>
            </a:r>
            <a:r>
              <a:rPr lang="en-US" dirty="0" smtClean="0"/>
              <a:t>and </a:t>
            </a:r>
            <a:r>
              <a:rPr lang="en-US" b="1" dirty="0" smtClean="0"/>
              <a:t>temperatures </a:t>
            </a:r>
            <a:r>
              <a:rPr lang="en-US" dirty="0" smtClean="0"/>
              <a:t>were as low as they are today</a:t>
            </a:r>
            <a:r>
              <a:rPr lang="en-US" b="1" dirty="0" smtClean="0"/>
              <a:t> (Quaternary Period ). </a:t>
            </a:r>
            <a:endParaRPr lang="en-US" dirty="0" smtClean="0"/>
          </a:p>
          <a:p>
            <a:r>
              <a:rPr lang="en-US" dirty="0" smtClean="0"/>
              <a:t>There has historically been much more CO2 in our atmosphere than exists today. For example, during the </a:t>
            </a:r>
            <a:r>
              <a:rPr lang="en-US" b="1" dirty="0" smtClean="0"/>
              <a:t>Jurassic Period</a:t>
            </a:r>
            <a:r>
              <a:rPr lang="en-US" dirty="0" smtClean="0"/>
              <a:t> (200 </a:t>
            </a:r>
            <a:r>
              <a:rPr lang="en-US" dirty="0" err="1" smtClean="0"/>
              <a:t>mya</a:t>
            </a:r>
            <a:r>
              <a:rPr lang="en-US" dirty="0" smtClean="0"/>
              <a:t>), average CO2 concentrations were about </a:t>
            </a:r>
            <a:r>
              <a:rPr lang="en-US" b="1" dirty="0" smtClean="0"/>
              <a:t>1800 </a:t>
            </a:r>
            <a:r>
              <a:rPr lang="en-US" b="1" dirty="0" err="1" smtClean="0"/>
              <a:t>ppm</a:t>
            </a:r>
            <a:r>
              <a:rPr lang="en-US" dirty="0" smtClean="0"/>
              <a:t> or about 4.7 times higher than today. The highest concentrations of CO2 during all of the Paleozoic Era occurred during the </a:t>
            </a:r>
            <a:r>
              <a:rPr lang="en-US" b="1" dirty="0" smtClean="0"/>
              <a:t>Cambrian Period</a:t>
            </a:r>
            <a:r>
              <a:rPr lang="en-US" dirty="0" smtClean="0"/>
              <a:t>, nearly </a:t>
            </a:r>
            <a:r>
              <a:rPr lang="en-US" b="1" dirty="0" smtClean="0"/>
              <a:t>7000 </a:t>
            </a:r>
            <a:r>
              <a:rPr lang="en-US" b="1" dirty="0" err="1" smtClean="0"/>
              <a:t>ppm</a:t>
            </a:r>
            <a:r>
              <a:rPr lang="en-US" dirty="0" smtClean="0"/>
              <a:t> -- about 18 times higher than today.</a:t>
            </a:r>
          </a:p>
          <a:p>
            <a:r>
              <a:rPr lang="en-US" dirty="0" smtClean="0"/>
              <a:t>The </a:t>
            </a:r>
            <a:r>
              <a:rPr lang="en-US" b="1" dirty="0" smtClean="0"/>
              <a:t>Carboniferous Period</a:t>
            </a:r>
            <a:r>
              <a:rPr lang="en-US" dirty="0" smtClean="0"/>
              <a:t> and the </a:t>
            </a:r>
            <a:r>
              <a:rPr lang="en-US" b="1" dirty="0" smtClean="0"/>
              <a:t>Ordovician Period </a:t>
            </a:r>
            <a:r>
              <a:rPr lang="en-US" dirty="0" smtClean="0"/>
              <a:t>were the</a:t>
            </a:r>
            <a:r>
              <a:rPr lang="en-US" b="1" dirty="0" smtClean="0"/>
              <a:t> </a:t>
            </a:r>
            <a:r>
              <a:rPr lang="en-US" dirty="0" smtClean="0"/>
              <a:t>only geological periods during the Paleozoic Era when </a:t>
            </a:r>
            <a:r>
              <a:rPr lang="en-US" b="1" dirty="0" smtClean="0"/>
              <a:t>global</a:t>
            </a:r>
            <a:r>
              <a:rPr lang="en-US" dirty="0" smtClean="0"/>
              <a:t> </a:t>
            </a:r>
            <a:r>
              <a:rPr lang="en-US" b="1" dirty="0" smtClean="0"/>
              <a:t>temperatures were as low as they are today</a:t>
            </a:r>
            <a:r>
              <a:rPr lang="en-US" dirty="0" smtClean="0"/>
              <a:t>.</a:t>
            </a:r>
          </a:p>
          <a:p>
            <a:pPr marL="0" marR="0" indent="0" algn="l" defTabSz="509382"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pPr>
            <a:endParaRPr lang="en-US" b="1" dirty="0" smtClean="0"/>
          </a:p>
          <a:p>
            <a:pPr eaLnBrk="1" hangingPunct="1">
              <a:lnSpc>
                <a:spcPct val="90000"/>
              </a:lnSpc>
            </a:pPr>
            <a:r>
              <a:rPr lang="en-US" sz="1200" dirty="0" smtClean="0"/>
              <a:t>(Top) Atmospheric CO</a:t>
            </a:r>
            <a:r>
              <a:rPr lang="en-US" sz="1200" baseline="-25000" dirty="0" smtClean="0"/>
              <a:t>2</a:t>
            </a:r>
            <a:r>
              <a:rPr lang="en-US" sz="1200" dirty="0" smtClean="0"/>
              <a:t> and continental </a:t>
            </a:r>
            <a:r>
              <a:rPr lang="en-US" sz="1200" dirty="0" err="1" smtClean="0"/>
              <a:t>glaciation</a:t>
            </a:r>
            <a:r>
              <a:rPr lang="en-US" sz="1200" dirty="0" smtClean="0"/>
              <a:t> 400 Ma to present. Vertical blue bars mark the timing and </a:t>
            </a:r>
            <a:r>
              <a:rPr lang="en-US" sz="1200" dirty="0" err="1" smtClean="0"/>
              <a:t>palaeolatitudinal</a:t>
            </a:r>
            <a:r>
              <a:rPr lang="en-US" sz="1200" dirty="0" smtClean="0"/>
              <a:t> extent of ice sheets (after Crowley, 1998). Plotted CO</a:t>
            </a:r>
            <a:r>
              <a:rPr lang="en-US" sz="1200" baseline="-25000" dirty="0" smtClean="0"/>
              <a:t>2</a:t>
            </a:r>
            <a:r>
              <a:rPr lang="en-US" sz="1200" dirty="0" smtClean="0"/>
              <a:t> records represent five-point running averages from each of the four major proxies (see Royer, 2006 for details of compilation). Also plotted are the plausible ranges of CO</a:t>
            </a:r>
            <a:r>
              <a:rPr lang="en-US" sz="1200" baseline="-25000" dirty="0" smtClean="0"/>
              <a:t>2</a:t>
            </a:r>
            <a:r>
              <a:rPr lang="en-US" sz="1200" dirty="0" smtClean="0"/>
              <a:t> from the geochemical carbon cycle model GEOCARB III (</a:t>
            </a:r>
            <a:r>
              <a:rPr lang="en-US" sz="1200" dirty="0" err="1" smtClean="0"/>
              <a:t>Berner</a:t>
            </a:r>
            <a:r>
              <a:rPr lang="en-US" sz="1200" dirty="0" smtClean="0"/>
              <a:t> and </a:t>
            </a:r>
            <a:r>
              <a:rPr lang="en-US" sz="1200" dirty="0" err="1" smtClean="0"/>
              <a:t>Kothavala</a:t>
            </a:r>
            <a:r>
              <a:rPr lang="en-US" sz="1200" dirty="0" smtClean="0"/>
              <a:t>, 2001). All data have been adjusted to the Gradstein et al. (2004) time scale. (Middle) Global compilation of deep-sea benthic foraminifera 18O isotope records from 40 Deep Sea Drilling Program and Ocean Drilling Program sites (</a:t>
            </a:r>
            <a:r>
              <a:rPr lang="en-US" sz="1200" dirty="0" err="1" smtClean="0"/>
              <a:t>Zachos</a:t>
            </a:r>
            <a:r>
              <a:rPr lang="en-US" sz="1200" dirty="0" smtClean="0"/>
              <a:t> et al., 2001) updated with high-resolution records for the Eocene through Miocene interval (</a:t>
            </a:r>
            <a:r>
              <a:rPr lang="en-US" sz="1200" dirty="0" err="1" smtClean="0"/>
              <a:t>Billups</a:t>
            </a:r>
            <a:r>
              <a:rPr lang="en-US" sz="1200" dirty="0" smtClean="0"/>
              <a:t> et al., 2002; </a:t>
            </a:r>
            <a:r>
              <a:rPr lang="en-US" sz="1200" dirty="0" err="1" smtClean="0"/>
              <a:t>Bohaty</a:t>
            </a:r>
            <a:r>
              <a:rPr lang="en-US" sz="1200" dirty="0" smtClean="0"/>
              <a:t> and </a:t>
            </a:r>
            <a:r>
              <a:rPr lang="en-US" sz="1200" dirty="0" err="1" smtClean="0"/>
              <a:t>Zachos</a:t>
            </a:r>
            <a:r>
              <a:rPr lang="en-US" sz="1200" dirty="0" smtClean="0"/>
              <a:t>, 2003; Lear et al., 2004). Most data were derived from analyses of two common and long-lived benthic </a:t>
            </a:r>
            <a:r>
              <a:rPr lang="en-US" sz="1200" dirty="0" err="1" smtClean="0"/>
              <a:t>taxa</a:t>
            </a:r>
            <a:r>
              <a:rPr lang="en-US" sz="1200" dirty="0" smtClean="0"/>
              <a:t>, </a:t>
            </a:r>
            <a:r>
              <a:rPr lang="en-US" sz="1200" dirty="0" err="1" smtClean="0"/>
              <a:t>Cibicidoides</a:t>
            </a:r>
            <a:r>
              <a:rPr lang="en-US" sz="1200" dirty="0" smtClean="0"/>
              <a:t> and </a:t>
            </a:r>
            <a:r>
              <a:rPr lang="en-US" sz="1200" dirty="0" err="1" smtClean="0"/>
              <a:t>Nuttallides</a:t>
            </a:r>
            <a:r>
              <a:rPr lang="en-US" sz="1200" dirty="0" smtClean="0"/>
              <a:t>. To correct for genus-specific isotope vital effects, the 18O values were adjusted by +0.64 and +0.4 (</a:t>
            </a:r>
            <a:r>
              <a:rPr lang="en-US" sz="1200" dirty="0" err="1" smtClean="0"/>
              <a:t>Shackleton</a:t>
            </a:r>
            <a:r>
              <a:rPr lang="en-US" sz="1200" dirty="0" smtClean="0"/>
              <a:t> et al., 1984), respectively. The ages are relative to the geomagnetic polarity time scale of Berggren et al. (1995). The raw data were smoothed using a five-point running mean, and curve-fitted with a locally weighted mean. The </a:t>
            </a:r>
            <a:r>
              <a:rPr lang="en-US" sz="1200" baseline="30000" dirty="0" smtClean="0"/>
              <a:t>18</a:t>
            </a:r>
            <a:r>
              <a:rPr lang="en-US" sz="1200" dirty="0" smtClean="0"/>
              <a:t>O temperature values assume an ice-free ocean (–1.0‰ Standard Mean Ocean Water), and thus only apply to the time preceding large-scale </a:t>
            </a:r>
            <a:r>
              <a:rPr lang="en-US" sz="1200" dirty="0" err="1" smtClean="0"/>
              <a:t>antarctic</a:t>
            </a:r>
            <a:r>
              <a:rPr lang="en-US" sz="1200" dirty="0" smtClean="0"/>
              <a:t> </a:t>
            </a:r>
            <a:r>
              <a:rPr lang="en-US" sz="1200" dirty="0" err="1" smtClean="0"/>
              <a:t>glaciation</a:t>
            </a:r>
            <a:r>
              <a:rPr lang="en-US" sz="1200" dirty="0" smtClean="0"/>
              <a:t> (~35 Ma). After the early Oligocene much of the variability (~70%) in the </a:t>
            </a:r>
            <a:r>
              <a:rPr lang="en-US" sz="1200" baseline="30000" dirty="0" smtClean="0"/>
              <a:t>18</a:t>
            </a:r>
            <a:r>
              <a:rPr lang="en-US" sz="1200" dirty="0" smtClean="0"/>
              <a:t>O record reflects changes in </a:t>
            </a:r>
            <a:r>
              <a:rPr lang="en-US" sz="1200" dirty="0" err="1" smtClean="0"/>
              <a:t>antarctic</a:t>
            </a:r>
            <a:r>
              <a:rPr lang="en-US" sz="1200" dirty="0" smtClean="0"/>
              <a:t> and Northern Hemisphere ice volume, which is represented by light blue horizontal bars (e.g., </a:t>
            </a:r>
            <a:r>
              <a:rPr lang="en-US" sz="1200" dirty="0" err="1" smtClean="0"/>
              <a:t>Hambrey</a:t>
            </a:r>
            <a:r>
              <a:rPr lang="en-US" sz="1200" dirty="0" smtClean="0"/>
              <a:t> et al., 1991; Wise et al., 1991; </a:t>
            </a:r>
            <a:r>
              <a:rPr lang="en-US" sz="1200" dirty="0" err="1" smtClean="0"/>
              <a:t>Ehrmann</a:t>
            </a:r>
            <a:r>
              <a:rPr lang="en-US" sz="1200" dirty="0" smtClean="0"/>
              <a:t> and </a:t>
            </a:r>
            <a:r>
              <a:rPr lang="en-US" sz="1200" dirty="0" err="1" smtClean="0"/>
              <a:t>Mackensen</a:t>
            </a:r>
            <a:r>
              <a:rPr lang="en-US" sz="1200" dirty="0" smtClean="0"/>
              <a:t>, 1992). Where the bars are dashed, they represent periods of ephemeral ice or ice sheets smaller than present, while the solid bars represent ice sheets of modern or greater size. The evolution and stability of the West Antarctic Ice Sheet (e.g., </a:t>
            </a:r>
            <a:r>
              <a:rPr lang="en-US" sz="1200" dirty="0" err="1" smtClean="0"/>
              <a:t>Lemasurier</a:t>
            </a:r>
            <a:r>
              <a:rPr lang="en-US" sz="1200" dirty="0" smtClean="0"/>
              <a:t> and </a:t>
            </a:r>
            <a:r>
              <a:rPr lang="en-US" sz="1200" dirty="0" err="1" smtClean="0"/>
              <a:t>Rocchi</a:t>
            </a:r>
            <a:r>
              <a:rPr lang="en-US" sz="1200" dirty="0" smtClean="0"/>
              <a:t>, 2005) remains an important area of uncertainty that could affect estimates of future sea level rise. (Bottom) Detailed record of CO</a:t>
            </a:r>
            <a:r>
              <a:rPr lang="en-US" sz="1200" baseline="-25000" dirty="0" smtClean="0"/>
              <a:t>2</a:t>
            </a:r>
            <a:r>
              <a:rPr lang="en-US" sz="1200" dirty="0" smtClean="0"/>
              <a:t> for the last 65 </a:t>
            </a:r>
            <a:r>
              <a:rPr lang="en-US" sz="1200" dirty="0" err="1" smtClean="0"/>
              <a:t>Myr</a:t>
            </a:r>
            <a:r>
              <a:rPr lang="en-US" sz="1200" dirty="0" smtClean="0"/>
              <a:t>. Individual records of CO</a:t>
            </a:r>
            <a:r>
              <a:rPr lang="en-US" sz="1200" baseline="-25000" dirty="0" smtClean="0"/>
              <a:t>2</a:t>
            </a:r>
            <a:r>
              <a:rPr lang="en-US" sz="1200" dirty="0" smtClean="0"/>
              <a:t> and associated errors are </a:t>
            </a:r>
            <a:r>
              <a:rPr lang="en-US" sz="1200" dirty="0" err="1" smtClean="0"/>
              <a:t>colour</a:t>
            </a:r>
            <a:r>
              <a:rPr lang="en-US" sz="1200" dirty="0" smtClean="0"/>
              <a:t>-coded by proxy method; when possible, records are based on replicate samples (see Royer, 2006 for details and data references). Dating errors are typically less than ±1 </a:t>
            </a:r>
            <a:r>
              <a:rPr lang="en-US" sz="1200" dirty="0" err="1" smtClean="0"/>
              <a:t>Myr</a:t>
            </a:r>
            <a:r>
              <a:rPr lang="en-US" sz="1200" dirty="0" smtClean="0"/>
              <a:t>. The range of error for each CO</a:t>
            </a:r>
            <a:r>
              <a:rPr lang="en-US" sz="1200" baseline="-25000" dirty="0" smtClean="0"/>
              <a:t>2</a:t>
            </a:r>
            <a:r>
              <a:rPr lang="en-US" sz="1200" dirty="0" smtClean="0"/>
              <a:t> proxy varies considerably, with estimates based on soil nodules yielding the greatest uncertainty. Also plotted are the plausible ranges of CO</a:t>
            </a:r>
            <a:r>
              <a:rPr lang="en-US" sz="1200" baseline="-25000" dirty="0" smtClean="0"/>
              <a:t>2</a:t>
            </a:r>
            <a:r>
              <a:rPr lang="en-US" sz="1200" dirty="0" smtClean="0"/>
              <a:t> from three geochemical carbon cycle models. </a:t>
            </a:r>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1"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1" y="4404360"/>
            <a:ext cx="7040880" cy="1986280"/>
          </a:xfrm>
        </p:spPr>
        <p:txBody>
          <a:bodyPr/>
          <a:lstStyle>
            <a:lvl1pPr marL="0" indent="0" algn="ctr">
              <a:buNone/>
              <a:defRPr>
                <a:solidFill>
                  <a:schemeClr val="tx1">
                    <a:tint val="75000"/>
                  </a:schemeClr>
                </a:solidFill>
              </a:defRPr>
            </a:lvl1pPr>
            <a:lvl2pPr marL="509382" indent="0" algn="ctr">
              <a:buNone/>
              <a:defRPr>
                <a:solidFill>
                  <a:schemeClr val="tx1">
                    <a:tint val="75000"/>
                  </a:schemeClr>
                </a:solidFill>
              </a:defRPr>
            </a:lvl2pPr>
            <a:lvl3pPr marL="1018763" indent="0" algn="ctr">
              <a:buNone/>
              <a:defRPr>
                <a:solidFill>
                  <a:schemeClr val="tx1">
                    <a:tint val="75000"/>
                  </a:schemeClr>
                </a:solidFill>
              </a:defRPr>
            </a:lvl3pPr>
            <a:lvl4pPr marL="1528146" indent="0" algn="ctr">
              <a:buNone/>
              <a:defRPr>
                <a:solidFill>
                  <a:schemeClr val="tx1">
                    <a:tint val="75000"/>
                  </a:schemeClr>
                </a:solidFill>
              </a:defRPr>
            </a:lvl4pPr>
            <a:lvl5pPr marL="2037529" indent="0" algn="ctr">
              <a:buNone/>
              <a:defRPr>
                <a:solidFill>
                  <a:schemeClr val="tx1">
                    <a:tint val="75000"/>
                  </a:schemeClr>
                </a:solidFill>
              </a:defRPr>
            </a:lvl5pPr>
            <a:lvl6pPr marL="2546911" indent="0" algn="ctr">
              <a:buNone/>
              <a:defRPr>
                <a:solidFill>
                  <a:schemeClr val="tx1">
                    <a:tint val="75000"/>
                  </a:schemeClr>
                </a:solidFill>
              </a:defRPr>
            </a:lvl6pPr>
            <a:lvl7pPr marL="3056292" indent="0" algn="ctr">
              <a:buNone/>
              <a:defRPr>
                <a:solidFill>
                  <a:schemeClr val="tx1">
                    <a:tint val="75000"/>
                  </a:schemeClr>
                </a:solidFill>
              </a:defRPr>
            </a:lvl7pPr>
            <a:lvl8pPr marL="3565675" indent="0" algn="ctr">
              <a:buNone/>
              <a:defRPr>
                <a:solidFill>
                  <a:schemeClr val="tx1">
                    <a:tint val="75000"/>
                  </a:schemeClr>
                </a:solidFill>
              </a:defRPr>
            </a:lvl8pPr>
            <a:lvl9pPr marL="40750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D367F-54BB-E244-AFE3-1F6D7467EBC1}"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F46A7-609B-4442-9FB7-661E38816381}"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1"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780AE-BC8F-8F47-85CC-E9DBB5C12F53}"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BBA47-197E-5E49-A28C-DF46D8BD7F94}"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3"/>
          </a:xfrm>
        </p:spPr>
        <p:txBody>
          <a:bodyPr anchor="b"/>
          <a:lstStyle>
            <a:lvl1pPr marL="0" indent="0">
              <a:buNone/>
              <a:defRPr sz="2200">
                <a:solidFill>
                  <a:schemeClr val="tx1">
                    <a:tint val="75000"/>
                  </a:schemeClr>
                </a:solidFill>
              </a:defRPr>
            </a:lvl1pPr>
            <a:lvl2pPr marL="509382" indent="0">
              <a:buNone/>
              <a:defRPr sz="2000">
                <a:solidFill>
                  <a:schemeClr val="tx1">
                    <a:tint val="75000"/>
                  </a:schemeClr>
                </a:solidFill>
              </a:defRPr>
            </a:lvl2pPr>
            <a:lvl3pPr marL="1018763" indent="0">
              <a:buNone/>
              <a:defRPr sz="1800">
                <a:solidFill>
                  <a:schemeClr val="tx1">
                    <a:tint val="75000"/>
                  </a:schemeClr>
                </a:solidFill>
              </a:defRPr>
            </a:lvl3pPr>
            <a:lvl4pPr marL="1528146" indent="0">
              <a:buNone/>
              <a:defRPr sz="1600">
                <a:solidFill>
                  <a:schemeClr val="tx1">
                    <a:tint val="75000"/>
                  </a:schemeClr>
                </a:solidFill>
              </a:defRPr>
            </a:lvl4pPr>
            <a:lvl5pPr marL="2037529" indent="0">
              <a:buNone/>
              <a:defRPr sz="1600">
                <a:solidFill>
                  <a:schemeClr val="tx1">
                    <a:tint val="75000"/>
                  </a:schemeClr>
                </a:solidFill>
              </a:defRPr>
            </a:lvl5pPr>
            <a:lvl6pPr marL="2546911" indent="0">
              <a:buNone/>
              <a:defRPr sz="1600">
                <a:solidFill>
                  <a:schemeClr val="tx1">
                    <a:tint val="75000"/>
                  </a:schemeClr>
                </a:solidFill>
              </a:defRPr>
            </a:lvl6pPr>
            <a:lvl7pPr marL="3056292" indent="0">
              <a:buNone/>
              <a:defRPr sz="1600">
                <a:solidFill>
                  <a:schemeClr val="tx1">
                    <a:tint val="75000"/>
                  </a:schemeClr>
                </a:solidFill>
              </a:defRPr>
            </a:lvl7pPr>
            <a:lvl8pPr marL="3565675" indent="0">
              <a:buNone/>
              <a:defRPr sz="1600">
                <a:solidFill>
                  <a:schemeClr val="tx1">
                    <a:tint val="75000"/>
                  </a:schemeClr>
                </a:solidFill>
              </a:defRPr>
            </a:lvl8pPr>
            <a:lvl9pPr marL="407505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327C9-4906-3342-A2B7-6C7FC260911F}"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1"/>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1"/>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C4B16-243B-D345-91E0-9DBE13C6DD6F}" type="datetime1">
              <a:rPr lang="en-US" smtClean="0"/>
              <a:pPr/>
              <a:t>2/17/10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382" indent="0">
              <a:buNone/>
              <a:defRPr sz="2200" b="1"/>
            </a:lvl2pPr>
            <a:lvl3pPr marL="1018763" indent="0">
              <a:buNone/>
              <a:defRPr sz="2000" b="1"/>
            </a:lvl3pPr>
            <a:lvl4pPr marL="1528146" indent="0">
              <a:buNone/>
              <a:defRPr sz="1800" b="1"/>
            </a:lvl4pPr>
            <a:lvl5pPr marL="2037529" indent="0">
              <a:buNone/>
              <a:defRPr sz="1800" b="1"/>
            </a:lvl5pPr>
            <a:lvl6pPr marL="2546911" indent="0">
              <a:buNone/>
              <a:defRPr sz="1800" b="1"/>
            </a:lvl6pPr>
            <a:lvl7pPr marL="3056292" indent="0">
              <a:buNone/>
              <a:defRPr sz="1800" b="1"/>
            </a:lvl7pPr>
            <a:lvl8pPr marL="3565675" indent="0">
              <a:buNone/>
              <a:defRPr sz="1800" b="1"/>
            </a:lvl8pPr>
            <a:lvl9pPr marL="407505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82" indent="0">
              <a:buNone/>
              <a:defRPr sz="2200" b="1"/>
            </a:lvl2pPr>
            <a:lvl3pPr marL="1018763" indent="0">
              <a:buNone/>
              <a:defRPr sz="2000" b="1"/>
            </a:lvl3pPr>
            <a:lvl4pPr marL="1528146" indent="0">
              <a:buNone/>
              <a:defRPr sz="1800" b="1"/>
            </a:lvl4pPr>
            <a:lvl5pPr marL="2037529" indent="0">
              <a:buNone/>
              <a:defRPr sz="1800" b="1"/>
            </a:lvl5pPr>
            <a:lvl6pPr marL="2546911" indent="0">
              <a:buNone/>
              <a:defRPr sz="1800" b="1"/>
            </a:lvl6pPr>
            <a:lvl7pPr marL="3056292" indent="0">
              <a:buNone/>
              <a:defRPr sz="1800" b="1"/>
            </a:lvl7pPr>
            <a:lvl8pPr marL="3565675" indent="0">
              <a:buNone/>
              <a:defRPr sz="1800" b="1"/>
            </a:lvl8pPr>
            <a:lvl9pPr marL="407505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5B40C-45B4-F647-B73C-48AE24051F8A}" type="datetime1">
              <a:rPr lang="en-US" smtClean="0"/>
              <a:pPr/>
              <a:t>2/17/10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1F4F4-451B-224C-BFBE-84ADEC5D60F0}" type="datetime1">
              <a:rPr lang="en-US" smtClean="0"/>
              <a:pPr/>
              <a:t>2/17/10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0CD8C-70BD-AE48-8BB3-FD5944664E06}" type="datetime1">
              <a:rPr lang="en-US" smtClean="0"/>
              <a:pPr/>
              <a:t>2/17/10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6"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382" indent="0">
              <a:buNone/>
              <a:defRPr sz="1300"/>
            </a:lvl2pPr>
            <a:lvl3pPr marL="1018763" indent="0">
              <a:buNone/>
              <a:defRPr sz="1100"/>
            </a:lvl3pPr>
            <a:lvl4pPr marL="1528146" indent="0">
              <a:buNone/>
              <a:defRPr sz="1000"/>
            </a:lvl4pPr>
            <a:lvl5pPr marL="2037529" indent="0">
              <a:buNone/>
              <a:defRPr sz="1000"/>
            </a:lvl5pPr>
            <a:lvl6pPr marL="2546911" indent="0">
              <a:buNone/>
              <a:defRPr sz="1000"/>
            </a:lvl6pPr>
            <a:lvl7pPr marL="3056292" indent="0">
              <a:buNone/>
              <a:defRPr sz="1000"/>
            </a:lvl7pPr>
            <a:lvl8pPr marL="3565675" indent="0">
              <a:buNone/>
              <a:defRPr sz="1000"/>
            </a:lvl8pPr>
            <a:lvl9pPr marL="407505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6D04D-9E9E-304C-A534-B77B366C3345}" type="datetime1">
              <a:rPr lang="en-US" smtClean="0"/>
              <a:pPr/>
              <a:t>2/17/10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82" indent="0">
              <a:buNone/>
              <a:defRPr sz="3100"/>
            </a:lvl2pPr>
            <a:lvl3pPr marL="1018763" indent="0">
              <a:buNone/>
              <a:defRPr sz="2700"/>
            </a:lvl3pPr>
            <a:lvl4pPr marL="1528146" indent="0">
              <a:buNone/>
              <a:defRPr sz="2200"/>
            </a:lvl4pPr>
            <a:lvl5pPr marL="2037529" indent="0">
              <a:buNone/>
              <a:defRPr sz="2200"/>
            </a:lvl5pPr>
            <a:lvl6pPr marL="2546911" indent="0">
              <a:buNone/>
              <a:defRPr sz="2200"/>
            </a:lvl6pPr>
            <a:lvl7pPr marL="3056292" indent="0">
              <a:buNone/>
              <a:defRPr sz="2200"/>
            </a:lvl7pPr>
            <a:lvl8pPr marL="3565675" indent="0">
              <a:buNone/>
              <a:defRPr sz="2200"/>
            </a:lvl8pPr>
            <a:lvl9pPr marL="4075057" indent="0">
              <a:buNone/>
              <a:defRPr sz="2200"/>
            </a:lvl9pPr>
          </a:lstStyle>
          <a:p>
            <a:endParaRPr lang="en-US"/>
          </a:p>
        </p:txBody>
      </p:sp>
      <p:sp>
        <p:nvSpPr>
          <p:cNvPr id="4" name="Text Placeholder 3"/>
          <p:cNvSpPr>
            <a:spLocks noGrp="1"/>
          </p:cNvSpPr>
          <p:nvPr>
            <p:ph type="body" sz="half" idx="2"/>
          </p:nvPr>
        </p:nvSpPr>
        <p:spPr>
          <a:xfrm>
            <a:off x="1971517" y="6082983"/>
            <a:ext cx="6035040" cy="912178"/>
          </a:xfrm>
        </p:spPr>
        <p:txBody>
          <a:bodyPr/>
          <a:lstStyle>
            <a:lvl1pPr marL="0" indent="0">
              <a:buNone/>
              <a:defRPr sz="1600"/>
            </a:lvl1pPr>
            <a:lvl2pPr marL="509382" indent="0">
              <a:buNone/>
              <a:defRPr sz="1300"/>
            </a:lvl2pPr>
            <a:lvl3pPr marL="1018763" indent="0">
              <a:buNone/>
              <a:defRPr sz="1100"/>
            </a:lvl3pPr>
            <a:lvl4pPr marL="1528146" indent="0">
              <a:buNone/>
              <a:defRPr sz="1000"/>
            </a:lvl4pPr>
            <a:lvl5pPr marL="2037529" indent="0">
              <a:buNone/>
              <a:defRPr sz="1000"/>
            </a:lvl5pPr>
            <a:lvl6pPr marL="2546911" indent="0">
              <a:buNone/>
              <a:defRPr sz="1000"/>
            </a:lvl6pPr>
            <a:lvl7pPr marL="3056292" indent="0">
              <a:buNone/>
              <a:defRPr sz="1000"/>
            </a:lvl7pPr>
            <a:lvl8pPr marL="3565675" indent="0">
              <a:buNone/>
              <a:defRPr sz="1000"/>
            </a:lvl8pPr>
            <a:lvl9pPr marL="407505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F5DD1-6036-4B42-A7B9-675E84E407DC}" type="datetime1">
              <a:rPr lang="en-US" smtClean="0"/>
              <a:pPr/>
              <a:t>2/17/10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1" y="311256"/>
            <a:ext cx="9052560" cy="1295400"/>
          </a:xfrm>
          <a:prstGeom prst="rect">
            <a:avLst/>
          </a:prstGeom>
        </p:spPr>
        <p:txBody>
          <a:bodyPr vert="horz" lIns="101876" tIns="50938" rIns="101876" bIns="5093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1" y="1813561"/>
            <a:ext cx="9052560" cy="5129425"/>
          </a:xfrm>
          <a:prstGeom prst="rect">
            <a:avLst/>
          </a:prstGeom>
        </p:spPr>
        <p:txBody>
          <a:bodyPr vert="horz" lIns="101876" tIns="50938" rIns="101876" bIns="509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76" tIns="50938" rIns="101876" bIns="50938" rtlCol="0" anchor="ctr"/>
          <a:lstStyle>
            <a:lvl1pPr algn="l">
              <a:defRPr sz="1300">
                <a:solidFill>
                  <a:schemeClr val="tx1">
                    <a:tint val="75000"/>
                  </a:schemeClr>
                </a:solidFill>
              </a:defRPr>
            </a:lvl1pPr>
          </a:lstStyle>
          <a:p>
            <a:fld id="{06A02955-068F-224F-A4EE-5B49E523E9DD}" type="datetime1">
              <a:rPr lang="en-US" smtClean="0"/>
              <a:pPr/>
              <a:t>2/17/10</a:t>
            </a:fld>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101876" tIns="50938" rIns="101876" bIns="50938"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76" tIns="50938" rIns="101876" bIns="50938" rtlCol="0" anchor="ctr"/>
          <a:lstStyle>
            <a:lvl1pPr algn="r">
              <a:defRPr sz="1300">
                <a:solidFill>
                  <a:schemeClr val="tx1">
                    <a:tint val="75000"/>
                  </a:schemeClr>
                </a:solidFill>
              </a:defRPr>
            </a:lvl1pPr>
          </a:lstStyle>
          <a:p>
            <a:fld id="{AA6E5EF9-14A4-4E46-9AA7-1D458201E9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509382" rtl="0" eaLnBrk="1" latinLnBrk="0" hangingPunct="1">
        <a:spcBef>
          <a:spcPct val="0"/>
        </a:spcBef>
        <a:buNone/>
        <a:defRPr sz="4900" kern="1200">
          <a:solidFill>
            <a:schemeClr val="tx1"/>
          </a:solidFill>
          <a:latin typeface="+mj-lt"/>
          <a:ea typeface="+mj-ea"/>
          <a:cs typeface="+mj-cs"/>
        </a:defRPr>
      </a:lvl1pPr>
    </p:titleStyle>
    <p:bodyStyle>
      <a:lvl1pPr marL="382036" indent="-382036" algn="l" defTabSz="509382" rtl="0" eaLnBrk="1" latinLnBrk="0" hangingPunct="1">
        <a:spcBef>
          <a:spcPct val="20000"/>
        </a:spcBef>
        <a:buFont typeface="Arial"/>
        <a:buChar char="•"/>
        <a:defRPr sz="3600" kern="1200">
          <a:solidFill>
            <a:schemeClr val="tx1"/>
          </a:solidFill>
          <a:latin typeface="+mn-lt"/>
          <a:ea typeface="+mn-ea"/>
          <a:cs typeface="+mn-cs"/>
        </a:defRPr>
      </a:lvl1pPr>
      <a:lvl2pPr marL="827746" indent="-318364" algn="l" defTabSz="509382" rtl="0" eaLnBrk="1" latinLnBrk="0" hangingPunct="1">
        <a:spcBef>
          <a:spcPct val="20000"/>
        </a:spcBef>
        <a:buFont typeface="Arial"/>
        <a:buChar char="–"/>
        <a:defRPr sz="3100" kern="1200">
          <a:solidFill>
            <a:schemeClr val="tx1"/>
          </a:solidFill>
          <a:latin typeface="+mn-lt"/>
          <a:ea typeface="+mn-ea"/>
          <a:cs typeface="+mn-cs"/>
        </a:defRPr>
      </a:lvl2pPr>
      <a:lvl3pPr marL="1273456" indent="-254691" algn="l" defTabSz="509382" rtl="0" eaLnBrk="1" latinLnBrk="0" hangingPunct="1">
        <a:spcBef>
          <a:spcPct val="20000"/>
        </a:spcBef>
        <a:buFont typeface="Arial"/>
        <a:buChar char="•"/>
        <a:defRPr sz="2700" kern="1200">
          <a:solidFill>
            <a:schemeClr val="tx1"/>
          </a:solidFill>
          <a:latin typeface="+mn-lt"/>
          <a:ea typeface="+mn-ea"/>
          <a:cs typeface="+mn-cs"/>
        </a:defRPr>
      </a:lvl3pPr>
      <a:lvl4pPr marL="1782838" indent="-254691" algn="l" defTabSz="509382" rtl="0" eaLnBrk="1" latinLnBrk="0" hangingPunct="1">
        <a:spcBef>
          <a:spcPct val="20000"/>
        </a:spcBef>
        <a:buFont typeface="Arial"/>
        <a:buChar char="–"/>
        <a:defRPr sz="2200" kern="1200">
          <a:solidFill>
            <a:schemeClr val="tx1"/>
          </a:solidFill>
          <a:latin typeface="+mn-lt"/>
          <a:ea typeface="+mn-ea"/>
          <a:cs typeface="+mn-cs"/>
        </a:defRPr>
      </a:lvl4pPr>
      <a:lvl5pPr marL="2292219" indent="-254691" algn="l" defTabSz="509382" rtl="0" eaLnBrk="1" latinLnBrk="0" hangingPunct="1">
        <a:spcBef>
          <a:spcPct val="20000"/>
        </a:spcBef>
        <a:buFont typeface="Arial"/>
        <a:buChar char="»"/>
        <a:defRPr sz="2200" kern="1200">
          <a:solidFill>
            <a:schemeClr val="tx1"/>
          </a:solidFill>
          <a:latin typeface="+mn-lt"/>
          <a:ea typeface="+mn-ea"/>
          <a:cs typeface="+mn-cs"/>
        </a:defRPr>
      </a:lvl5pPr>
      <a:lvl6pPr marL="2801601" indent="-254691" algn="l" defTabSz="509382" rtl="0" eaLnBrk="1" latinLnBrk="0" hangingPunct="1">
        <a:spcBef>
          <a:spcPct val="20000"/>
        </a:spcBef>
        <a:buFont typeface="Arial"/>
        <a:buChar char="•"/>
        <a:defRPr sz="2200" kern="1200">
          <a:solidFill>
            <a:schemeClr val="tx1"/>
          </a:solidFill>
          <a:latin typeface="+mn-lt"/>
          <a:ea typeface="+mn-ea"/>
          <a:cs typeface="+mn-cs"/>
        </a:defRPr>
      </a:lvl6pPr>
      <a:lvl7pPr marL="3310985" indent="-254691" algn="l" defTabSz="509382" rtl="0" eaLnBrk="1" latinLnBrk="0" hangingPunct="1">
        <a:spcBef>
          <a:spcPct val="20000"/>
        </a:spcBef>
        <a:buFont typeface="Arial"/>
        <a:buChar char="•"/>
        <a:defRPr sz="2200" kern="1200">
          <a:solidFill>
            <a:schemeClr val="tx1"/>
          </a:solidFill>
          <a:latin typeface="+mn-lt"/>
          <a:ea typeface="+mn-ea"/>
          <a:cs typeface="+mn-cs"/>
        </a:defRPr>
      </a:lvl7pPr>
      <a:lvl8pPr marL="3820367" indent="-254691" algn="l" defTabSz="509382" rtl="0" eaLnBrk="1" latinLnBrk="0" hangingPunct="1">
        <a:spcBef>
          <a:spcPct val="20000"/>
        </a:spcBef>
        <a:buFont typeface="Arial"/>
        <a:buChar char="•"/>
        <a:defRPr sz="2200" kern="1200">
          <a:solidFill>
            <a:schemeClr val="tx1"/>
          </a:solidFill>
          <a:latin typeface="+mn-lt"/>
          <a:ea typeface="+mn-ea"/>
          <a:cs typeface="+mn-cs"/>
        </a:defRPr>
      </a:lvl8pPr>
      <a:lvl9pPr marL="4329748" indent="-254691" algn="l" defTabSz="50938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82" rtl="0" eaLnBrk="1" latinLnBrk="0" hangingPunct="1">
        <a:defRPr sz="2000" kern="1200">
          <a:solidFill>
            <a:schemeClr val="tx1"/>
          </a:solidFill>
          <a:latin typeface="+mn-lt"/>
          <a:ea typeface="+mn-ea"/>
          <a:cs typeface="+mn-cs"/>
        </a:defRPr>
      </a:lvl1pPr>
      <a:lvl2pPr marL="509382" algn="l" defTabSz="509382" rtl="0" eaLnBrk="1" latinLnBrk="0" hangingPunct="1">
        <a:defRPr sz="2000" kern="1200">
          <a:solidFill>
            <a:schemeClr val="tx1"/>
          </a:solidFill>
          <a:latin typeface="+mn-lt"/>
          <a:ea typeface="+mn-ea"/>
          <a:cs typeface="+mn-cs"/>
        </a:defRPr>
      </a:lvl2pPr>
      <a:lvl3pPr marL="1018763" algn="l" defTabSz="509382" rtl="0" eaLnBrk="1" latinLnBrk="0" hangingPunct="1">
        <a:defRPr sz="2000" kern="1200">
          <a:solidFill>
            <a:schemeClr val="tx1"/>
          </a:solidFill>
          <a:latin typeface="+mn-lt"/>
          <a:ea typeface="+mn-ea"/>
          <a:cs typeface="+mn-cs"/>
        </a:defRPr>
      </a:lvl3pPr>
      <a:lvl4pPr marL="1528146" algn="l" defTabSz="509382" rtl="0" eaLnBrk="1" latinLnBrk="0" hangingPunct="1">
        <a:defRPr sz="2000" kern="1200">
          <a:solidFill>
            <a:schemeClr val="tx1"/>
          </a:solidFill>
          <a:latin typeface="+mn-lt"/>
          <a:ea typeface="+mn-ea"/>
          <a:cs typeface="+mn-cs"/>
        </a:defRPr>
      </a:lvl4pPr>
      <a:lvl5pPr marL="2037529" algn="l" defTabSz="509382" rtl="0" eaLnBrk="1" latinLnBrk="0" hangingPunct="1">
        <a:defRPr sz="2000" kern="1200">
          <a:solidFill>
            <a:schemeClr val="tx1"/>
          </a:solidFill>
          <a:latin typeface="+mn-lt"/>
          <a:ea typeface="+mn-ea"/>
          <a:cs typeface="+mn-cs"/>
        </a:defRPr>
      </a:lvl5pPr>
      <a:lvl6pPr marL="2546911" algn="l" defTabSz="509382" rtl="0" eaLnBrk="1" latinLnBrk="0" hangingPunct="1">
        <a:defRPr sz="2000" kern="1200">
          <a:solidFill>
            <a:schemeClr val="tx1"/>
          </a:solidFill>
          <a:latin typeface="+mn-lt"/>
          <a:ea typeface="+mn-ea"/>
          <a:cs typeface="+mn-cs"/>
        </a:defRPr>
      </a:lvl6pPr>
      <a:lvl7pPr marL="3056292" algn="l" defTabSz="509382" rtl="0" eaLnBrk="1" latinLnBrk="0" hangingPunct="1">
        <a:defRPr sz="2000" kern="1200">
          <a:solidFill>
            <a:schemeClr val="tx1"/>
          </a:solidFill>
          <a:latin typeface="+mn-lt"/>
          <a:ea typeface="+mn-ea"/>
          <a:cs typeface="+mn-cs"/>
        </a:defRPr>
      </a:lvl7pPr>
      <a:lvl8pPr marL="3565675" algn="l" defTabSz="509382" rtl="0" eaLnBrk="1" latinLnBrk="0" hangingPunct="1">
        <a:defRPr sz="2000" kern="1200">
          <a:solidFill>
            <a:schemeClr val="tx1"/>
          </a:solidFill>
          <a:latin typeface="+mn-lt"/>
          <a:ea typeface="+mn-ea"/>
          <a:cs typeface="+mn-cs"/>
        </a:defRPr>
      </a:lvl8pPr>
      <a:lvl9pPr marL="4075057" algn="l" defTabSz="50938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en.wikipedia.org/wiki/Keeling_Curve%23cite_ref-5" TargetMode="External"/><Relationship Id="rId5" Type="http://schemas.openxmlformats.org/officeDocument/2006/relationships/hyperlink" Target="http://www.esrl.noaa.gov/gmd/ccgg/trends/" TargetMode="External"/><Relationship Id="rId6" Type="http://schemas.openxmlformats.org/officeDocument/2006/relationships/hyperlink" Target="http://sio.ucsd.edu/Special/Keeling_50th_Anniversary/" TargetMode="External"/><Relationship Id="rId7" Type="http://schemas.openxmlformats.org/officeDocument/2006/relationships/hyperlink" Target="http://en.wikipedia.org/wiki/Scripps_Institution_of_Oceanography"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scotese.com/climate.htm"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90333" y="3496733"/>
            <a:ext cx="3176020" cy="707886"/>
          </a:xfrm>
          <a:prstGeom prst="rect">
            <a:avLst/>
          </a:prstGeom>
          <a:noFill/>
        </p:spPr>
        <p:txBody>
          <a:bodyPr wrap="none" rtlCol="0">
            <a:spAutoFit/>
          </a:bodyPr>
          <a:lstStyle/>
          <a:p>
            <a:r>
              <a:rPr lang="en-US" sz="4000" b="1" dirty="0" smtClean="0"/>
              <a:t>CO2 RECORDS</a:t>
            </a: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70342" y="321734"/>
            <a:ext cx="7297928" cy="72081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08761" y="5577418"/>
            <a:ext cx="7003626" cy="1554479"/>
          </a:xfrm>
        </p:spPr>
        <p:txBody>
          <a:bodyPr>
            <a:normAutofit/>
          </a:bodyPr>
          <a:lstStyle/>
          <a:p>
            <a:pPr algn="l"/>
            <a:r>
              <a:rPr lang="en-US" sz="1100" dirty="0" smtClean="0"/>
              <a:t>            </a:t>
            </a:r>
            <a:endParaRPr lang="en-US" sz="1100" dirty="0"/>
          </a:p>
        </p:txBody>
      </p:sp>
      <p:pic>
        <p:nvPicPr>
          <p:cNvPr id="11" name="Picture 10"/>
          <p:cNvPicPr>
            <a:picLocks noChangeAspect="1"/>
          </p:cNvPicPr>
          <p:nvPr/>
        </p:nvPicPr>
        <p:blipFill>
          <a:blip r:embed="rId3"/>
          <a:stretch>
            <a:fillRect/>
          </a:stretch>
        </p:blipFill>
        <p:spPr>
          <a:xfrm>
            <a:off x="384620" y="6016389"/>
            <a:ext cx="9289352" cy="860721"/>
          </a:xfrm>
          <a:prstGeom prst="rect">
            <a:avLst/>
          </a:prstGeom>
        </p:spPr>
      </p:pic>
      <p:pic>
        <p:nvPicPr>
          <p:cNvPr id="12" name="Picture 11"/>
          <p:cNvPicPr>
            <a:picLocks noChangeAspect="1"/>
          </p:cNvPicPr>
          <p:nvPr/>
        </p:nvPicPr>
        <p:blipFill>
          <a:blip r:embed="rId4"/>
          <a:stretch>
            <a:fillRect/>
          </a:stretch>
        </p:blipFill>
        <p:spPr>
          <a:xfrm>
            <a:off x="1012827" y="1"/>
            <a:ext cx="8763000" cy="5867400"/>
          </a:xfrm>
          <a:prstGeom prst="rect">
            <a:avLst/>
          </a:prstGeom>
        </p:spPr>
      </p:pic>
      <p:sp>
        <p:nvSpPr>
          <p:cNvPr id="7" name="TextBox 6"/>
          <p:cNvSpPr txBox="1"/>
          <p:nvPr/>
        </p:nvSpPr>
        <p:spPr>
          <a:xfrm>
            <a:off x="66433" y="6877110"/>
            <a:ext cx="8445954" cy="400110"/>
          </a:xfrm>
          <a:prstGeom prst="rect">
            <a:avLst/>
          </a:prstGeom>
          <a:noFill/>
        </p:spPr>
        <p:txBody>
          <a:bodyPr wrap="none" rtlCol="0">
            <a:spAutoFit/>
          </a:bodyPr>
          <a:lstStyle/>
          <a:p>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a:t>
            </a:r>
          </a:p>
          <a:p>
            <a:r>
              <a:rPr lang="en-US" sz="1000" dirty="0" smtClean="0"/>
              <a:t> See http://icecap.us/images/uploads/200705-03AusIMMcorrected.pdf</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5" descr="Vostok-ice-core-petit"/>
          <p:cNvPicPr>
            <a:picLocks noChangeAspect="1" noChangeArrowheads="1"/>
          </p:cNvPicPr>
          <p:nvPr/>
        </p:nvPicPr>
        <p:blipFill>
          <a:blip r:embed="rId3"/>
          <a:srcRect/>
          <a:stretch>
            <a:fillRect/>
          </a:stretch>
        </p:blipFill>
        <p:spPr bwMode="auto">
          <a:xfrm>
            <a:off x="1896429" y="1505905"/>
            <a:ext cx="6265545" cy="4760595"/>
          </a:xfrm>
          <a:prstGeom prst="rect">
            <a:avLst/>
          </a:prstGeom>
          <a:noFill/>
          <a:ln w="9525">
            <a:noFill/>
            <a:miter lim="800000"/>
            <a:headEnd/>
            <a:tailEnd/>
          </a:ln>
        </p:spPr>
      </p:pic>
      <p:sp>
        <p:nvSpPr>
          <p:cNvPr id="3" name="Text Box 6"/>
          <p:cNvSpPr txBox="1">
            <a:spLocks noChangeArrowheads="1"/>
          </p:cNvSpPr>
          <p:nvPr/>
        </p:nvSpPr>
        <p:spPr bwMode="auto">
          <a:xfrm>
            <a:off x="2766061" y="604521"/>
            <a:ext cx="4023360" cy="579925"/>
          </a:xfrm>
          <a:prstGeom prst="rect">
            <a:avLst/>
          </a:prstGeom>
          <a:noFill/>
          <a:ln w="9525">
            <a:noFill/>
            <a:miter lim="800000"/>
            <a:headEnd/>
            <a:tailEnd/>
          </a:ln>
        </p:spPr>
        <p:txBody>
          <a:bodyPr lIns="101876" tIns="50938" rIns="101876" bIns="50938">
            <a:prstTxWarp prst="textNoShape">
              <a:avLst/>
            </a:prstTxWarp>
            <a:spAutoFit/>
          </a:bodyPr>
          <a:lstStyle/>
          <a:p>
            <a:pPr>
              <a:spcBef>
                <a:spcPct val="50000"/>
              </a:spcBef>
            </a:pPr>
            <a:r>
              <a:rPr lang="en-US" sz="3100" dirty="0" err="1"/>
              <a:t>Vostok</a:t>
            </a:r>
            <a:r>
              <a:rPr lang="en-US" sz="3100" dirty="0"/>
              <a:t> Ice Core Data</a:t>
            </a:r>
          </a:p>
        </p:txBody>
      </p:sp>
      <p:sp>
        <p:nvSpPr>
          <p:cNvPr id="4" name="TextBox 3"/>
          <p:cNvSpPr txBox="1"/>
          <p:nvPr/>
        </p:nvSpPr>
        <p:spPr>
          <a:xfrm>
            <a:off x="0" y="7372290"/>
            <a:ext cx="1580092" cy="400110"/>
          </a:xfrm>
          <a:prstGeom prst="rect">
            <a:avLst/>
          </a:prstGeom>
          <a:noFill/>
        </p:spPr>
        <p:txBody>
          <a:bodyPr wrap="none" rtlCol="0">
            <a:spAutoFit/>
          </a:bodyPr>
          <a:lstStyle/>
          <a:p>
            <a:r>
              <a:rPr lang="en-US" sz="1000" dirty="0" smtClean="0"/>
              <a:t>Will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502920" y="1813562"/>
            <a:ext cx="9555480" cy="4575281"/>
          </a:xfrm>
          <a:prstGeom prst="rect">
            <a:avLst/>
          </a:prstGeom>
          <a:noFill/>
          <a:ln w="9525">
            <a:noFill/>
            <a:miter lim="800000"/>
            <a:headEnd/>
            <a:tailEnd/>
          </a:ln>
        </p:spPr>
      </p:pic>
      <p:sp>
        <p:nvSpPr>
          <p:cNvPr id="3" name="TextBox 2"/>
          <p:cNvSpPr txBox="1"/>
          <p:nvPr/>
        </p:nvSpPr>
        <p:spPr>
          <a:xfrm>
            <a:off x="516467" y="6891867"/>
            <a:ext cx="184666" cy="246221"/>
          </a:xfrm>
          <a:prstGeom prst="rect">
            <a:avLst/>
          </a:prstGeom>
          <a:noFill/>
        </p:spPr>
        <p:txBody>
          <a:bodyPr wrap="none" rtlCol="0">
            <a:spAutoFit/>
          </a:bodyPr>
          <a:lstStyle/>
          <a:p>
            <a:endParaRPr lang="en-US" sz="1000" dirty="0"/>
          </a:p>
        </p:txBody>
      </p:sp>
      <p:sp>
        <p:nvSpPr>
          <p:cNvPr id="4" name="TextBox 3"/>
          <p:cNvSpPr txBox="1"/>
          <p:nvPr/>
        </p:nvSpPr>
        <p:spPr>
          <a:xfrm>
            <a:off x="0" y="7450667"/>
            <a:ext cx="1580092" cy="400110"/>
          </a:xfrm>
          <a:prstGeom prst="rect">
            <a:avLst/>
          </a:prstGeom>
          <a:noFill/>
        </p:spPr>
        <p:txBody>
          <a:bodyPr wrap="none" rtlCol="0">
            <a:spAutoFit/>
          </a:bodyPr>
          <a:lstStyle/>
          <a:p>
            <a:r>
              <a:rPr lang="en-US" sz="1000" dirty="0" smtClean="0"/>
              <a:t>Will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7301" y="400110"/>
            <a:ext cx="7543800" cy="3463994"/>
          </a:xfrm>
          <a:prstGeom prst="rect">
            <a:avLst/>
          </a:prstGeom>
        </p:spPr>
      </p:pic>
      <p:pic>
        <p:nvPicPr>
          <p:cNvPr id="3" name="Picture 2"/>
          <p:cNvPicPr>
            <a:picLocks noChangeAspect="1"/>
          </p:cNvPicPr>
          <p:nvPr/>
        </p:nvPicPr>
        <p:blipFill>
          <a:blip r:embed="rId4"/>
          <a:stretch>
            <a:fillRect/>
          </a:stretch>
        </p:blipFill>
        <p:spPr>
          <a:xfrm>
            <a:off x="1443566" y="3588738"/>
            <a:ext cx="7357534" cy="3550357"/>
          </a:xfrm>
          <a:prstGeom prst="rect">
            <a:avLst/>
          </a:prstGeom>
        </p:spPr>
      </p:pic>
      <p:sp>
        <p:nvSpPr>
          <p:cNvPr id="4" name="TextBox 3"/>
          <p:cNvSpPr txBox="1"/>
          <p:nvPr/>
        </p:nvSpPr>
        <p:spPr>
          <a:xfrm>
            <a:off x="0" y="7139095"/>
            <a:ext cx="7353470" cy="246221"/>
          </a:xfrm>
          <a:prstGeom prst="rect">
            <a:avLst/>
          </a:prstGeom>
          <a:noFill/>
        </p:spPr>
        <p:txBody>
          <a:bodyPr wrap="none" rtlCol="0">
            <a:spAutoFit/>
          </a:bodyPr>
          <a:lstStyle/>
          <a:p>
            <a:r>
              <a:rPr lang="en-US" sz="1000" dirty="0" smtClean="0"/>
              <a:t>Source: National Climatic Data Center, NOAA </a:t>
            </a:r>
            <a:r>
              <a:rPr lang="en-US" sz="1000" dirty="0" err="1" smtClean="0"/>
              <a:t>Paleoclimatology</a:t>
            </a:r>
            <a:r>
              <a:rPr lang="en-US" sz="1000" dirty="0" smtClean="0"/>
              <a:t>.   See  http://www.ncdc.noaa.gov/paleo/metadata/noaa-icecore-2475.html</a:t>
            </a:r>
            <a:endParaRPr lang="en-US" sz="1000" dirty="0"/>
          </a:p>
        </p:txBody>
      </p:sp>
      <p:sp>
        <p:nvSpPr>
          <p:cNvPr id="5" name="TextBox 4"/>
          <p:cNvSpPr txBox="1"/>
          <p:nvPr/>
        </p:nvSpPr>
        <p:spPr>
          <a:xfrm>
            <a:off x="990600" y="200055"/>
            <a:ext cx="8024352" cy="400110"/>
          </a:xfrm>
          <a:prstGeom prst="rect">
            <a:avLst/>
          </a:prstGeom>
          <a:noFill/>
        </p:spPr>
        <p:txBody>
          <a:bodyPr wrap="none" rtlCol="0">
            <a:spAutoFit/>
          </a:bodyPr>
          <a:lstStyle/>
          <a:p>
            <a:r>
              <a:rPr lang="en-US" dirty="0" smtClean="0"/>
              <a:t>Global Temperature Records from 500 </a:t>
            </a:r>
            <a:r>
              <a:rPr lang="en-US" dirty="0" err="1" smtClean="0"/>
              <a:t>yr.BP</a:t>
            </a:r>
            <a:r>
              <a:rPr lang="en-US" dirty="0" smtClean="0"/>
              <a:t> (upper) and 1,200 </a:t>
            </a:r>
            <a:r>
              <a:rPr lang="en-US" dirty="0" err="1" smtClean="0"/>
              <a:t>yr.BP</a:t>
            </a:r>
            <a:r>
              <a:rPr lang="en-US" dirty="0" smtClean="0"/>
              <a:t> (lower)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9629" y="186268"/>
            <a:ext cx="7781290" cy="4174067"/>
          </a:xfrm>
          <a:prstGeom prst="rect">
            <a:avLst/>
          </a:prstGeom>
        </p:spPr>
      </p:pic>
      <p:pic>
        <p:nvPicPr>
          <p:cNvPr id="3" name="Picture 2"/>
          <p:cNvPicPr>
            <a:picLocks noChangeAspect="1"/>
          </p:cNvPicPr>
          <p:nvPr/>
        </p:nvPicPr>
        <p:blipFill>
          <a:blip r:embed="rId4"/>
          <a:stretch>
            <a:fillRect/>
          </a:stretch>
        </p:blipFill>
        <p:spPr>
          <a:xfrm>
            <a:off x="1452879" y="3697553"/>
            <a:ext cx="7413414" cy="3828627"/>
          </a:xfrm>
          <a:prstGeom prst="rect">
            <a:avLst/>
          </a:prstGeom>
        </p:spPr>
      </p:pic>
      <p:sp>
        <p:nvSpPr>
          <p:cNvPr id="4" name="TextBox 3"/>
          <p:cNvSpPr txBox="1"/>
          <p:nvPr/>
        </p:nvSpPr>
        <p:spPr>
          <a:xfrm>
            <a:off x="0" y="7279959"/>
            <a:ext cx="7353470" cy="246221"/>
          </a:xfrm>
          <a:prstGeom prst="rect">
            <a:avLst/>
          </a:prstGeom>
          <a:noFill/>
        </p:spPr>
        <p:txBody>
          <a:bodyPr wrap="none" rtlCol="0">
            <a:spAutoFit/>
          </a:bodyPr>
          <a:lstStyle/>
          <a:p>
            <a:r>
              <a:rPr lang="en-US" sz="1000" dirty="0" smtClean="0"/>
              <a:t>Source: National Climatic Data Center, NOAA </a:t>
            </a:r>
            <a:r>
              <a:rPr lang="en-US" sz="1000" dirty="0" err="1" smtClean="0"/>
              <a:t>Paleoclimatology</a:t>
            </a:r>
            <a:r>
              <a:rPr lang="en-US" sz="1000" dirty="0" smtClean="0"/>
              <a:t>.   See  http://www.ncdc.noaa.gov/paleo/metadata/noaa-icecore-2475.html</a:t>
            </a:r>
            <a:endParaRPr lang="en-US" sz="1000" dirty="0"/>
          </a:p>
        </p:txBody>
      </p:sp>
      <p:sp>
        <p:nvSpPr>
          <p:cNvPr id="5" name="TextBox 4"/>
          <p:cNvSpPr txBox="1"/>
          <p:nvPr/>
        </p:nvSpPr>
        <p:spPr>
          <a:xfrm>
            <a:off x="1151467" y="186268"/>
            <a:ext cx="8204565" cy="400110"/>
          </a:xfrm>
          <a:prstGeom prst="rect">
            <a:avLst/>
          </a:prstGeom>
          <a:noFill/>
        </p:spPr>
        <p:txBody>
          <a:bodyPr wrap="none" rtlCol="0">
            <a:spAutoFit/>
          </a:bodyPr>
          <a:lstStyle/>
          <a:p>
            <a:r>
              <a:rPr lang="en-US" dirty="0" smtClean="0"/>
              <a:t>Global Temperature Records from 2,500 </a:t>
            </a:r>
            <a:r>
              <a:rPr lang="en-US" dirty="0" err="1" smtClean="0"/>
              <a:t>yr.BP</a:t>
            </a:r>
            <a:r>
              <a:rPr lang="en-US" dirty="0" smtClean="0"/>
              <a:t> (upper), and 9,000 </a:t>
            </a:r>
            <a:r>
              <a:rPr lang="en-US" dirty="0" err="1" smtClean="0"/>
              <a:t>yr.BP</a:t>
            </a:r>
            <a:r>
              <a:rPr lang="en-US" dirty="0" smtClean="0"/>
              <a:t> (lower)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1421" y="431801"/>
            <a:ext cx="7655560" cy="2830689"/>
          </a:xfrm>
          <a:prstGeom prst="rect">
            <a:avLst/>
          </a:prstGeom>
        </p:spPr>
      </p:pic>
      <p:pic>
        <p:nvPicPr>
          <p:cNvPr id="3" name="Picture 2"/>
          <p:cNvPicPr>
            <a:picLocks noChangeAspect="1"/>
          </p:cNvPicPr>
          <p:nvPr/>
        </p:nvPicPr>
        <p:blipFill>
          <a:blip r:embed="rId4"/>
          <a:stretch>
            <a:fillRect/>
          </a:stretch>
        </p:blipFill>
        <p:spPr>
          <a:xfrm>
            <a:off x="1173481" y="3463997"/>
            <a:ext cx="7711440" cy="3348848"/>
          </a:xfrm>
          <a:prstGeom prst="rect">
            <a:avLst/>
          </a:prstGeom>
        </p:spPr>
      </p:pic>
      <p:sp>
        <p:nvSpPr>
          <p:cNvPr id="4" name="TextBox 3"/>
          <p:cNvSpPr txBox="1"/>
          <p:nvPr/>
        </p:nvSpPr>
        <p:spPr>
          <a:xfrm>
            <a:off x="0" y="7156847"/>
            <a:ext cx="7353470" cy="246221"/>
          </a:xfrm>
          <a:prstGeom prst="rect">
            <a:avLst/>
          </a:prstGeom>
          <a:noFill/>
        </p:spPr>
        <p:txBody>
          <a:bodyPr wrap="none" rtlCol="0">
            <a:spAutoFit/>
          </a:bodyPr>
          <a:lstStyle/>
          <a:p>
            <a:r>
              <a:rPr lang="en-US" sz="1000" dirty="0" smtClean="0"/>
              <a:t>Source: National Climatic Data Center, NOAA </a:t>
            </a:r>
            <a:r>
              <a:rPr lang="en-US" sz="1000" dirty="0" err="1" smtClean="0"/>
              <a:t>Paleoclimatology</a:t>
            </a:r>
            <a:r>
              <a:rPr lang="en-US" sz="1000" dirty="0" smtClean="0"/>
              <a:t>.   See  http://www.ncdc.noaa.gov/paleo/metadata/noaa-icecore-2475.html</a:t>
            </a:r>
            <a:endParaRPr lang="en-US" sz="1000" dirty="0"/>
          </a:p>
        </p:txBody>
      </p:sp>
      <p:sp>
        <p:nvSpPr>
          <p:cNvPr id="5" name="TextBox 4"/>
          <p:cNvSpPr txBox="1"/>
          <p:nvPr/>
        </p:nvSpPr>
        <p:spPr>
          <a:xfrm>
            <a:off x="1312334" y="127000"/>
            <a:ext cx="8289449" cy="400110"/>
          </a:xfrm>
          <a:prstGeom prst="rect">
            <a:avLst/>
          </a:prstGeom>
          <a:noFill/>
        </p:spPr>
        <p:txBody>
          <a:bodyPr wrap="none" rtlCol="0">
            <a:spAutoFit/>
          </a:bodyPr>
          <a:lstStyle/>
          <a:p>
            <a:r>
              <a:rPr lang="en-US" dirty="0" smtClean="0"/>
              <a:t>Global Temperature Records from 12,000yr. </a:t>
            </a:r>
            <a:r>
              <a:rPr lang="en-US" dirty="0" err="1" smtClean="0"/>
              <a:t>BP(upper</a:t>
            </a:r>
            <a:r>
              <a:rPr lang="en-US" dirty="0" smtClean="0"/>
              <a:t>) and 50,000 </a:t>
            </a:r>
            <a:r>
              <a:rPr lang="en-US" dirty="0" err="1" smtClean="0"/>
              <a:t>yr.BP(lower</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4381" y="2015068"/>
            <a:ext cx="8549640" cy="3742267"/>
          </a:xfrm>
          <a:prstGeom prst="rect">
            <a:avLst/>
          </a:prstGeom>
        </p:spPr>
      </p:pic>
      <p:sp>
        <p:nvSpPr>
          <p:cNvPr id="3" name="TextBox 2"/>
          <p:cNvSpPr txBox="1"/>
          <p:nvPr/>
        </p:nvSpPr>
        <p:spPr>
          <a:xfrm>
            <a:off x="0" y="7086600"/>
            <a:ext cx="7353470" cy="246221"/>
          </a:xfrm>
          <a:prstGeom prst="rect">
            <a:avLst/>
          </a:prstGeom>
          <a:noFill/>
        </p:spPr>
        <p:txBody>
          <a:bodyPr wrap="none" rtlCol="0">
            <a:spAutoFit/>
          </a:bodyPr>
          <a:lstStyle/>
          <a:p>
            <a:r>
              <a:rPr lang="en-US" sz="1000" dirty="0" smtClean="0"/>
              <a:t>Source: National Climatic Data Center, NOAA </a:t>
            </a:r>
            <a:r>
              <a:rPr lang="en-US" sz="1000" dirty="0" err="1" smtClean="0"/>
              <a:t>Paleoclimatology</a:t>
            </a:r>
            <a:r>
              <a:rPr lang="en-US" sz="1000" dirty="0" smtClean="0"/>
              <a:t>.   See  http://www.ncdc.noaa.gov/paleo/metadata/noaa-icecore-2475.html</a:t>
            </a:r>
            <a:endParaRPr lang="en-US" sz="1000" dirty="0"/>
          </a:p>
        </p:txBody>
      </p:sp>
      <p:sp>
        <p:nvSpPr>
          <p:cNvPr id="4" name="TextBox 3"/>
          <p:cNvSpPr txBox="1"/>
          <p:nvPr/>
        </p:nvSpPr>
        <p:spPr>
          <a:xfrm>
            <a:off x="2777066" y="1405467"/>
            <a:ext cx="5032748" cy="400110"/>
          </a:xfrm>
          <a:prstGeom prst="rect">
            <a:avLst/>
          </a:prstGeom>
          <a:noFill/>
        </p:spPr>
        <p:txBody>
          <a:bodyPr wrap="none" rtlCol="0">
            <a:spAutoFit/>
          </a:bodyPr>
          <a:lstStyle/>
          <a:p>
            <a:r>
              <a:rPr lang="en-US" dirty="0" smtClean="0"/>
              <a:t>Global Temperature Record from 400,000yr BP</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188" y="124248"/>
            <a:ext cx="10974705" cy="6014085"/>
          </a:xfrm>
          <a:prstGeom prst="rect">
            <a:avLst/>
          </a:prstGeom>
        </p:spPr>
      </p:pic>
      <p:pic>
        <p:nvPicPr>
          <p:cNvPr id="6" name="Picture 5"/>
          <p:cNvPicPr>
            <a:picLocks noChangeAspect="1"/>
          </p:cNvPicPr>
          <p:nvPr/>
        </p:nvPicPr>
        <p:blipFill>
          <a:blip r:embed="rId4"/>
          <a:stretch>
            <a:fillRect/>
          </a:stretch>
        </p:blipFill>
        <p:spPr>
          <a:xfrm>
            <a:off x="-180212" y="6138333"/>
            <a:ext cx="10238613" cy="1027684"/>
          </a:xfrm>
          <a:prstGeom prst="rect">
            <a:avLst/>
          </a:prstGeom>
        </p:spPr>
      </p:pic>
      <p:sp>
        <p:nvSpPr>
          <p:cNvPr id="4" name="TextBox 3"/>
          <p:cNvSpPr txBox="1"/>
          <p:nvPr/>
        </p:nvSpPr>
        <p:spPr>
          <a:xfrm>
            <a:off x="491067" y="7218402"/>
            <a:ext cx="8504877" cy="553998"/>
          </a:xfrm>
          <a:prstGeom prst="rect">
            <a:avLst/>
          </a:prstGeom>
          <a:noFill/>
        </p:spPr>
        <p:txBody>
          <a:bodyPr wrap="square" rtlCol="0">
            <a:spAutoFit/>
          </a:bodyPr>
          <a:lstStyle/>
          <a:p>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t>
            </a:r>
          </a:p>
          <a:p>
            <a:r>
              <a:rPr lang="en-US" sz="1000" dirty="0" smtClean="0"/>
              <a:t>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167640" y="259081"/>
            <a:ext cx="9890760" cy="6615536"/>
          </a:xfrm>
          <a:prstGeom prst="rect">
            <a:avLst/>
          </a:prstGeom>
          <a:noFill/>
          <a:ln w="9525">
            <a:noFill/>
            <a:miter lim="800000"/>
            <a:headEnd/>
            <a:tailEnd/>
          </a:ln>
        </p:spPr>
      </p:pic>
      <p:sp>
        <p:nvSpPr>
          <p:cNvPr id="3" name="TextBox 2"/>
          <p:cNvSpPr txBox="1"/>
          <p:nvPr/>
        </p:nvSpPr>
        <p:spPr>
          <a:xfrm>
            <a:off x="8478308" y="7372290"/>
            <a:ext cx="1580092" cy="400110"/>
          </a:xfrm>
          <a:prstGeom prst="rect">
            <a:avLst/>
          </a:prstGeom>
          <a:noFill/>
        </p:spPr>
        <p:txBody>
          <a:bodyPr wrap="none" rtlCol="0">
            <a:spAutoFit/>
          </a:bodyPr>
          <a:lstStyle/>
          <a:p>
            <a:r>
              <a:rPr lang="en-US" sz="1000" dirty="0" smtClean="0"/>
              <a:t>Will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300px-Mauna_Loa_Carbon_Dioxide-en.svg.png"/>
          <p:cNvPicPr>
            <a:picLocks noChangeAspect="1"/>
          </p:cNvPicPr>
          <p:nvPr/>
        </p:nvPicPr>
        <p:blipFill>
          <a:blip r:embed="rId3"/>
          <a:stretch>
            <a:fillRect/>
          </a:stretch>
        </p:blipFill>
        <p:spPr>
          <a:xfrm>
            <a:off x="1061138" y="942166"/>
            <a:ext cx="8382000" cy="5555827"/>
          </a:xfrm>
          <a:prstGeom prst="rect">
            <a:avLst/>
          </a:prstGeom>
        </p:spPr>
      </p:pic>
      <p:sp>
        <p:nvSpPr>
          <p:cNvPr id="3" name="TextBox 2"/>
          <p:cNvSpPr txBox="1"/>
          <p:nvPr/>
        </p:nvSpPr>
        <p:spPr>
          <a:xfrm>
            <a:off x="347133" y="7306733"/>
            <a:ext cx="5943328" cy="861774"/>
          </a:xfrm>
          <a:prstGeom prst="rect">
            <a:avLst/>
          </a:prstGeom>
          <a:noFill/>
        </p:spPr>
        <p:txBody>
          <a:bodyPr wrap="none" rtlCol="0">
            <a:spAutoFit/>
          </a:bodyPr>
          <a:lstStyle/>
          <a:p>
            <a:r>
              <a:rPr lang="en-US" sz="1000" dirty="0" smtClean="0"/>
              <a:t>Source: </a:t>
            </a:r>
            <a:r>
              <a:rPr lang="en-US" sz="1000" b="1" dirty="0" smtClean="0">
                <a:hlinkClick r:id="rId4"/>
              </a:rPr>
              <a:t>^</a:t>
            </a:r>
            <a:r>
              <a:rPr lang="en-US" sz="1000" dirty="0" smtClean="0"/>
              <a:t> </a:t>
            </a:r>
            <a:r>
              <a:rPr lang="en-US" sz="1000" dirty="0" smtClean="0">
                <a:hlinkClick r:id="rId5"/>
              </a:rPr>
              <a:t>Trends in Atmospheric Carbon Dioxide - Mauna Loa</a:t>
            </a:r>
            <a:r>
              <a:rPr lang="en-US" sz="1000" dirty="0" smtClean="0"/>
              <a:t>. National Oceanic &amp; Atmospheric Administration.</a:t>
            </a:r>
          </a:p>
          <a:p>
            <a:r>
              <a:rPr lang="en-US" sz="1000" dirty="0" smtClean="0"/>
              <a:t>See also: </a:t>
            </a:r>
            <a:r>
              <a:rPr lang="en-US" sz="1000" dirty="0" smtClean="0">
                <a:hlinkClick r:id="rId6"/>
              </a:rPr>
              <a:t>The Keeling Curve Turns 50</a:t>
            </a:r>
            <a:r>
              <a:rPr lang="en-US" sz="1000" dirty="0" smtClean="0"/>
              <a:t> - </a:t>
            </a:r>
            <a:r>
              <a:rPr lang="en-US" sz="1000" dirty="0" smtClean="0">
                <a:hlinkClick r:id="rId7" tooltip="Scripps Institution of Oceanography"/>
              </a:rPr>
              <a:t>Scripps Institution of Oceanography</a:t>
            </a:r>
            <a:endParaRPr lang="en-US" sz="1000" dirty="0" smtClean="0"/>
          </a:p>
          <a:p>
            <a:endParaRPr lang="en-US" sz="1000" dirty="0" smtClean="0"/>
          </a:p>
          <a:p>
            <a:r>
              <a:rPr lang="en-US" sz="1000" dirty="0" smtClean="0"/>
              <a:t>.</a:t>
            </a:r>
          </a:p>
          <a:p>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81867" y="3572933"/>
            <a:ext cx="3126677" cy="707886"/>
          </a:xfrm>
          <a:prstGeom prst="rect">
            <a:avLst/>
          </a:prstGeom>
          <a:noFill/>
        </p:spPr>
        <p:txBody>
          <a:bodyPr wrap="none" rtlCol="0">
            <a:spAutoFit/>
          </a:bodyPr>
          <a:lstStyle/>
          <a:p>
            <a:r>
              <a:rPr lang="en-US" sz="4000" b="1" dirty="0" smtClean="0"/>
              <a:t>AGW EFFECTS</a:t>
            </a:r>
            <a:endParaRPr lang="en-US" sz="4000" b="1"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20091005_Figure3.png"/>
          <p:cNvPicPr>
            <a:picLocks noChangeAspect="1"/>
          </p:cNvPicPr>
          <p:nvPr/>
        </p:nvPicPr>
        <p:blipFill>
          <a:blip r:embed="rId3"/>
          <a:stretch>
            <a:fillRect/>
          </a:stretch>
        </p:blipFill>
        <p:spPr>
          <a:xfrm>
            <a:off x="1" y="0"/>
            <a:ext cx="9471659" cy="7211060"/>
          </a:xfrm>
          <a:prstGeom prst="rect">
            <a:avLst/>
          </a:prstGeom>
        </p:spPr>
      </p:pic>
      <p:sp>
        <p:nvSpPr>
          <p:cNvPr id="3" name="TextBox 2"/>
          <p:cNvSpPr txBox="1"/>
          <p:nvPr/>
        </p:nvSpPr>
        <p:spPr>
          <a:xfrm>
            <a:off x="1" y="7372290"/>
            <a:ext cx="4209769" cy="400110"/>
          </a:xfrm>
          <a:prstGeom prst="rect">
            <a:avLst/>
          </a:prstGeom>
          <a:noFill/>
        </p:spPr>
        <p:txBody>
          <a:bodyPr wrap="none" rtlCol="0">
            <a:spAutoFit/>
          </a:bodyPr>
          <a:lstStyle/>
          <a:p>
            <a:r>
              <a:rPr lang="en-US" sz="1000" dirty="0" smtClean="0"/>
              <a:t>Source: National Snow and Ice Data Center, University of Colorado at Boulder.</a:t>
            </a:r>
          </a:p>
          <a:p>
            <a:endParaRPr lang="en-US" sz="1000" dirty="0"/>
          </a:p>
        </p:txBody>
      </p:sp>
      <p:sp>
        <p:nvSpPr>
          <p:cNvPr id="5" name="TextBox 4"/>
          <p:cNvSpPr txBox="1"/>
          <p:nvPr/>
        </p:nvSpPr>
        <p:spPr>
          <a:xfrm>
            <a:off x="8478308" y="7372290"/>
            <a:ext cx="1580092" cy="400110"/>
          </a:xfrm>
          <a:prstGeom prst="rect">
            <a:avLst/>
          </a:prstGeom>
          <a:noFill/>
        </p:spPr>
        <p:txBody>
          <a:bodyPr wrap="none" rtlCol="0">
            <a:spAutoFit/>
          </a:bodyPr>
          <a:lstStyle/>
          <a:p>
            <a:r>
              <a:rPr lang="en-US" sz="1000" dirty="0" smtClean="0"/>
              <a:t>Will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5644" y="1055370"/>
            <a:ext cx="4746308" cy="6412230"/>
          </a:xfrm>
          <a:prstGeom prst="rect">
            <a:avLst/>
          </a:prstGeom>
        </p:spPr>
      </p:pic>
      <p:sp>
        <p:nvSpPr>
          <p:cNvPr id="3" name="TextBox 2"/>
          <p:cNvSpPr txBox="1"/>
          <p:nvPr/>
        </p:nvSpPr>
        <p:spPr>
          <a:xfrm>
            <a:off x="296333" y="7467600"/>
            <a:ext cx="4198585" cy="400110"/>
          </a:xfrm>
          <a:prstGeom prst="rect">
            <a:avLst/>
          </a:prstGeom>
          <a:noFill/>
        </p:spPr>
        <p:txBody>
          <a:bodyPr wrap="none" rtlCol="0">
            <a:spAutoFit/>
          </a:bodyPr>
          <a:lstStyle/>
          <a:p>
            <a:r>
              <a:rPr lang="en-US" sz="1000" dirty="0" smtClean="0"/>
              <a:t>Source: National Snow and Ice data Center, University of Colorado @ Boulder</a:t>
            </a:r>
          </a:p>
          <a:p>
            <a:endParaRPr lang="en-US" sz="1000" dirty="0"/>
          </a:p>
        </p:txBody>
      </p:sp>
      <p:sp>
        <p:nvSpPr>
          <p:cNvPr id="4" name="TextBox 3"/>
          <p:cNvSpPr txBox="1"/>
          <p:nvPr/>
        </p:nvSpPr>
        <p:spPr>
          <a:xfrm>
            <a:off x="3869267" y="770467"/>
            <a:ext cx="184666" cy="307777"/>
          </a:xfrm>
          <a:prstGeom prst="rect">
            <a:avLst/>
          </a:prstGeom>
          <a:noFill/>
        </p:spPr>
        <p:txBody>
          <a:bodyPr wrap="none" rtlCol="0">
            <a:spAutoFit/>
          </a:bodyPr>
          <a:lstStyle/>
          <a:p>
            <a:endParaRPr lang="en-US" sz="1400" dirty="0"/>
          </a:p>
        </p:txBody>
      </p:sp>
      <p:sp>
        <p:nvSpPr>
          <p:cNvPr id="5" name="TextBox 4"/>
          <p:cNvSpPr txBox="1"/>
          <p:nvPr/>
        </p:nvSpPr>
        <p:spPr>
          <a:xfrm>
            <a:off x="2023533" y="753533"/>
            <a:ext cx="7072269" cy="523220"/>
          </a:xfrm>
          <a:prstGeom prst="rect">
            <a:avLst/>
          </a:prstGeom>
          <a:noFill/>
        </p:spPr>
        <p:txBody>
          <a:bodyPr wrap="none" rtlCol="0">
            <a:spAutoFit/>
          </a:bodyPr>
          <a:lstStyle/>
          <a:p>
            <a:r>
              <a:rPr lang="en-US" sz="1400" dirty="0" smtClean="0"/>
              <a:t>Sea Ice Anomalies: global (top); southern hemisphere (middle); northern hemisphere (bottom)</a:t>
            </a:r>
          </a:p>
          <a:p>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838201" y="863601"/>
          <a:ext cx="8717280" cy="6038003"/>
        </p:xfrm>
        <a:graphic>
          <a:graphicData uri="http://schemas.openxmlformats.org/presentationml/2006/ole">
            <p:oleObj spid="_x0000_s35842" name="Image" r:id="rId4" imgW="5145580" imgH="3458973" progId="">
              <p:embed/>
            </p:oleObj>
          </a:graphicData>
        </a:graphic>
      </p:graphicFrame>
      <p:sp>
        <p:nvSpPr>
          <p:cNvPr id="3" name="TextBox 2"/>
          <p:cNvSpPr txBox="1"/>
          <p:nvPr/>
        </p:nvSpPr>
        <p:spPr>
          <a:xfrm>
            <a:off x="0" y="7372290"/>
            <a:ext cx="4198585" cy="400110"/>
          </a:xfrm>
          <a:prstGeom prst="rect">
            <a:avLst/>
          </a:prstGeom>
          <a:noFill/>
        </p:spPr>
        <p:txBody>
          <a:bodyPr wrap="none" rtlCol="0">
            <a:spAutoFit/>
          </a:bodyPr>
          <a:lstStyle/>
          <a:p>
            <a:r>
              <a:rPr lang="en-US" sz="1000" dirty="0" smtClean="0"/>
              <a:t>Source: National Snow and Ice data Center, University of Colorado @ Boulder</a:t>
            </a:r>
          </a:p>
          <a:p>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recent-searise"/>
          <p:cNvPicPr>
            <a:picLocks noChangeAspect="1" noChangeArrowheads="1"/>
          </p:cNvPicPr>
          <p:nvPr/>
        </p:nvPicPr>
        <p:blipFill>
          <a:blip r:embed="rId3"/>
          <a:srcRect/>
          <a:stretch>
            <a:fillRect/>
          </a:stretch>
        </p:blipFill>
        <p:spPr bwMode="auto">
          <a:xfrm>
            <a:off x="635847" y="892248"/>
            <a:ext cx="9052560" cy="6477000"/>
          </a:xfrm>
          <a:prstGeom prst="rect">
            <a:avLst/>
          </a:prstGeom>
          <a:noFill/>
          <a:ln w="9525">
            <a:noFill/>
            <a:miter lim="800000"/>
            <a:headEnd/>
            <a:tailEnd/>
          </a:ln>
        </p:spPr>
      </p:pic>
      <p:sp>
        <p:nvSpPr>
          <p:cNvPr id="3" name="TextBox 2"/>
          <p:cNvSpPr txBox="1"/>
          <p:nvPr/>
        </p:nvSpPr>
        <p:spPr>
          <a:xfrm>
            <a:off x="8478308" y="7369249"/>
            <a:ext cx="1580092" cy="246221"/>
          </a:xfrm>
          <a:prstGeom prst="rect">
            <a:avLst/>
          </a:prstGeom>
          <a:noFill/>
        </p:spPr>
        <p:txBody>
          <a:bodyPr wrap="square" rtlCol="0">
            <a:spAutoFit/>
          </a:bodyPr>
          <a:lstStyle/>
          <a:p>
            <a:r>
              <a:rPr lang="en-US" sz="1000" dirty="0" smtClean="0"/>
              <a:t>Will </a:t>
            </a:r>
            <a:r>
              <a:rPr lang="en-US" sz="1000" dirty="0" err="1" smtClean="0"/>
              <a:t>Happer</a:t>
            </a:r>
            <a:r>
              <a:rPr lang="en-US" sz="1000" dirty="0" smtClean="0"/>
              <a:t>. Amherst 2009</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46251" y="912707"/>
            <a:ext cx="6565900" cy="6217920"/>
          </a:xfrm>
          <a:prstGeom prst="rect">
            <a:avLst/>
          </a:prstGeom>
        </p:spPr>
      </p:pic>
      <p:sp>
        <p:nvSpPr>
          <p:cNvPr id="5" name="TextBox 4"/>
          <p:cNvSpPr txBox="1"/>
          <p:nvPr/>
        </p:nvSpPr>
        <p:spPr>
          <a:xfrm>
            <a:off x="343286" y="0"/>
            <a:ext cx="9259916" cy="707886"/>
          </a:xfrm>
          <a:prstGeom prst="rect">
            <a:avLst/>
          </a:prstGeom>
          <a:noFill/>
        </p:spPr>
        <p:txBody>
          <a:bodyPr wrap="none" rtlCol="0">
            <a:spAutoFit/>
          </a:bodyPr>
          <a:lstStyle/>
          <a:p>
            <a:r>
              <a:rPr lang="en-US" dirty="0" smtClean="0"/>
              <a:t>Cumulative Increase in mean global sea level (1904-2003) from 9 hi-quality tide gauges.</a:t>
            </a:r>
          </a:p>
          <a:p>
            <a:r>
              <a:rPr lang="en-US" dirty="0" smtClean="0"/>
              <a:t>	( Adapted from Holgate S.J. 2007 Geophysical Research Letters. 31)</a:t>
            </a:r>
            <a:endParaRPr lang="en-US" dirty="0"/>
          </a:p>
        </p:txBody>
      </p:sp>
      <p:sp>
        <p:nvSpPr>
          <p:cNvPr id="7" name="TextBox 6"/>
          <p:cNvSpPr txBox="1"/>
          <p:nvPr/>
        </p:nvSpPr>
        <p:spPr>
          <a:xfrm>
            <a:off x="13087" y="7357532"/>
            <a:ext cx="10045313" cy="523220"/>
          </a:xfrm>
          <a:prstGeom prst="rect">
            <a:avLst/>
          </a:prstGeom>
          <a:noFill/>
        </p:spPr>
        <p:txBody>
          <a:bodyPr wrap="square" rtlCol="0">
            <a:spAutoFit/>
          </a:bodyPr>
          <a:lstStyle/>
          <a:p>
            <a:r>
              <a:rPr lang="en-US" sz="1000" dirty="0" smtClean="0"/>
              <a:t>Source: Climate Change Reconsidered.2009  Report of the Nongovernmental International Panel on Climate Change Heartland Institute</a:t>
            </a:r>
            <a:r>
              <a:rPr lang="en-US" sz="1400" dirty="0" smtClean="0"/>
              <a:t>.</a:t>
            </a:r>
          </a:p>
          <a:p>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502920" y="1239627"/>
            <a:ext cx="9220200" cy="5503650"/>
          </a:xfrm>
          <a:prstGeom prst="rect">
            <a:avLst/>
          </a:prstGeom>
          <a:noFill/>
          <a:ln w="9525">
            <a:noFill/>
            <a:miter lim="800000"/>
            <a:headEnd/>
            <a:tailEnd/>
          </a:ln>
        </p:spPr>
      </p:pic>
      <p:sp>
        <p:nvSpPr>
          <p:cNvPr id="3" name="TextBox 2"/>
          <p:cNvSpPr txBox="1"/>
          <p:nvPr/>
        </p:nvSpPr>
        <p:spPr>
          <a:xfrm>
            <a:off x="8478308" y="6866467"/>
            <a:ext cx="1580092" cy="400110"/>
          </a:xfrm>
          <a:prstGeom prst="rect">
            <a:avLst/>
          </a:prstGeom>
          <a:noFill/>
        </p:spPr>
        <p:txBody>
          <a:bodyPr wrap="square" rtlCol="0">
            <a:spAutoFit/>
          </a:bodyPr>
          <a:lstStyle/>
          <a:p>
            <a:r>
              <a:rPr lang="en-US" sz="1000" dirty="0" smtClean="0"/>
              <a:t>Will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838200" y="757451"/>
          <a:ext cx="8046720" cy="6529175"/>
        </p:xfrm>
        <a:graphic>
          <a:graphicData uri="http://schemas.openxmlformats.org/presentationml/2006/ole">
            <p:oleObj spid="_x0000_s33794" name="Photo Editor Photo" r:id="rId4" imgW="9600000" imgH="7561905" progId="">
              <p:embed/>
            </p:oleObj>
          </a:graphicData>
        </a:graphic>
      </p:graphicFrame>
      <p:sp>
        <p:nvSpPr>
          <p:cNvPr id="3" name="TextBox 2"/>
          <p:cNvSpPr txBox="1"/>
          <p:nvPr/>
        </p:nvSpPr>
        <p:spPr>
          <a:xfrm>
            <a:off x="8478308" y="7372290"/>
            <a:ext cx="1580092" cy="400110"/>
          </a:xfrm>
          <a:prstGeom prst="rect">
            <a:avLst/>
          </a:prstGeom>
          <a:noFill/>
        </p:spPr>
        <p:txBody>
          <a:bodyPr wrap="square" rtlCol="0">
            <a:spAutoFit/>
          </a:bodyPr>
          <a:lstStyle/>
          <a:p>
            <a:r>
              <a:rPr lang="en-US" sz="1000" dirty="0" smtClean="0"/>
              <a:t>Will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02921" y="311256"/>
            <a:ext cx="9052560" cy="1295400"/>
          </a:xfrm>
          <a:prstGeom prst="rect">
            <a:avLst/>
          </a:prstGeom>
          <a:noFill/>
          <a:ln w="9525">
            <a:noFill/>
            <a:miter lim="800000"/>
            <a:headEnd/>
            <a:tailEnd/>
          </a:ln>
        </p:spPr>
        <p:txBody>
          <a:bodyPr vert="horz" wrap="square" lIns="101876" tIns="50938" rIns="101876" bIns="50938" numCol="1" anchor="ctr" anchorCtr="0" compatLnSpc="1">
            <a:prstTxWarp prst="textNoShape">
              <a:avLst/>
            </a:prstTxWarp>
          </a:bodyPr>
          <a:lstStyle/>
          <a:p>
            <a:pPr algn="ctr" defTabSz="1018763" fontAlgn="base">
              <a:spcBef>
                <a:spcPct val="0"/>
              </a:spcBef>
              <a:spcAft>
                <a:spcPct val="0"/>
              </a:spcAft>
              <a:defRPr/>
            </a:pPr>
            <a:r>
              <a:rPr lang="en-US" sz="2700" b="1" i="1" u="sng" kern="0" dirty="0" smtClean="0">
                <a:solidFill>
                  <a:schemeClr val="tx2"/>
                </a:solidFill>
                <a:latin typeface="+mj-lt"/>
                <a:ea typeface="ＭＳ Ｐゴシック" charset="-128"/>
                <a:cs typeface="ＭＳ Ｐゴシック" charset="-128"/>
              </a:rPr>
              <a:t>Arizona Precipitation Record Shows No Trend</a:t>
            </a:r>
            <a:br>
              <a:rPr lang="en-US" sz="2700" b="1" i="1" u="sng" kern="0" dirty="0" smtClean="0">
                <a:solidFill>
                  <a:schemeClr val="tx2"/>
                </a:solidFill>
                <a:latin typeface="+mj-lt"/>
                <a:ea typeface="ＭＳ Ｐゴシック" charset="-128"/>
                <a:cs typeface="ＭＳ Ｐゴシック" charset="-128"/>
              </a:rPr>
            </a:br>
            <a:r>
              <a:rPr lang="en-US" sz="2700" b="1" i="1" u="sng" kern="0" dirty="0" smtClean="0">
                <a:solidFill>
                  <a:schemeClr val="tx2"/>
                </a:solidFill>
                <a:latin typeface="+mj-lt"/>
                <a:ea typeface="ＭＳ Ｐゴシック" charset="-128"/>
                <a:cs typeface="ＭＳ Ｐゴシック" charset="-128"/>
              </a:rPr>
              <a:t>In Periodic Droughts</a:t>
            </a:r>
            <a:endParaRPr lang="en-US" sz="2700" b="1" i="1" u="sng" kern="0" dirty="0">
              <a:solidFill>
                <a:schemeClr val="tx2"/>
              </a:solidFill>
              <a:latin typeface="+mj-lt"/>
              <a:ea typeface="ＭＳ Ｐゴシック" charset="-128"/>
              <a:cs typeface="ＭＳ Ｐゴシック" charset="-128"/>
            </a:endParaRPr>
          </a:p>
        </p:txBody>
      </p:sp>
      <p:graphicFrame>
        <p:nvGraphicFramePr>
          <p:cNvPr id="3" name="Object 2"/>
          <p:cNvGraphicFramePr>
            <a:graphicFrameLocks noChangeAspect="1"/>
          </p:cNvGraphicFramePr>
          <p:nvPr/>
        </p:nvGraphicFramePr>
        <p:xfrm>
          <a:off x="1173481" y="1468120"/>
          <a:ext cx="7459980" cy="5267960"/>
        </p:xfrm>
        <a:graphic>
          <a:graphicData uri="http://schemas.openxmlformats.org/presentationml/2006/ole">
            <p:oleObj spid="_x0000_s34818" name="Bitmap Image" r:id="rId4" imgW="3228571" imgH="2200582" progId="">
              <p:embed/>
            </p:oleObj>
          </a:graphicData>
        </a:graphic>
      </p:graphicFrame>
      <p:sp>
        <p:nvSpPr>
          <p:cNvPr id="4" name="Rectangle 4"/>
          <p:cNvSpPr>
            <a:spLocks noChangeArrowheads="1"/>
          </p:cNvSpPr>
          <p:nvPr/>
        </p:nvSpPr>
        <p:spPr bwMode="auto">
          <a:xfrm>
            <a:off x="670560" y="6883975"/>
            <a:ext cx="7040880" cy="726138"/>
          </a:xfrm>
          <a:prstGeom prst="rect">
            <a:avLst/>
          </a:prstGeom>
          <a:noFill/>
          <a:ln w="9525">
            <a:noFill/>
            <a:miter lim="800000"/>
            <a:headEnd/>
            <a:tailEnd/>
          </a:ln>
        </p:spPr>
        <p:txBody>
          <a:bodyPr lIns="101876" tIns="50938" rIns="101876" bIns="50938" anchor="ctr">
            <a:prstTxWarp prst="textNoShape">
              <a:avLst/>
            </a:prstTxWarp>
            <a:spAutoFit/>
          </a:bodyPr>
          <a:lstStyle/>
          <a:p>
            <a:r>
              <a:rPr lang="en-US" b="1" dirty="0"/>
              <a:t>Source: Climate Assessment For The Southwest </a:t>
            </a:r>
          </a:p>
          <a:p>
            <a:r>
              <a:rPr lang="en-US" b="1" dirty="0"/>
              <a:t> (University of Arizona)  2006</a:t>
            </a:r>
          </a:p>
        </p:txBody>
      </p:sp>
      <p:sp>
        <p:nvSpPr>
          <p:cNvPr id="6" name="TextBox 5"/>
          <p:cNvSpPr txBox="1"/>
          <p:nvPr/>
        </p:nvSpPr>
        <p:spPr>
          <a:xfrm>
            <a:off x="8478308" y="7410058"/>
            <a:ext cx="1580092" cy="400110"/>
          </a:xfrm>
          <a:prstGeom prst="rect">
            <a:avLst/>
          </a:prstGeom>
          <a:noFill/>
        </p:spPr>
        <p:txBody>
          <a:bodyPr wrap="none" rtlCol="0">
            <a:spAutoFit/>
          </a:bodyPr>
          <a:lstStyle/>
          <a:p>
            <a:r>
              <a:rPr lang="en-US" sz="1000" dirty="0" smtClean="0"/>
              <a:t>Will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12470"/>
            <a:ext cx="4520692" cy="5077968"/>
          </a:xfrm>
          <a:prstGeom prst="rect">
            <a:avLst/>
          </a:prstGeom>
        </p:spPr>
      </p:pic>
      <p:pic>
        <p:nvPicPr>
          <p:cNvPr id="4" name="Picture 3"/>
          <p:cNvPicPr>
            <a:picLocks noChangeAspect="1"/>
          </p:cNvPicPr>
          <p:nvPr/>
        </p:nvPicPr>
        <p:blipFill>
          <a:blip r:embed="rId4"/>
          <a:stretch>
            <a:fillRect/>
          </a:stretch>
        </p:blipFill>
        <p:spPr>
          <a:xfrm>
            <a:off x="5094394" y="1029124"/>
            <a:ext cx="4470400" cy="5555827"/>
          </a:xfrm>
          <a:prstGeom prst="rect">
            <a:avLst/>
          </a:prstGeom>
        </p:spPr>
      </p:pic>
      <p:sp>
        <p:nvSpPr>
          <p:cNvPr id="5" name="TextBox 4"/>
          <p:cNvSpPr txBox="1"/>
          <p:nvPr/>
        </p:nvSpPr>
        <p:spPr>
          <a:xfrm>
            <a:off x="4117375" y="293894"/>
            <a:ext cx="1536109" cy="410647"/>
          </a:xfrm>
          <a:prstGeom prst="rect">
            <a:avLst/>
          </a:prstGeom>
          <a:noFill/>
        </p:spPr>
        <p:txBody>
          <a:bodyPr wrap="none" lIns="101876" tIns="50938" rIns="101876" bIns="50938" rtlCol="0">
            <a:spAutoFit/>
          </a:bodyPr>
          <a:lstStyle/>
          <a:p>
            <a:r>
              <a:rPr lang="en-US" b="1" dirty="0" smtClean="0"/>
              <a:t>REFERENCES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auna-loa-co2-vs-emissions.jpg"/>
          <p:cNvPicPr>
            <a:picLocks noChangeAspect="1"/>
          </p:cNvPicPr>
          <p:nvPr/>
        </p:nvPicPr>
        <p:blipFill>
          <a:blip r:embed="rId3"/>
          <a:stretch>
            <a:fillRect/>
          </a:stretch>
        </p:blipFill>
        <p:spPr>
          <a:xfrm>
            <a:off x="1638566" y="912178"/>
            <a:ext cx="7004208" cy="4145280"/>
          </a:xfrm>
          <a:prstGeom prst="rect">
            <a:avLst/>
          </a:prstGeom>
        </p:spPr>
      </p:pic>
      <p:sp>
        <p:nvSpPr>
          <p:cNvPr id="5" name="TextBox 4"/>
          <p:cNvSpPr txBox="1"/>
          <p:nvPr/>
        </p:nvSpPr>
        <p:spPr>
          <a:xfrm>
            <a:off x="121074" y="5057458"/>
            <a:ext cx="9937326" cy="1360373"/>
          </a:xfrm>
          <a:prstGeom prst="rect">
            <a:avLst/>
          </a:prstGeom>
          <a:noFill/>
        </p:spPr>
        <p:txBody>
          <a:bodyPr wrap="square" lIns="101876" tIns="50938" rIns="101876" bIns="50938" rtlCol="0">
            <a:spAutoFit/>
          </a:bodyPr>
          <a:lstStyle/>
          <a:p>
            <a:r>
              <a:rPr lang="en-US" dirty="0" smtClean="0"/>
              <a:t>		There are two main natural influences on the CO2 levels of the atmosphere:</a:t>
            </a:r>
          </a:p>
          <a:p>
            <a:r>
              <a:rPr lang="en-US" dirty="0" smtClean="0"/>
              <a:t> 		1. the temperature of the ocean's surface waters,</a:t>
            </a:r>
          </a:p>
          <a:p>
            <a:r>
              <a:rPr lang="en-US" dirty="0" smtClean="0"/>
              <a:t> 		2. the uptake of CO2 by plants in spring/summer</a:t>
            </a:r>
          </a:p>
          <a:p>
            <a:r>
              <a:rPr lang="en-US" dirty="0" smtClean="0"/>
              <a:t> 		and the release of CO2 by the decay of dead plant material in fall/winter</a:t>
            </a:r>
            <a:endParaRPr lang="en-US" dirty="0"/>
          </a:p>
        </p:txBody>
      </p:sp>
      <p:sp>
        <p:nvSpPr>
          <p:cNvPr id="7" name="TextBox 6"/>
          <p:cNvSpPr txBox="1"/>
          <p:nvPr/>
        </p:nvSpPr>
        <p:spPr>
          <a:xfrm>
            <a:off x="56932" y="6756400"/>
            <a:ext cx="8585842" cy="1169551"/>
          </a:xfrm>
          <a:prstGeom prst="rect">
            <a:avLst/>
          </a:prstGeom>
          <a:noFill/>
        </p:spPr>
        <p:txBody>
          <a:bodyPr wrap="none" rtlCol="0">
            <a:spAutoFit/>
          </a:bodyPr>
          <a:lstStyle/>
          <a:p>
            <a:r>
              <a:rPr lang="en-US" sz="1000" dirty="0" smtClean="0"/>
              <a:t>Source: IPCC 2007    See also: http://wattsupwiththat.com/2009/05/12/spencer-on-an-alternate-view-of-co2-increases/   </a:t>
            </a:r>
          </a:p>
          <a:p>
            <a:r>
              <a:rPr lang="en-US" sz="1000" dirty="0" smtClean="0"/>
              <a:t>See   http://www.ferdinand-engelbeen.be/klimaat/co2_measurements.html  for a good discussion on measuring CO2.</a:t>
            </a:r>
          </a:p>
          <a:p>
            <a:r>
              <a:rPr lang="en-US" sz="1000" dirty="0" smtClean="0"/>
              <a:t>See   Carbon Dioxide Information Analysis Center for data on measurements of CO2 and many other trace atmospheric gases at  http://cdiac.ornl.gov/trends/co2/</a:t>
            </a:r>
          </a:p>
          <a:p>
            <a:r>
              <a:rPr lang="en-US" sz="1000" dirty="0" smtClean="0"/>
              <a:t>See also “Atmospheric CO2 and Global Warming—A Critical Review, Second Edition. </a:t>
            </a:r>
            <a:r>
              <a:rPr lang="en-US" sz="1000" dirty="0" err="1" smtClean="0"/>
              <a:t>Z.Jaworowski</a:t>
            </a:r>
            <a:r>
              <a:rPr lang="en-US" sz="1000" dirty="0" smtClean="0"/>
              <a:t>, </a:t>
            </a:r>
            <a:r>
              <a:rPr lang="en-US" sz="1000" dirty="0" err="1" smtClean="0"/>
              <a:t>T.V.Segelstad</a:t>
            </a:r>
            <a:r>
              <a:rPr lang="en-US" sz="1000" dirty="0" smtClean="0"/>
              <a:t> &amp; </a:t>
            </a:r>
            <a:r>
              <a:rPr lang="en-US" sz="1000" dirty="0" err="1" smtClean="0"/>
              <a:t>V.Hisdal</a:t>
            </a:r>
            <a:r>
              <a:rPr lang="en-US" sz="1000" dirty="0" smtClean="0"/>
              <a:t>. </a:t>
            </a:r>
            <a:r>
              <a:rPr lang="en-US" sz="1000" dirty="0" err="1" smtClean="0"/>
              <a:t>Meddelelser</a:t>
            </a:r>
            <a:r>
              <a:rPr lang="en-US" sz="1000" dirty="0" smtClean="0"/>
              <a:t> Nr.119. Oslo 199</a:t>
            </a:r>
          </a:p>
          <a:p>
            <a:r>
              <a:rPr lang="en-US" sz="1000" dirty="0" smtClean="0"/>
              <a:t>See also </a:t>
            </a:r>
            <a:r>
              <a:rPr lang="en-US" sz="1000" dirty="0" err="1" smtClean="0"/>
              <a:t>http://www.ferdinand-engelbeen.be/klimaat/jaworowski.html</a:t>
            </a:r>
            <a:r>
              <a:rPr lang="en-US" sz="1000" dirty="0" smtClean="0"/>
              <a:t> for an excellent discussion of CO2 in ice core and atmospheric data</a:t>
            </a:r>
          </a:p>
          <a:p>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921" y="1"/>
            <a:ext cx="9052560" cy="710071"/>
          </a:xfrm>
        </p:spPr>
        <p:txBody>
          <a:bodyPr>
            <a:normAutofit/>
          </a:bodyPr>
          <a:lstStyle/>
          <a:p>
            <a:r>
              <a:rPr lang="en-US" sz="2000" b="1" dirty="0" smtClean="0"/>
              <a:t>REFERENCES-2</a:t>
            </a:r>
            <a:endParaRPr lang="en-US" sz="2000" b="1" dirty="0"/>
          </a:p>
        </p:txBody>
      </p:sp>
      <p:pic>
        <p:nvPicPr>
          <p:cNvPr id="3" name="Picture 2"/>
          <p:cNvPicPr>
            <a:picLocks noChangeAspect="1"/>
          </p:cNvPicPr>
          <p:nvPr/>
        </p:nvPicPr>
        <p:blipFill>
          <a:blip r:embed="rId3"/>
          <a:stretch>
            <a:fillRect/>
          </a:stretch>
        </p:blipFill>
        <p:spPr>
          <a:xfrm>
            <a:off x="1" y="710071"/>
            <a:ext cx="4626864" cy="6649720"/>
          </a:xfrm>
          <a:prstGeom prst="rect">
            <a:avLst/>
          </a:prstGeom>
        </p:spPr>
      </p:pic>
      <p:pic>
        <p:nvPicPr>
          <p:cNvPr id="4" name="Picture 3"/>
          <p:cNvPicPr>
            <a:picLocks noChangeAspect="1"/>
          </p:cNvPicPr>
          <p:nvPr/>
        </p:nvPicPr>
        <p:blipFill>
          <a:blip r:embed="rId4"/>
          <a:stretch>
            <a:fillRect/>
          </a:stretch>
        </p:blipFill>
        <p:spPr>
          <a:xfrm>
            <a:off x="5062728" y="575735"/>
            <a:ext cx="4995672" cy="653457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REFERENCES-3</a:t>
            </a:r>
            <a:endParaRPr lang="en-US" sz="2000" b="1" dirty="0"/>
          </a:p>
        </p:txBody>
      </p:sp>
      <p:pic>
        <p:nvPicPr>
          <p:cNvPr id="3" name="Picture 2"/>
          <p:cNvPicPr>
            <a:picLocks noChangeAspect="1"/>
          </p:cNvPicPr>
          <p:nvPr/>
        </p:nvPicPr>
        <p:blipFill>
          <a:blip r:embed="rId3"/>
          <a:stretch>
            <a:fillRect/>
          </a:stretch>
        </p:blipFill>
        <p:spPr>
          <a:xfrm>
            <a:off x="372534" y="2077438"/>
            <a:ext cx="4531868" cy="468646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REFERENCES-4</a:t>
            </a:r>
            <a:endParaRPr lang="en-US" sz="2000" b="1" dirty="0"/>
          </a:p>
        </p:txBody>
      </p:sp>
      <p:pic>
        <p:nvPicPr>
          <p:cNvPr id="3" name="Picture 2"/>
          <p:cNvPicPr>
            <a:picLocks noChangeAspect="1"/>
          </p:cNvPicPr>
          <p:nvPr/>
        </p:nvPicPr>
        <p:blipFill>
          <a:blip r:embed="rId3"/>
          <a:stretch>
            <a:fillRect/>
          </a:stretch>
        </p:blipFill>
        <p:spPr>
          <a:xfrm>
            <a:off x="0" y="1444611"/>
            <a:ext cx="4598924" cy="4899491"/>
          </a:xfrm>
          <a:prstGeom prst="rect">
            <a:avLst/>
          </a:prstGeom>
        </p:spPr>
      </p:pic>
      <p:pic>
        <p:nvPicPr>
          <p:cNvPr id="4" name="Picture 3"/>
          <p:cNvPicPr>
            <a:picLocks noChangeAspect="1"/>
          </p:cNvPicPr>
          <p:nvPr/>
        </p:nvPicPr>
        <p:blipFill>
          <a:blip r:embed="rId4"/>
          <a:stretch>
            <a:fillRect/>
          </a:stretch>
        </p:blipFill>
        <p:spPr>
          <a:xfrm>
            <a:off x="149013" y="6120766"/>
            <a:ext cx="4157472" cy="446674"/>
          </a:xfrm>
          <a:prstGeom prst="rect">
            <a:avLst/>
          </a:prstGeom>
        </p:spPr>
      </p:pic>
      <p:pic>
        <p:nvPicPr>
          <p:cNvPr id="5" name="Picture 4"/>
          <p:cNvPicPr>
            <a:picLocks noChangeAspect="1"/>
          </p:cNvPicPr>
          <p:nvPr/>
        </p:nvPicPr>
        <p:blipFill>
          <a:blip r:embed="rId5"/>
          <a:stretch>
            <a:fillRect/>
          </a:stretch>
        </p:blipFill>
        <p:spPr>
          <a:xfrm>
            <a:off x="5164243" y="1510339"/>
            <a:ext cx="4593336" cy="5043424"/>
          </a:xfrm>
          <a:prstGeom prst="rect">
            <a:avLst/>
          </a:prstGeom>
        </p:spPr>
      </p:pic>
      <p:pic>
        <p:nvPicPr>
          <p:cNvPr id="6" name="Picture 5"/>
          <p:cNvPicPr>
            <a:picLocks noChangeAspect="1"/>
          </p:cNvPicPr>
          <p:nvPr/>
        </p:nvPicPr>
        <p:blipFill>
          <a:blip r:embed="rId6"/>
          <a:stretch>
            <a:fillRect/>
          </a:stretch>
        </p:blipFill>
        <p:spPr>
          <a:xfrm>
            <a:off x="5320243" y="6344103"/>
            <a:ext cx="2084324" cy="65633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7916" y="-449072"/>
            <a:ext cx="8787130" cy="7707630"/>
          </a:xfrm>
          <a:prstGeom prst="rect">
            <a:avLst/>
          </a:prstGeom>
        </p:spPr>
      </p:pic>
      <p:sp>
        <p:nvSpPr>
          <p:cNvPr id="3" name="TextBox 2"/>
          <p:cNvSpPr txBox="1"/>
          <p:nvPr/>
        </p:nvSpPr>
        <p:spPr>
          <a:xfrm>
            <a:off x="0" y="7114401"/>
            <a:ext cx="10316959" cy="553998"/>
          </a:xfrm>
          <a:prstGeom prst="rect">
            <a:avLst/>
          </a:prstGeom>
          <a:noFill/>
        </p:spPr>
        <p:txBody>
          <a:bodyPr wrap="none" rtlCol="0">
            <a:spAutoFit/>
          </a:bodyPr>
          <a:lstStyle/>
          <a:p>
            <a:r>
              <a:rPr lang="en-US" sz="1000" dirty="0" smtClean="0"/>
              <a:t>Source: </a:t>
            </a:r>
            <a:r>
              <a:rPr lang="en-US" sz="1000" dirty="0" err="1" smtClean="0"/>
              <a:t>Z.Jaworowski</a:t>
            </a:r>
            <a:r>
              <a:rPr lang="en-US" sz="1000" dirty="0" smtClean="0"/>
              <a:t>, </a:t>
            </a:r>
            <a:r>
              <a:rPr lang="en-US" sz="1000" dirty="0" err="1" smtClean="0"/>
              <a:t>T.Segalstad</a:t>
            </a:r>
            <a:r>
              <a:rPr lang="en-US" sz="1000" dirty="0" smtClean="0"/>
              <a:t>, &amp; </a:t>
            </a:r>
            <a:r>
              <a:rPr lang="en-US" sz="1000" dirty="0" err="1" smtClean="0"/>
              <a:t>V.Hisdal</a:t>
            </a:r>
            <a:r>
              <a:rPr lang="en-US" sz="1000" dirty="0" smtClean="0"/>
              <a:t>. Atmospheric CO2 and Global Warming: A Critical Review. Second Revision. </a:t>
            </a:r>
            <a:r>
              <a:rPr lang="en-US" sz="1000" dirty="0" err="1" smtClean="0"/>
              <a:t>Norsk</a:t>
            </a:r>
            <a:r>
              <a:rPr lang="en-US" sz="1000" dirty="0" smtClean="0"/>
              <a:t> </a:t>
            </a:r>
            <a:r>
              <a:rPr lang="en-US" sz="1000" dirty="0" err="1" smtClean="0"/>
              <a:t>Polarinstitutt</a:t>
            </a:r>
            <a:r>
              <a:rPr lang="en-US" sz="1000" dirty="0" smtClean="0"/>
              <a:t> </a:t>
            </a:r>
            <a:r>
              <a:rPr lang="en-US" sz="1000" dirty="0" err="1" smtClean="0"/>
              <a:t>Meddelelser</a:t>
            </a:r>
            <a:r>
              <a:rPr lang="en-US" sz="1000" dirty="0" smtClean="0"/>
              <a:t> NR.119. Oslo 1992 and references therein.</a:t>
            </a:r>
          </a:p>
          <a:p>
            <a:r>
              <a:rPr lang="en-US" sz="1000" dirty="0" smtClean="0"/>
              <a:t> See http://co2web.info</a:t>
            </a:r>
          </a:p>
          <a:p>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p1b.jpg"/>
          <p:cNvPicPr>
            <a:picLocks noChangeAspect="1"/>
          </p:cNvPicPr>
          <p:nvPr/>
        </p:nvPicPr>
        <p:blipFill>
          <a:blip r:embed="rId3"/>
          <a:stretch>
            <a:fillRect/>
          </a:stretch>
        </p:blipFill>
        <p:spPr>
          <a:xfrm>
            <a:off x="2215993" y="1090896"/>
            <a:ext cx="5308600" cy="3900593"/>
          </a:xfrm>
          <a:prstGeom prst="rect">
            <a:avLst/>
          </a:prstGeom>
        </p:spPr>
      </p:pic>
      <p:sp>
        <p:nvSpPr>
          <p:cNvPr id="3" name="TextBox 2"/>
          <p:cNvSpPr txBox="1"/>
          <p:nvPr/>
        </p:nvSpPr>
        <p:spPr>
          <a:xfrm>
            <a:off x="661247" y="5399958"/>
            <a:ext cx="8903546" cy="1674305"/>
          </a:xfrm>
          <a:prstGeom prst="rect">
            <a:avLst/>
          </a:prstGeom>
          <a:noFill/>
        </p:spPr>
        <p:txBody>
          <a:bodyPr wrap="square" lIns="101876" tIns="50938" rIns="101876" bIns="50938" rtlCol="0">
            <a:spAutoFit/>
          </a:bodyPr>
          <a:lstStyle/>
          <a:p>
            <a:r>
              <a:rPr lang="en-US" dirty="0" smtClean="0"/>
              <a:t>For Ice core data see e.g.</a:t>
            </a:r>
          </a:p>
          <a:p>
            <a:r>
              <a:rPr lang="en-US" dirty="0" smtClean="0"/>
              <a:t> </a:t>
            </a:r>
            <a:r>
              <a:rPr lang="en-US" dirty="0" err="1" smtClean="0"/>
              <a:t>Neftel</a:t>
            </a:r>
            <a:r>
              <a:rPr lang="en-US" dirty="0" smtClean="0"/>
              <a:t>, A., et al., Evidence from polar ice cores for the increase in atmospheric CO2 in the past two centuries. Nature, 1985. 315: </a:t>
            </a:r>
            <a:r>
              <a:rPr lang="en-US" dirty="0" err="1" smtClean="0"/>
              <a:t>p</a:t>
            </a:r>
            <a:r>
              <a:rPr lang="en-US" dirty="0" smtClean="0"/>
              <a:t>. 45-47.</a:t>
            </a:r>
            <a:br>
              <a:rPr lang="en-US" dirty="0" smtClean="0"/>
            </a:br>
            <a:r>
              <a:rPr lang="en-US" dirty="0" smtClean="0"/>
              <a:t>  </a:t>
            </a:r>
            <a:r>
              <a:rPr lang="en-US" dirty="0" err="1" smtClean="0"/>
              <a:t>Friedli</a:t>
            </a:r>
            <a:r>
              <a:rPr lang="en-US" dirty="0" smtClean="0"/>
              <a:t>, H., et al., Ice core record of the 13C/12C ratio of atmospheric CO2 in the past two centuries. Nature, 1986. 324: </a:t>
            </a:r>
            <a:r>
              <a:rPr lang="en-US" dirty="0" err="1" smtClean="0"/>
              <a:t>p</a:t>
            </a:r>
            <a:r>
              <a:rPr lang="en-US" dirty="0" smtClean="0"/>
              <a:t>. 237-238.</a:t>
            </a:r>
            <a:endParaRPr lang="en-US" dirty="0"/>
          </a:p>
        </p:txBody>
      </p:sp>
      <p:sp>
        <p:nvSpPr>
          <p:cNvPr id="4" name="TextBox 3"/>
          <p:cNvSpPr txBox="1"/>
          <p:nvPr/>
        </p:nvSpPr>
        <p:spPr>
          <a:xfrm>
            <a:off x="0" y="7372290"/>
            <a:ext cx="10472000" cy="400110"/>
          </a:xfrm>
          <a:prstGeom prst="rect">
            <a:avLst/>
          </a:prstGeom>
          <a:noFill/>
        </p:spPr>
        <p:txBody>
          <a:bodyPr wrap="none" rtlCol="0">
            <a:spAutoFit/>
          </a:bodyPr>
          <a:lstStyle/>
          <a:p>
            <a:r>
              <a:rPr lang="en-US" sz="1000" dirty="0" smtClean="0"/>
              <a:t>Source: Statement written for the Hearing before the US  Senate Committee on Commerce, Science, and Transportation </a:t>
            </a:r>
            <a:r>
              <a:rPr lang="en-US" sz="1000" b="1" dirty="0" smtClean="0"/>
              <a:t>Climate Change: Incorrect information on pre-industrial CO2</a:t>
            </a:r>
            <a:r>
              <a:rPr lang="en-US" sz="1000" dirty="0" smtClean="0"/>
              <a:t>.</a:t>
            </a:r>
            <a:r>
              <a:rPr lang="en-US" sz="1000" b="1" dirty="0" smtClean="0"/>
              <a:t> March 19, 2004</a:t>
            </a:r>
            <a:r>
              <a:rPr lang="en-US" sz="1000" dirty="0" smtClean="0"/>
              <a:t/>
            </a:r>
            <a:br>
              <a:rPr lang="en-US" sz="1000" dirty="0" smtClean="0"/>
            </a:br>
            <a:r>
              <a:rPr lang="en-US" sz="1000" b="1" dirty="0" smtClean="0"/>
              <a:t>Statement of Prof. </a:t>
            </a:r>
            <a:r>
              <a:rPr lang="en-US" sz="1000" b="1" dirty="0" err="1" smtClean="0"/>
              <a:t>Zbigniew</a:t>
            </a:r>
            <a:r>
              <a:rPr lang="en-US" sz="1000" b="1" dirty="0" smtClean="0"/>
              <a:t> </a:t>
            </a:r>
            <a:r>
              <a:rPr lang="en-US" sz="1000" b="1" dirty="0" err="1" smtClean="0"/>
              <a:t>Jaworowski</a:t>
            </a:r>
            <a:r>
              <a:rPr lang="en-US" sz="1000" dirty="0" smtClean="0"/>
              <a:t>. </a:t>
            </a:r>
            <a:r>
              <a:rPr lang="en-US" sz="1000" b="1" dirty="0" smtClean="0"/>
              <a:t>Chairman, Scientific Council of Central Laboratory for Radiological Protection ,Warsaw, Poland      </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1971517" y="6419427"/>
            <a:ext cx="6035040" cy="575733"/>
          </a:xfrm>
        </p:spPr>
        <p:txBody>
          <a:bodyPr/>
          <a:lstStyle/>
          <a:p>
            <a:endParaRPr lang="en-US" dirty="0"/>
          </a:p>
        </p:txBody>
      </p:sp>
      <p:pic>
        <p:nvPicPr>
          <p:cNvPr id="7" name="Picture 6"/>
          <p:cNvPicPr>
            <a:picLocks noChangeAspect="1"/>
          </p:cNvPicPr>
          <p:nvPr/>
        </p:nvPicPr>
        <p:blipFill>
          <a:blip r:embed="rId3"/>
          <a:stretch>
            <a:fillRect/>
          </a:stretch>
        </p:blipFill>
        <p:spPr>
          <a:xfrm>
            <a:off x="716961" y="441396"/>
            <a:ext cx="8996680" cy="5978031"/>
          </a:xfrm>
          <a:prstGeom prst="rect">
            <a:avLst/>
          </a:prstGeom>
        </p:spPr>
      </p:pic>
      <p:pic>
        <p:nvPicPr>
          <p:cNvPr id="8" name="Picture 7"/>
          <p:cNvPicPr>
            <a:picLocks noChangeAspect="1"/>
          </p:cNvPicPr>
          <p:nvPr/>
        </p:nvPicPr>
        <p:blipFill>
          <a:blip r:embed="rId4"/>
          <a:stretch>
            <a:fillRect/>
          </a:stretch>
        </p:blipFill>
        <p:spPr>
          <a:xfrm>
            <a:off x="966800" y="6419427"/>
            <a:ext cx="8456600" cy="902462"/>
          </a:xfrm>
          <a:prstGeom prst="rect">
            <a:avLst/>
          </a:prstGeom>
        </p:spPr>
      </p:pic>
      <p:sp>
        <p:nvSpPr>
          <p:cNvPr id="9" name="TextBox 8"/>
          <p:cNvSpPr txBox="1"/>
          <p:nvPr/>
        </p:nvSpPr>
        <p:spPr>
          <a:xfrm>
            <a:off x="0" y="7321889"/>
            <a:ext cx="9713641" cy="553998"/>
          </a:xfrm>
          <a:prstGeom prst="rect">
            <a:avLst/>
          </a:prstGeom>
          <a:noFill/>
        </p:spPr>
        <p:txBody>
          <a:bodyPr wrap="square" rtlCol="0">
            <a:spAutoFit/>
          </a:bodyPr>
          <a:lstStyle/>
          <a:p>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age354.gif"/>
          <p:cNvPicPr>
            <a:picLocks noChangeAspect="1"/>
          </p:cNvPicPr>
          <p:nvPr/>
        </p:nvPicPr>
        <p:blipFill>
          <a:blip r:embed="rId3"/>
          <a:stretch>
            <a:fillRect/>
          </a:stretch>
        </p:blipFill>
        <p:spPr>
          <a:xfrm>
            <a:off x="809678" y="664493"/>
            <a:ext cx="8717280" cy="4965700"/>
          </a:xfrm>
          <a:prstGeom prst="rect">
            <a:avLst/>
          </a:prstGeom>
        </p:spPr>
      </p:pic>
      <p:sp>
        <p:nvSpPr>
          <p:cNvPr id="4" name="TextBox 3"/>
          <p:cNvSpPr txBox="1"/>
          <p:nvPr/>
        </p:nvSpPr>
        <p:spPr>
          <a:xfrm>
            <a:off x="391161" y="5630193"/>
            <a:ext cx="9135798" cy="1674305"/>
          </a:xfrm>
          <a:prstGeom prst="rect">
            <a:avLst/>
          </a:prstGeom>
          <a:noFill/>
        </p:spPr>
        <p:txBody>
          <a:bodyPr wrap="square" lIns="101876" tIns="50938" rIns="101876" bIns="50938" rtlCol="0">
            <a:spAutoFit/>
          </a:bodyPr>
          <a:lstStyle/>
          <a:p>
            <a:r>
              <a:rPr lang="en-US" dirty="0" smtClean="0"/>
              <a:t>Illustrated here are results from seven stomata studies which show that </a:t>
            </a:r>
            <a:r>
              <a:rPr lang="en-US" b="1" dirty="0" smtClean="0"/>
              <a:t>CO2 variability</a:t>
            </a:r>
            <a:r>
              <a:rPr lang="en-US" dirty="0" smtClean="0"/>
              <a:t> and the </a:t>
            </a:r>
            <a:r>
              <a:rPr lang="en-US" b="1" dirty="0" smtClean="0"/>
              <a:t>CO2 average</a:t>
            </a:r>
            <a:r>
              <a:rPr lang="en-US" dirty="0" smtClean="0"/>
              <a:t> were significantly higher during our </a:t>
            </a:r>
            <a:r>
              <a:rPr lang="en-US" b="1" dirty="0" smtClean="0"/>
              <a:t>Holocene interglacial period</a:t>
            </a:r>
            <a:r>
              <a:rPr lang="en-US" dirty="0" smtClean="0"/>
              <a:t> (last 11,000 years) than is indicated by the </a:t>
            </a:r>
            <a:r>
              <a:rPr lang="en-US" b="1" dirty="0" smtClean="0"/>
              <a:t>ice core record.</a:t>
            </a:r>
            <a:r>
              <a:rPr lang="en-US" dirty="0" smtClean="0"/>
              <a:t> A precipitous drop in CO2 during the "Younger </a:t>
            </a:r>
            <a:r>
              <a:rPr lang="en-US" dirty="0" err="1" smtClean="0"/>
              <a:t>Dryas</a:t>
            </a:r>
            <a:r>
              <a:rPr lang="en-US" dirty="0" smtClean="0"/>
              <a:t>" was captured nicely by the stomata record, but missed by the CO2 record in ice cores</a:t>
            </a:r>
            <a:endParaRPr lang="en-US" dirty="0"/>
          </a:p>
        </p:txBody>
      </p:sp>
      <p:sp>
        <p:nvSpPr>
          <p:cNvPr id="6" name="TextBox 5"/>
          <p:cNvSpPr txBox="1"/>
          <p:nvPr/>
        </p:nvSpPr>
        <p:spPr>
          <a:xfrm>
            <a:off x="491067" y="7304498"/>
            <a:ext cx="4419161" cy="400110"/>
          </a:xfrm>
          <a:prstGeom prst="rect">
            <a:avLst/>
          </a:prstGeom>
          <a:noFill/>
        </p:spPr>
        <p:txBody>
          <a:bodyPr wrap="none" rtlCol="0">
            <a:spAutoFit/>
          </a:bodyPr>
          <a:lstStyle/>
          <a:p>
            <a:r>
              <a:rPr lang="en-US" sz="1000" dirty="0" smtClean="0"/>
              <a:t>Source:  see http://</a:t>
            </a:r>
            <a:r>
              <a:rPr lang="en-US" sz="1000" dirty="0" err="1" smtClean="0"/>
              <a:t>geocraft.com/WVFossils/stomata.html</a:t>
            </a:r>
            <a:r>
              <a:rPr lang="en-US" sz="1000" dirty="0" smtClean="0"/>
              <a:t>  and references therein</a:t>
            </a:r>
          </a:p>
          <a:p>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735667" y="508000"/>
            <a:ext cx="6635375" cy="400110"/>
          </a:xfrm>
          <a:prstGeom prst="rect">
            <a:avLst/>
          </a:prstGeom>
          <a:noFill/>
        </p:spPr>
        <p:txBody>
          <a:bodyPr wrap="none" rtlCol="0">
            <a:spAutoFit/>
          </a:bodyPr>
          <a:lstStyle/>
          <a:p>
            <a:r>
              <a:rPr lang="en-US" dirty="0" smtClean="0"/>
              <a:t>Global Temperature and Atmospheric CO2 over Geologic Time</a:t>
            </a:r>
            <a:endParaRPr lang="en-US" dirty="0"/>
          </a:p>
        </p:txBody>
      </p:sp>
      <p:sp>
        <p:nvSpPr>
          <p:cNvPr id="8" name="TextBox 7"/>
          <p:cNvSpPr txBox="1"/>
          <p:nvPr/>
        </p:nvSpPr>
        <p:spPr>
          <a:xfrm>
            <a:off x="609600" y="7120467"/>
            <a:ext cx="4212774" cy="246221"/>
          </a:xfrm>
          <a:prstGeom prst="rect">
            <a:avLst/>
          </a:prstGeom>
          <a:noFill/>
        </p:spPr>
        <p:txBody>
          <a:bodyPr wrap="none" rtlCol="0">
            <a:spAutoFit/>
          </a:bodyPr>
          <a:lstStyle/>
          <a:p>
            <a:r>
              <a:rPr lang="en-US" sz="1000" dirty="0" smtClean="0"/>
              <a:t>Chart from  http://</a:t>
            </a:r>
            <a:r>
              <a:rPr lang="en-US" sz="1000" dirty="0" err="1" smtClean="0"/>
              <a:t>www.geocraft.com/WVFossils/Carboniferous_climate.html</a:t>
            </a:r>
            <a:endParaRPr lang="en-US" sz="1000" dirty="0"/>
          </a:p>
        </p:txBody>
      </p:sp>
      <p:pic>
        <p:nvPicPr>
          <p:cNvPr id="10" name="Picture 9"/>
          <p:cNvPicPr>
            <a:picLocks noChangeAspect="1"/>
          </p:cNvPicPr>
          <p:nvPr/>
        </p:nvPicPr>
        <p:blipFill>
          <a:blip r:embed="rId3"/>
          <a:stretch>
            <a:fillRect/>
          </a:stretch>
        </p:blipFill>
        <p:spPr>
          <a:xfrm>
            <a:off x="857250" y="1244600"/>
            <a:ext cx="8343900" cy="5283200"/>
          </a:xfrm>
          <a:prstGeom prst="rect">
            <a:avLst/>
          </a:prstGeom>
        </p:spPr>
      </p:pic>
      <p:sp>
        <p:nvSpPr>
          <p:cNvPr id="11" name="TextBox 10"/>
          <p:cNvSpPr txBox="1"/>
          <p:nvPr/>
        </p:nvSpPr>
        <p:spPr>
          <a:xfrm>
            <a:off x="609600" y="6527800"/>
            <a:ext cx="9085626" cy="1015663"/>
          </a:xfrm>
          <a:prstGeom prst="rect">
            <a:avLst/>
          </a:prstGeom>
          <a:noFill/>
        </p:spPr>
        <p:txBody>
          <a:bodyPr wrap="none" rtlCol="0">
            <a:spAutoFit/>
          </a:bodyPr>
          <a:lstStyle/>
          <a:p>
            <a:r>
              <a:rPr lang="en-US" sz="1000" dirty="0" smtClean="0"/>
              <a:t>Source:     CO2     </a:t>
            </a:r>
            <a:r>
              <a:rPr lang="en-US" sz="1000" dirty="0" err="1" smtClean="0"/>
              <a:t>Berner,R</a:t>
            </a:r>
            <a:r>
              <a:rPr lang="en-US" sz="1000" dirty="0" smtClean="0"/>
              <a:t> and </a:t>
            </a:r>
            <a:r>
              <a:rPr lang="en-US" sz="1000" dirty="0" err="1" smtClean="0"/>
              <a:t>Kothavala,Z.Department</a:t>
            </a:r>
            <a:r>
              <a:rPr lang="en-US" sz="1000" dirty="0" smtClean="0"/>
              <a:t> of Geology and Geophysics, Yale University,</a:t>
            </a:r>
          </a:p>
          <a:p>
            <a:r>
              <a:rPr lang="en-US" sz="1000" dirty="0" smtClean="0"/>
              <a:t> 		</a:t>
            </a:r>
            <a:r>
              <a:rPr lang="en-US" sz="1000" b="1" dirty="0" smtClean="0"/>
              <a:t>GEOCARB III: A REVISED MODEL OF ATMOSPHERIC CO2 OVER PHANEROZOIC TIME. </a:t>
            </a:r>
            <a:r>
              <a:rPr lang="en-US" sz="1000" dirty="0" smtClean="0"/>
              <a:t>American Journal of Science, Vol. 301, February, 2001, P. 182–204]</a:t>
            </a:r>
          </a:p>
          <a:p>
            <a:r>
              <a:rPr lang="en-US" sz="1000" dirty="0" smtClean="0"/>
              <a:t>	Temp   </a:t>
            </a:r>
            <a:r>
              <a:rPr lang="en-US" sz="1000" i="1" dirty="0" smtClean="0"/>
              <a:t>C.R. </a:t>
            </a:r>
            <a:r>
              <a:rPr lang="en-US" sz="1000" i="1" dirty="0" err="1" smtClean="0"/>
              <a:t>Scotese</a:t>
            </a:r>
            <a:r>
              <a:rPr lang="en-US" sz="1000" i="1" dirty="0" smtClean="0"/>
              <a:t> </a:t>
            </a:r>
            <a:r>
              <a:rPr lang="en-US" sz="1000" i="1" dirty="0" smtClean="0">
                <a:hlinkClick r:id="rId4"/>
              </a:rPr>
              <a:t>http://www.scotese.com/climate.htm</a:t>
            </a:r>
            <a:r>
              <a:rPr lang="en-US" sz="1000" dirty="0" smtClean="0"/>
              <a:t/>
            </a:r>
            <a:br>
              <a:rPr lang="en-US" sz="1000" dirty="0" smtClean="0"/>
            </a:br>
            <a:endParaRPr lang="en-US" sz="1000" dirty="0" smtClean="0"/>
          </a:p>
          <a:p>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PhanerozoicCO2"/>
          <p:cNvPicPr>
            <a:picLocks noChangeAspect="1" noChangeArrowheads="1"/>
          </p:cNvPicPr>
          <p:nvPr/>
        </p:nvPicPr>
        <p:blipFill>
          <a:blip r:embed="rId3"/>
          <a:srcRect/>
          <a:stretch>
            <a:fillRect/>
          </a:stretch>
        </p:blipFill>
        <p:spPr bwMode="auto">
          <a:xfrm>
            <a:off x="1844040" y="1036320"/>
            <a:ext cx="6492558" cy="4749800"/>
          </a:xfrm>
          <a:prstGeom prst="rect">
            <a:avLst/>
          </a:prstGeom>
          <a:noFill/>
          <a:ln w="9525">
            <a:noFill/>
            <a:miter lim="800000"/>
            <a:headEnd/>
            <a:tailEnd/>
          </a:ln>
        </p:spPr>
      </p:pic>
      <p:sp>
        <p:nvSpPr>
          <p:cNvPr id="3" name="TextBox 2"/>
          <p:cNvSpPr txBox="1"/>
          <p:nvPr/>
        </p:nvSpPr>
        <p:spPr>
          <a:xfrm>
            <a:off x="0" y="7018347"/>
            <a:ext cx="7503626" cy="707886"/>
          </a:xfrm>
          <a:prstGeom prst="rect">
            <a:avLst/>
          </a:prstGeom>
          <a:noFill/>
        </p:spPr>
        <p:txBody>
          <a:bodyPr wrap="none" rtlCol="0">
            <a:spAutoFit/>
          </a:bodyPr>
          <a:lstStyle/>
          <a:p>
            <a:r>
              <a:rPr lang="en-US" sz="1000" b="1" dirty="0" smtClean="0"/>
              <a:t>Source: Howard </a:t>
            </a:r>
            <a:r>
              <a:rPr lang="en-US" sz="1000" b="1" dirty="0" err="1" smtClean="0"/>
              <a:t>C.Hayden</a:t>
            </a:r>
            <a:r>
              <a:rPr lang="en-US" sz="1000" b="1" dirty="0" smtClean="0"/>
              <a:t> 2007. A Primer on CO2 and Climate. Second edition     (Image created by Robert A. Rohde/Global Warming Art).</a:t>
            </a:r>
          </a:p>
          <a:p>
            <a:r>
              <a:rPr lang="en-US" sz="1000" b="1" dirty="0" smtClean="0"/>
              <a:t> Also in accord with </a:t>
            </a:r>
            <a:r>
              <a:rPr lang="en-US" sz="900" b="1" dirty="0" smtClean="0"/>
              <a:t>Figure 6.1. Of </a:t>
            </a:r>
            <a:r>
              <a:rPr lang="en-US" sz="1000" b="1" dirty="0" smtClean="0"/>
              <a:t>[IPCC 2007 p.441]</a:t>
            </a:r>
            <a:endParaRPr lang="en-US" sz="900" dirty="0" smtClean="0"/>
          </a:p>
          <a:p>
            <a:endParaRPr lang="en-US" sz="1000" b="1" dirty="0" smtClean="0"/>
          </a:p>
          <a:p>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51072</TotalTime>
  <Words>2771</Words>
  <Application>Microsoft Macintosh PowerPoint</Application>
  <PresentationFormat>Custom</PresentationFormat>
  <Paragraphs>113</Paragraphs>
  <Slides>32</Slides>
  <Notes>32</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32</vt:i4>
      </vt:variant>
    </vt:vector>
  </HeadingPairs>
  <TitlesOfParts>
    <vt:vector size="36" baseType="lpstr">
      <vt:lpstr>Office Theme</vt:lpstr>
      <vt:lpstr>Image</vt:lpstr>
      <vt:lpstr>Photo Editor Photo</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REFERENCES-2</vt:lpstr>
      <vt:lpstr>REFERENCES-3</vt:lpstr>
      <vt:lpstr>REFERENCES-4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Kendrick</dc:creator>
  <cp:lastModifiedBy>Hugh Kendrick</cp:lastModifiedBy>
  <cp:revision>24</cp:revision>
  <cp:lastPrinted>2010-02-16T06:40:35Z</cp:lastPrinted>
  <dcterms:created xsi:type="dcterms:W3CDTF">2010-02-18T06:24:47Z</dcterms:created>
  <dcterms:modified xsi:type="dcterms:W3CDTF">2010-02-18T06:27:06Z</dcterms:modified>
</cp:coreProperties>
</file>