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818" r:id="rId1"/>
  </p:sldMasterIdLst>
  <p:notesMasterIdLst>
    <p:notesMasterId r:id="rId50"/>
  </p:notesMasterIdLst>
  <p:handoutMasterIdLst>
    <p:handoutMasterId r:id="rId51"/>
  </p:handoutMasterIdLst>
  <p:sldIdLst>
    <p:sldId id="264" r:id="rId2"/>
    <p:sldId id="321" r:id="rId3"/>
    <p:sldId id="281" r:id="rId4"/>
    <p:sldId id="282" r:id="rId5"/>
    <p:sldId id="316" r:id="rId6"/>
    <p:sldId id="318" r:id="rId7"/>
    <p:sldId id="319" r:id="rId8"/>
    <p:sldId id="320" r:id="rId9"/>
    <p:sldId id="283" r:id="rId10"/>
    <p:sldId id="327" r:id="rId11"/>
    <p:sldId id="286" r:id="rId12"/>
    <p:sldId id="287" r:id="rId13"/>
    <p:sldId id="290" r:id="rId14"/>
    <p:sldId id="289" r:id="rId15"/>
    <p:sldId id="341" r:id="rId16"/>
    <p:sldId id="300" r:id="rId17"/>
    <p:sldId id="342" r:id="rId18"/>
    <p:sldId id="343" r:id="rId19"/>
    <p:sldId id="344" r:id="rId20"/>
    <p:sldId id="328" r:id="rId21"/>
    <p:sldId id="329" r:id="rId22"/>
    <p:sldId id="338" r:id="rId23"/>
    <p:sldId id="339" r:id="rId24"/>
    <p:sldId id="330" r:id="rId25"/>
    <p:sldId id="331" r:id="rId26"/>
    <p:sldId id="332" r:id="rId27"/>
    <p:sldId id="323" r:id="rId28"/>
    <p:sldId id="324" r:id="rId29"/>
    <p:sldId id="325" r:id="rId30"/>
    <p:sldId id="326" r:id="rId31"/>
    <p:sldId id="302" r:id="rId32"/>
    <p:sldId id="303" r:id="rId33"/>
    <p:sldId id="304" r:id="rId34"/>
    <p:sldId id="305" r:id="rId35"/>
    <p:sldId id="307" r:id="rId36"/>
    <p:sldId id="308" r:id="rId37"/>
    <p:sldId id="293" r:id="rId38"/>
    <p:sldId id="291" r:id="rId39"/>
    <p:sldId id="292" r:id="rId40"/>
    <p:sldId id="295" r:id="rId41"/>
    <p:sldId id="297" r:id="rId42"/>
    <p:sldId id="309" r:id="rId43"/>
    <p:sldId id="314" r:id="rId44"/>
    <p:sldId id="315" r:id="rId45"/>
    <p:sldId id="340" r:id="rId46"/>
    <p:sldId id="310" r:id="rId47"/>
    <p:sldId id="296" r:id="rId48"/>
    <p:sldId id="298" r:id="rId49"/>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BB5"/>
    <a:srgbClr val="AAC35D"/>
    <a:srgbClr val="BE8121"/>
    <a:srgbClr val="ECBE3E"/>
    <a:srgbClr val="18807F"/>
    <a:srgbClr val="7ECFCE"/>
    <a:srgbClr val="4785BF"/>
    <a:srgbClr val="F7F7F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02" autoAdjust="0"/>
  </p:normalViewPr>
  <p:slideViewPr>
    <p:cSldViewPr snapToGrid="0">
      <p:cViewPr>
        <p:scale>
          <a:sx n="52" d="100"/>
          <a:sy n="52" d="100"/>
        </p:scale>
        <p:origin x="-112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39" d="100"/>
          <a:sy n="39" d="100"/>
        </p:scale>
        <p:origin x="-2322" y="-126"/>
      </p:cViewPr>
      <p:guideLst>
        <p:guide orient="horz" pos="2928"/>
        <p:guide pos="2160"/>
      </p:guideLst>
    </p:cSldViewPr>
  </p:notesViewPr>
  <p:gridSpacing cx="1872691200" cy="1872691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304" tIns="46153" rIns="92304" bIns="46153" numCol="1" anchor="t" anchorCtr="0" compatLnSpc="1">
            <a:prstTxWarp prst="textNoShape">
              <a:avLst/>
            </a:prstTxWarp>
          </a:bodyPr>
          <a:lstStyle>
            <a:lvl1pPr defTabSz="923361">
              <a:defRPr sz="1200"/>
            </a:lvl1pPr>
          </a:lstStyle>
          <a:p>
            <a:pPr>
              <a:defRPr/>
            </a:pPr>
            <a:endParaRPr lang="en-US"/>
          </a:p>
        </p:txBody>
      </p:sp>
      <p:sp>
        <p:nvSpPr>
          <p:cNvPr id="105475" name="Rectangle 3"/>
          <p:cNvSpPr>
            <a:spLocks noGrp="1" noChangeArrowheads="1"/>
          </p:cNvSpPr>
          <p:nvPr>
            <p:ph type="dt" sz="quarter" idx="1"/>
          </p:nvPr>
        </p:nvSpPr>
        <p:spPr bwMode="auto">
          <a:xfrm>
            <a:off x="3886200" y="0"/>
            <a:ext cx="2971800" cy="463550"/>
          </a:xfrm>
          <a:prstGeom prst="rect">
            <a:avLst/>
          </a:prstGeom>
          <a:noFill/>
          <a:ln w="9525">
            <a:noFill/>
            <a:miter lim="800000"/>
            <a:headEnd/>
            <a:tailEnd/>
          </a:ln>
          <a:effectLst/>
        </p:spPr>
        <p:txBody>
          <a:bodyPr vert="horz" wrap="square" lIns="92304" tIns="46153" rIns="92304" bIns="46153" numCol="1" anchor="t" anchorCtr="0" compatLnSpc="1">
            <a:prstTxWarp prst="textNoShape">
              <a:avLst/>
            </a:prstTxWarp>
          </a:bodyPr>
          <a:lstStyle>
            <a:lvl1pPr algn="r" defTabSz="923361">
              <a:defRPr sz="1200"/>
            </a:lvl1pPr>
          </a:lstStyle>
          <a:p>
            <a:pPr>
              <a:defRPr/>
            </a:pPr>
            <a:endParaRPr lang="en-US"/>
          </a:p>
        </p:txBody>
      </p:sp>
      <p:sp>
        <p:nvSpPr>
          <p:cNvPr id="105476" name="Rectangle 4"/>
          <p:cNvSpPr>
            <a:spLocks noGrp="1" noChangeArrowheads="1"/>
          </p:cNvSpPr>
          <p:nvPr>
            <p:ph type="ftr" sz="quarter" idx="2"/>
          </p:nvPr>
        </p:nvSpPr>
        <p:spPr bwMode="auto">
          <a:xfrm>
            <a:off x="0" y="8832850"/>
            <a:ext cx="2971800" cy="463550"/>
          </a:xfrm>
          <a:prstGeom prst="rect">
            <a:avLst/>
          </a:prstGeom>
          <a:noFill/>
          <a:ln w="9525">
            <a:noFill/>
            <a:miter lim="800000"/>
            <a:headEnd/>
            <a:tailEnd/>
          </a:ln>
          <a:effectLst/>
        </p:spPr>
        <p:txBody>
          <a:bodyPr vert="horz" wrap="square" lIns="92304" tIns="46153" rIns="92304" bIns="46153" numCol="1" anchor="b" anchorCtr="0" compatLnSpc="1">
            <a:prstTxWarp prst="textNoShape">
              <a:avLst/>
            </a:prstTxWarp>
          </a:bodyPr>
          <a:lstStyle>
            <a:lvl1pPr defTabSz="923361">
              <a:defRPr sz="1200"/>
            </a:lvl1pPr>
          </a:lstStyle>
          <a:p>
            <a:pPr>
              <a:defRPr/>
            </a:pPr>
            <a:endParaRPr lang="en-US"/>
          </a:p>
        </p:txBody>
      </p:sp>
      <p:sp>
        <p:nvSpPr>
          <p:cNvPr id="105477" name="Rectangle 5"/>
          <p:cNvSpPr>
            <a:spLocks noGrp="1" noChangeArrowheads="1"/>
          </p:cNvSpPr>
          <p:nvPr>
            <p:ph type="sldNum" sz="quarter" idx="3"/>
          </p:nvPr>
        </p:nvSpPr>
        <p:spPr bwMode="auto">
          <a:xfrm>
            <a:off x="3886200" y="8832850"/>
            <a:ext cx="2971800" cy="463550"/>
          </a:xfrm>
          <a:prstGeom prst="rect">
            <a:avLst/>
          </a:prstGeom>
          <a:noFill/>
          <a:ln w="9525">
            <a:noFill/>
            <a:miter lim="800000"/>
            <a:headEnd/>
            <a:tailEnd/>
          </a:ln>
          <a:effectLst/>
        </p:spPr>
        <p:txBody>
          <a:bodyPr vert="horz" wrap="square" lIns="92304" tIns="46153" rIns="92304" bIns="46153" numCol="1" anchor="b" anchorCtr="0" compatLnSpc="1">
            <a:prstTxWarp prst="textNoShape">
              <a:avLst/>
            </a:prstTxWarp>
          </a:bodyPr>
          <a:lstStyle>
            <a:lvl1pPr algn="r" defTabSz="923361">
              <a:defRPr sz="1200"/>
            </a:lvl1pPr>
          </a:lstStyle>
          <a:p>
            <a:pPr>
              <a:defRPr/>
            </a:pPr>
            <a:fld id="{68A6ACCD-22AA-41A0-B678-4A65621A647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3550"/>
          </a:xfrm>
          <a:prstGeom prst="rect">
            <a:avLst/>
          </a:prstGeom>
          <a:noFill/>
          <a:ln w="9525">
            <a:noFill/>
            <a:miter lim="800000"/>
            <a:headEnd/>
            <a:tailEnd/>
          </a:ln>
        </p:spPr>
        <p:txBody>
          <a:bodyPr vert="horz" wrap="square" lIns="92304" tIns="46153" rIns="92304" bIns="46153" numCol="1" anchor="t" anchorCtr="0" compatLnSpc="1">
            <a:prstTxWarp prst="textNoShape">
              <a:avLst/>
            </a:prstTxWarp>
          </a:bodyPr>
          <a:lstStyle>
            <a:lvl1pPr defTabSz="923361">
              <a:defRPr sz="1200"/>
            </a:lvl1pPr>
          </a:lstStyle>
          <a:p>
            <a:pPr>
              <a:defRPr/>
            </a:pPr>
            <a:endParaRPr lang="en-US"/>
          </a:p>
        </p:txBody>
      </p:sp>
      <p:sp>
        <p:nvSpPr>
          <p:cNvPr id="5123" name="Rectangle 3"/>
          <p:cNvSpPr>
            <a:spLocks noGrp="1" noChangeArrowheads="1"/>
          </p:cNvSpPr>
          <p:nvPr>
            <p:ph type="dt" idx="1"/>
          </p:nvPr>
        </p:nvSpPr>
        <p:spPr bwMode="auto">
          <a:xfrm>
            <a:off x="3886200" y="0"/>
            <a:ext cx="2971800" cy="463550"/>
          </a:xfrm>
          <a:prstGeom prst="rect">
            <a:avLst/>
          </a:prstGeom>
          <a:noFill/>
          <a:ln w="9525">
            <a:noFill/>
            <a:miter lim="800000"/>
            <a:headEnd/>
            <a:tailEnd/>
          </a:ln>
        </p:spPr>
        <p:txBody>
          <a:bodyPr vert="horz" wrap="square" lIns="92304" tIns="46153" rIns="92304" bIns="46153" numCol="1" anchor="t" anchorCtr="0" compatLnSpc="1">
            <a:prstTxWarp prst="textNoShape">
              <a:avLst/>
            </a:prstTxWarp>
          </a:bodyPr>
          <a:lstStyle>
            <a:lvl1pPr algn="r" defTabSz="923361">
              <a:defRPr sz="120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04900" y="698500"/>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43000" y="4416425"/>
            <a:ext cx="4572000" cy="4181475"/>
          </a:xfrm>
          <a:prstGeom prst="rect">
            <a:avLst/>
          </a:prstGeom>
          <a:noFill/>
          <a:ln w="9525">
            <a:noFill/>
            <a:miter lim="800000"/>
            <a:headEnd/>
            <a:tailEnd/>
          </a:ln>
        </p:spPr>
        <p:txBody>
          <a:bodyPr vert="horz" wrap="square" lIns="92304" tIns="46153" rIns="92304" bIns="46153" numCol="1" anchor="t" anchorCtr="0" compatLnSpc="1">
            <a:prstTxWarp prst="textNoShape">
              <a:avLst/>
            </a:prstTxWarp>
          </a:bodyPr>
          <a:lstStyle/>
          <a:p>
            <a:pPr lvl="0"/>
            <a:r>
              <a:rPr lang="en-US" noProof="0" smtClean="0"/>
              <a:t>Arial 12pt black with blue bullet</a:t>
            </a:r>
          </a:p>
          <a:p>
            <a:pPr lvl="0"/>
            <a:r>
              <a:rPr lang="en-US" noProof="0" smtClean="0"/>
              <a:t>Another bullet point</a:t>
            </a:r>
          </a:p>
          <a:p>
            <a:pPr lvl="1"/>
            <a:r>
              <a:rPr lang="en-US" noProof="0" smtClean="0"/>
              <a:t>Second bullet Arial 10pt Black</a:t>
            </a:r>
          </a:p>
          <a:p>
            <a:pPr lvl="2"/>
            <a:r>
              <a:rPr lang="en-US" noProof="0" smtClean="0"/>
              <a:t>Third bullet Arial 8pt Black</a:t>
            </a:r>
          </a:p>
          <a:p>
            <a:pPr lvl="3"/>
            <a:r>
              <a:rPr lang="en-US" noProof="0" smtClean="0"/>
              <a:t>Fourth bullet Arial 6pt Black</a:t>
            </a:r>
          </a:p>
          <a:p>
            <a:pPr lvl="0"/>
            <a:r>
              <a:rPr lang="en-US" noProof="0" smtClean="0"/>
              <a:t>Third main bullet</a:t>
            </a:r>
          </a:p>
          <a:p>
            <a:pPr lvl="0"/>
            <a:r>
              <a:rPr lang="en-US" noProof="0" smtClean="0"/>
              <a:t>And another to get the bigger picture about this particular idea</a:t>
            </a:r>
          </a:p>
          <a:p>
            <a:pPr lvl="0"/>
            <a:r>
              <a:rPr lang="en-US" noProof="0" smtClean="0"/>
              <a:t>Making points that really matter </a:t>
            </a:r>
          </a:p>
          <a:p>
            <a:pPr lvl="0"/>
            <a:r>
              <a:rPr lang="en-US" noProof="0" smtClean="0"/>
              <a:t>Presenting information in a way that enables the viewer to really understand what is being put before them and entices them to ask for more</a:t>
            </a:r>
          </a:p>
        </p:txBody>
      </p:sp>
      <p:sp>
        <p:nvSpPr>
          <p:cNvPr id="5126" name="Rectangle 6"/>
          <p:cNvSpPr>
            <a:spLocks noGrp="1" noChangeArrowheads="1"/>
          </p:cNvSpPr>
          <p:nvPr>
            <p:ph type="ftr" sz="quarter" idx="4"/>
          </p:nvPr>
        </p:nvSpPr>
        <p:spPr bwMode="auto">
          <a:xfrm>
            <a:off x="0" y="8832850"/>
            <a:ext cx="2971800" cy="463550"/>
          </a:xfrm>
          <a:prstGeom prst="rect">
            <a:avLst/>
          </a:prstGeom>
          <a:noFill/>
          <a:ln w="9525">
            <a:noFill/>
            <a:miter lim="800000"/>
            <a:headEnd/>
            <a:tailEnd/>
          </a:ln>
        </p:spPr>
        <p:txBody>
          <a:bodyPr vert="horz" wrap="square" lIns="92304" tIns="46153" rIns="92304" bIns="46153" numCol="1" anchor="b" anchorCtr="0" compatLnSpc="1">
            <a:prstTxWarp prst="textNoShape">
              <a:avLst/>
            </a:prstTxWarp>
          </a:bodyPr>
          <a:lstStyle>
            <a:lvl1pPr defTabSz="923361">
              <a:defRPr sz="1200"/>
            </a:lvl1pPr>
          </a:lstStyle>
          <a:p>
            <a:pPr>
              <a:defRPr/>
            </a:pPr>
            <a:endParaRPr lang="en-US"/>
          </a:p>
        </p:txBody>
      </p:sp>
      <p:sp>
        <p:nvSpPr>
          <p:cNvPr id="5127" name="Rectangle 7"/>
          <p:cNvSpPr>
            <a:spLocks noGrp="1" noChangeArrowheads="1"/>
          </p:cNvSpPr>
          <p:nvPr>
            <p:ph type="sldNum" sz="quarter" idx="5"/>
          </p:nvPr>
        </p:nvSpPr>
        <p:spPr bwMode="auto">
          <a:xfrm>
            <a:off x="3886200" y="8832850"/>
            <a:ext cx="2971800" cy="463550"/>
          </a:xfrm>
          <a:prstGeom prst="rect">
            <a:avLst/>
          </a:prstGeom>
          <a:noFill/>
          <a:ln w="9525">
            <a:noFill/>
            <a:miter lim="800000"/>
            <a:headEnd/>
            <a:tailEnd/>
          </a:ln>
        </p:spPr>
        <p:txBody>
          <a:bodyPr vert="horz" wrap="square" lIns="92304" tIns="46153" rIns="92304" bIns="46153" numCol="1" anchor="b" anchorCtr="0" compatLnSpc="1">
            <a:prstTxWarp prst="textNoShape">
              <a:avLst/>
            </a:prstTxWarp>
          </a:bodyPr>
          <a:lstStyle>
            <a:lvl1pPr algn="r" defTabSz="923361">
              <a:defRPr sz="1200"/>
            </a:lvl1pPr>
          </a:lstStyle>
          <a:p>
            <a:pPr>
              <a:defRPr/>
            </a:pPr>
            <a:fld id="{008C92E0-AA54-4251-9AA4-ED797CC4143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115888" indent="-115888" algn="l" rtl="0" eaLnBrk="0" fontAlgn="base" hangingPunct="0">
      <a:spcBef>
        <a:spcPct val="30000"/>
      </a:spcBef>
      <a:spcAft>
        <a:spcPct val="0"/>
      </a:spcAft>
      <a:buClr>
        <a:srgbClr val="006BB5"/>
      </a:buClr>
      <a:buFont typeface="Times" pitchFamily="18" charset="0"/>
      <a:buChar char="•"/>
      <a:defRPr sz="1200" kern="1200">
        <a:solidFill>
          <a:schemeClr val="tx1"/>
        </a:solidFill>
        <a:latin typeface="Arial" pitchFamily="71" charset="0"/>
        <a:ea typeface="ＭＳ Ｐゴシック" pitchFamily="71" charset="-128"/>
        <a:cs typeface="ＭＳ Ｐゴシック" pitchFamily="71" charset="-128"/>
      </a:defRPr>
    </a:lvl1pPr>
    <a:lvl2pPr marL="346075" indent="-115888" algn="l" rtl="0" eaLnBrk="0" fontAlgn="base" hangingPunct="0">
      <a:spcBef>
        <a:spcPct val="30000"/>
      </a:spcBef>
      <a:spcAft>
        <a:spcPct val="0"/>
      </a:spcAft>
      <a:buClr>
        <a:schemeClr val="bg2"/>
      </a:buClr>
      <a:buChar char="–"/>
      <a:defRPr sz="1000" kern="1200">
        <a:solidFill>
          <a:schemeClr val="tx1"/>
        </a:solidFill>
        <a:latin typeface="Arial" pitchFamily="71" charset="0"/>
        <a:ea typeface="ＭＳ Ｐゴシック" pitchFamily="71" charset="-128"/>
        <a:cs typeface="+mn-cs"/>
      </a:defRPr>
    </a:lvl2pPr>
    <a:lvl3pPr marL="568325" indent="-107950" algn="l" rtl="0" eaLnBrk="0" fontAlgn="base" hangingPunct="0">
      <a:spcBef>
        <a:spcPct val="30000"/>
      </a:spcBef>
      <a:spcAft>
        <a:spcPct val="0"/>
      </a:spcAft>
      <a:buClr>
        <a:schemeClr val="bg2"/>
      </a:buClr>
      <a:buSzPct val="70000"/>
      <a:buFont typeface="Times" pitchFamily="18" charset="0"/>
      <a:buChar char="•"/>
      <a:defRPr sz="800" kern="1200">
        <a:solidFill>
          <a:schemeClr val="tx1"/>
        </a:solidFill>
        <a:latin typeface="Arial" pitchFamily="71" charset="0"/>
        <a:ea typeface="ＭＳ Ｐゴシック" pitchFamily="71" charset="-128"/>
        <a:cs typeface="+mn-cs"/>
      </a:defRPr>
    </a:lvl3pPr>
    <a:lvl4pPr marL="803275" indent="-120650" algn="l" rtl="0" eaLnBrk="0" fontAlgn="base" hangingPunct="0">
      <a:spcBef>
        <a:spcPct val="30000"/>
      </a:spcBef>
      <a:spcAft>
        <a:spcPct val="0"/>
      </a:spcAft>
      <a:buClr>
        <a:schemeClr val="bg2"/>
      </a:buClr>
      <a:buFont typeface="Times" pitchFamily="18" charset="0"/>
      <a:buChar char="«"/>
      <a:defRPr sz="700" kern="1200">
        <a:solidFill>
          <a:schemeClr val="tx1"/>
        </a:solidFill>
        <a:latin typeface="Arial" pitchFamily="71" charset="0"/>
        <a:ea typeface="ＭＳ Ｐゴシック" pitchFamily="71"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71" charset="0"/>
        <a:ea typeface="ＭＳ Ｐゴシック" pitchFamily="7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22338"/>
            <a:fld id="{313C2669-3957-4466-A811-1D4C4305B7C9}" type="slidenum">
              <a:rPr lang="en-US" smtClean="0"/>
              <a:pPr defTabSz="922338"/>
              <a:t>0</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latin typeface="Arial" charset="0"/>
                <a:ea typeface="ＭＳ Ｐゴシック" pitchFamily="-112" charset="-128"/>
              </a:rPr>
              <a:t>Welcome to the session “Bridging the Gap from an Idea to a Product”</a:t>
            </a:r>
          </a:p>
          <a:p>
            <a:pPr eaLnBrk="1" hangingPunct="1"/>
            <a:r>
              <a:rPr lang="en-US" smtClean="0">
                <a:latin typeface="Arial" charset="0"/>
                <a:ea typeface="ＭＳ Ｐゴシック" pitchFamily="-112" charset="-128"/>
              </a:rPr>
              <a:t>Hope that the experiences of our 6 invited talks will provide insights into this important area—if we don’t figure out how to effectively bridge the gap then many good ideas for improving security, safety and contraband detection will fail to be commercialized </a:t>
            </a:r>
          </a:p>
          <a:p>
            <a:pPr eaLnBrk="1" hangingPunct="1"/>
            <a:r>
              <a:rPr lang="en-US" smtClean="0">
                <a:latin typeface="Arial" charset="0"/>
                <a:ea typeface="ＭＳ Ｐゴシック" pitchFamily="-112" charset="-128"/>
              </a:rPr>
              <a:t>I’ll start with “Lessons Learned from VACIS (Vehicle and Cargo Inspection System)” developed and commercialized by SAIC.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mtClean="0">
                <a:latin typeface="Arial" charset="0"/>
                <a:ea typeface="ＭＳ Ｐゴシック" pitchFamily="-112" charset="-128"/>
              </a:rPr>
              <a:t>Review Mobile VACIS performance capabilities—enhanced over VACIS II (slightly better spatial resolution and 6.5 inches steel penetration vs 4.5 for VACIS II with Cs-137</a:t>
            </a:r>
          </a:p>
          <a:p>
            <a:r>
              <a:rPr lang="en-US" smtClean="0">
                <a:latin typeface="Arial" charset="0"/>
                <a:ea typeface="ＭＳ Ｐゴシック" pitchFamily="-112" charset="-128"/>
              </a:rPr>
              <a:t>Convincing Customs that it was worthwhile to switch from Cs-137 to Co-60 (shorter lifetime) required company funded demonstration in 2002—side-by-side performance on real cargo into which simulated drugs were inserted. </a:t>
            </a:r>
          </a:p>
        </p:txBody>
      </p:sp>
      <p:sp>
        <p:nvSpPr>
          <p:cNvPr id="39940" name="Slide Number Placeholder 3"/>
          <p:cNvSpPr>
            <a:spLocks noGrp="1"/>
          </p:cNvSpPr>
          <p:nvPr>
            <p:ph type="sldNum" sz="quarter" idx="5"/>
          </p:nvPr>
        </p:nvSpPr>
        <p:spPr>
          <a:noFill/>
        </p:spPr>
        <p:txBody>
          <a:bodyPr/>
          <a:lstStyle/>
          <a:p>
            <a:pPr defTabSz="922338"/>
            <a:fld id="{90CC09A5-ABA2-4BCE-B9B7-AC2AA05ACEE8}" type="slidenum">
              <a:rPr lang="en-US" smtClean="0"/>
              <a:pPr defTabSz="922338"/>
              <a:t>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mtClean="0">
                <a:latin typeface="Arial" charset="0"/>
                <a:ea typeface="ＭＳ Ｐゴシック" pitchFamily="-112" charset="-128"/>
              </a:rPr>
              <a:t>In response to an urgent need (Force Protection) for a more rugged version of SAIC’s commercial MV, SAIC under government funding, developed MMV</a:t>
            </a:r>
          </a:p>
          <a:p>
            <a:r>
              <a:rPr lang="en-US" smtClean="0">
                <a:latin typeface="Arial" charset="0"/>
                <a:ea typeface="ＭＳ Ｐゴシック" pitchFamily="-112" charset="-128"/>
              </a:rPr>
              <a:t>In MMV the detector array was mounted on a HMMWV and the source was on a small “outvehicle” designed to automatically track the detector array as the HMMWV was driven past the target vehicle</a:t>
            </a:r>
          </a:p>
          <a:p>
            <a:r>
              <a:rPr lang="en-US" smtClean="0">
                <a:latin typeface="Arial" charset="0"/>
                <a:ea typeface="ＭＳ Ｐゴシック" pitchFamily="-112" charset="-128"/>
              </a:rPr>
              <a:t>The prototype MMV was successfully operated in Kosovo and later in Afghanistan—leading to an order for ~75 production MMV which SAIC is currently about to complete. Radiograph shows ability to detect threat objects (in this case, an artillery shell and a land mine)</a:t>
            </a:r>
          </a:p>
          <a:p>
            <a:r>
              <a:rPr lang="en-US" smtClean="0">
                <a:latin typeface="Arial" charset="0"/>
                <a:ea typeface="ＭＳ Ｐゴシック" pitchFamily="-112" charset="-128"/>
              </a:rPr>
              <a:t>For TSWG, SAIC recently developed a trailer-mounted MMV (see photo) which features remote operation and if used in a portal (stationary) mode does not tie up a HMMWV during scanning operations.</a:t>
            </a:r>
          </a:p>
        </p:txBody>
      </p:sp>
      <p:sp>
        <p:nvSpPr>
          <p:cNvPr id="41988" name="Slide Number Placeholder 3"/>
          <p:cNvSpPr>
            <a:spLocks noGrp="1"/>
          </p:cNvSpPr>
          <p:nvPr>
            <p:ph type="sldNum" sz="quarter" idx="5"/>
          </p:nvPr>
        </p:nvSpPr>
        <p:spPr>
          <a:noFill/>
        </p:spPr>
        <p:txBody>
          <a:bodyPr/>
          <a:lstStyle/>
          <a:p>
            <a:pPr defTabSz="922338"/>
            <a:fld id="{9BA3DFDA-0635-4150-846F-B87495179327}" type="slidenum">
              <a:rPr lang="en-US" smtClean="0"/>
              <a:pPr defTabSz="922338"/>
              <a:t>10</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smtClean="0">
                <a:latin typeface="Arial" charset="0"/>
                <a:ea typeface="ＭＳ Ｐゴシック" pitchFamily="-112" charset="-128"/>
              </a:rPr>
              <a:t>In response to CBPs need for a means of inspecting railcars entering the US from Mexico and Canada, SAIC performed several POC demos at a US-Mexico POE rail line. Used existing “Relocatable VACIS” equipment</a:t>
            </a:r>
          </a:p>
          <a:p>
            <a:r>
              <a:rPr lang="en-US" smtClean="0">
                <a:latin typeface="Arial" charset="0"/>
                <a:ea typeface="ＭＳ Ｐゴシック" pitchFamily="-112" charset="-128"/>
              </a:rPr>
              <a:t>Some of the initial images (shown) revealed that the railcars were being used more for smuggling people than for drugs. The smugglers offered their clients both “first class” (ride in SUVs being imported from Mexico) or “economy” in a hopper car</a:t>
            </a:r>
          </a:p>
          <a:p>
            <a:r>
              <a:rPr lang="en-US" smtClean="0">
                <a:latin typeface="Arial" charset="0"/>
                <a:ea typeface="ＭＳ Ｐゴシック" pitchFamily="-112" charset="-128"/>
              </a:rPr>
              <a:t>When word got out that CBP was using a means to “see people in the railcars”, the smuggled people started crouching down below window level—which, of course, did not impact their detectability with VACIS.</a:t>
            </a:r>
          </a:p>
          <a:p>
            <a:r>
              <a:rPr lang="en-US" smtClean="0">
                <a:latin typeface="Arial" charset="0"/>
                <a:ea typeface="ＭＳ Ｐゴシック" pitchFamily="-112" charset="-128"/>
              </a:rPr>
              <a:t>Railroad VACIS used a Co-60 source (~1 Ci) and a detector array designed to allow double stack railcars to be inspected.</a:t>
            </a:r>
          </a:p>
          <a:p>
            <a:r>
              <a:rPr lang="en-US" smtClean="0">
                <a:latin typeface="Arial" charset="0"/>
                <a:ea typeface="ＭＳ Ｐゴシック" pitchFamily="-112" charset="-128"/>
              </a:rPr>
              <a:t>All major rail lines entering the US now use Railroad VACIS to inspect trains at speeds up to 10 mph.</a:t>
            </a:r>
          </a:p>
        </p:txBody>
      </p:sp>
      <p:sp>
        <p:nvSpPr>
          <p:cNvPr id="43012" name="Slide Number Placeholder 3"/>
          <p:cNvSpPr>
            <a:spLocks noGrp="1"/>
          </p:cNvSpPr>
          <p:nvPr>
            <p:ph type="sldNum" sz="quarter" idx="5"/>
          </p:nvPr>
        </p:nvSpPr>
        <p:spPr>
          <a:noFill/>
        </p:spPr>
        <p:txBody>
          <a:bodyPr/>
          <a:lstStyle/>
          <a:p>
            <a:pPr defTabSz="922338"/>
            <a:fld id="{7829BD29-9672-4984-A87C-B6D8516533E7}" type="slidenum">
              <a:rPr lang="en-US" smtClean="0"/>
              <a:pPr defTabSz="922338"/>
              <a:t>11</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04900" y="696913"/>
            <a:ext cx="4648200" cy="3486150"/>
          </a:xfrm>
          <a:ln/>
        </p:spPr>
      </p:sp>
      <p:sp>
        <p:nvSpPr>
          <p:cNvPr id="44035" name="Rectangle 3"/>
          <p:cNvSpPr>
            <a:spLocks noGrp="1" noChangeArrowheads="1"/>
          </p:cNvSpPr>
          <p:nvPr>
            <p:ph type="body" idx="1"/>
          </p:nvPr>
        </p:nvSpPr>
        <p:spPr>
          <a:xfrm>
            <a:off x="304800" y="4416425"/>
            <a:ext cx="6324600" cy="4183063"/>
          </a:xfrm>
          <a:noFill/>
          <a:ln/>
        </p:spPr>
        <p:txBody>
          <a:bodyPr/>
          <a:lstStyle/>
          <a:p>
            <a:r>
              <a:rPr lang="en-US" smtClean="0">
                <a:latin typeface="Arial" charset="0"/>
                <a:ea typeface="ＭＳ Ｐゴシック" pitchFamily="-112" charset="-128"/>
              </a:rPr>
              <a:t>CBP and other Customs Agencies needed means of inspecting cargo trucks at land and sea POEs with the constraint that the inspection system fit within the footprint of a normal traffic lane.</a:t>
            </a:r>
          </a:p>
          <a:p>
            <a:r>
              <a:rPr lang="en-US" smtClean="0">
                <a:latin typeface="Arial" charset="0"/>
                <a:ea typeface="ＭＳ Ｐゴシック" pitchFamily="-112" charset="-128"/>
              </a:rPr>
              <a:t>Portal VACIS  was designed with two pairs of source –detector array; one covering the top half of the cargo vehicle and the other the bottom half</a:t>
            </a:r>
          </a:p>
          <a:p>
            <a:r>
              <a:rPr lang="en-US" smtClean="0">
                <a:latin typeface="Arial" charset="0"/>
                <a:ea typeface="ＭＳ Ｐゴシック" pitchFamily="-112" charset="-128"/>
              </a:rPr>
              <a:t>Portal VACIS was designed to automatically sense the gap between the vehicle cab and the cargo trailer –and open the shutter and scan only the cargo. Portal VACIS  can be used in conjunction with other vehicle control features—license  and container ID readers and driver id kiosk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04900" y="696913"/>
            <a:ext cx="4648200" cy="3486150"/>
          </a:xfrm>
          <a:ln/>
        </p:spPr>
      </p:sp>
      <p:sp>
        <p:nvSpPr>
          <p:cNvPr id="45059" name="Rectangle 3"/>
          <p:cNvSpPr>
            <a:spLocks noGrp="1" noChangeArrowheads="1"/>
          </p:cNvSpPr>
          <p:nvPr>
            <p:ph type="body" idx="1"/>
          </p:nvPr>
        </p:nvSpPr>
        <p:spPr>
          <a:xfrm>
            <a:off x="304800" y="4416425"/>
            <a:ext cx="6324600" cy="4183063"/>
          </a:xfrm>
          <a:noFill/>
          <a:ln/>
        </p:spPr>
        <p:txBody>
          <a:bodyPr/>
          <a:lstStyle/>
          <a:p>
            <a:r>
              <a:rPr lang="en-US" smtClean="0">
                <a:latin typeface="Arial" charset="0"/>
                <a:ea typeface="ＭＳ Ｐゴシック" pitchFamily="-112" charset="-128"/>
              </a:rPr>
              <a:t>CBP had a need to inspect cargo pallets (approximately 4’ cubes) which were too dense to be penetrated by conventional x-ray pallet inspection systems so we developed a Co-60 based Pallet VACIS. To minimize the size of the system the detector array was horizontal and the source and detector array scan the pallet (which is transported to the inspection position by a belt) vertically</a:t>
            </a:r>
          </a:p>
          <a:p>
            <a:r>
              <a:rPr lang="en-US" smtClean="0">
                <a:latin typeface="Arial" charset="0"/>
                <a:ea typeface="ＭＳ Ｐゴシック" pitchFamily="-112" charset="-128"/>
              </a:rPr>
              <a:t>System requires no additional shielding and provides high resolution images (3/8” ). Initial design was for a standard VACIS detector array (3/4” resolution) but CBP noticed that smugglers were using smaller drug bricks (1 kg vs 10 kg) which required the higher resolution for detection.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04900" y="696913"/>
            <a:ext cx="4648200" cy="3486150"/>
          </a:xfrm>
          <a:ln/>
        </p:spPr>
      </p:sp>
      <p:sp>
        <p:nvSpPr>
          <p:cNvPr id="45059" name="Rectangle 3"/>
          <p:cNvSpPr>
            <a:spLocks noGrp="1" noChangeArrowheads="1"/>
          </p:cNvSpPr>
          <p:nvPr>
            <p:ph type="body" idx="1"/>
          </p:nvPr>
        </p:nvSpPr>
        <p:spPr>
          <a:xfrm>
            <a:off x="304800" y="4416425"/>
            <a:ext cx="6324600" cy="4183063"/>
          </a:xfrm>
          <a:noFill/>
          <a:ln/>
        </p:spPr>
        <p:txBody>
          <a:bodyPr/>
          <a:lstStyle/>
          <a:p>
            <a:r>
              <a:rPr lang="en-US" smtClean="0">
                <a:latin typeface="Arial" charset="0"/>
                <a:ea typeface="ＭＳ Ｐゴシック" pitchFamily="-112" charset="-128"/>
              </a:rPr>
              <a:t>CBP had a need to inspect cargo pallets (approximately 4’ cubes) which were too dense to be penetrated by conventional x-ray pallet inspection systems so we developed a Co-60 based Pallet VACIS. To minimize the size of the system the detector array was horizontal and the source and detector array scan the pallet (which is transported to the inspection position by a belt) vertically</a:t>
            </a:r>
          </a:p>
          <a:p>
            <a:r>
              <a:rPr lang="en-US" smtClean="0">
                <a:latin typeface="Arial" charset="0"/>
                <a:ea typeface="ＭＳ Ｐゴシック" pitchFamily="-112" charset="-128"/>
              </a:rPr>
              <a:t>System requires no additional shielding and provides high resolution images (3/8” ). Initial design was for a standard VACIS detector array (3/4” resolution) but CBP noticed that smugglers were using smaller drug bricks (1 kg vs 10 kg) which required the higher resolution for detection.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3:45 Length</a:t>
            </a:r>
            <a:endParaRPr lang="en-US" dirty="0"/>
          </a:p>
        </p:txBody>
      </p:sp>
      <p:sp>
        <p:nvSpPr>
          <p:cNvPr id="4" name="Slide Number Placeholder 3"/>
          <p:cNvSpPr>
            <a:spLocks noGrp="1"/>
          </p:cNvSpPr>
          <p:nvPr>
            <p:ph type="sldNum" sz="quarter" idx="10"/>
          </p:nvPr>
        </p:nvSpPr>
        <p:spPr/>
        <p:txBody>
          <a:bodyPr/>
          <a:lstStyle/>
          <a:p>
            <a:pPr>
              <a:defRPr/>
            </a:pPr>
            <a:fld id="{008C92E0-AA54-4251-9AA4-ED797CC41437}" type="slidenum">
              <a:rPr lang="en-US" smtClean="0"/>
              <a:pPr>
                <a:defRPr/>
              </a:pPr>
              <a:t>15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52228" name="Slide Number Placeholder 3"/>
          <p:cNvSpPr>
            <a:spLocks noGrp="1"/>
          </p:cNvSpPr>
          <p:nvPr>
            <p:ph type="sldNum" sz="quarter" idx="5"/>
          </p:nvPr>
        </p:nvSpPr>
        <p:spPr>
          <a:noFill/>
        </p:spPr>
        <p:txBody>
          <a:bodyPr/>
          <a:lstStyle/>
          <a:p>
            <a:fld id="{F856688F-1B5B-4C04-8A0D-0EBE7EC2E6AF}" type="slidenum">
              <a:rPr lang="en-US" smtClean="0">
                <a:latin typeface="Times New Roman" pitchFamily="18" charset="0"/>
              </a:rPr>
              <a:pPr/>
              <a:t>16</a:t>
            </a:fld>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56324" name="Slide Number Placeholder 3"/>
          <p:cNvSpPr>
            <a:spLocks noGrp="1"/>
          </p:cNvSpPr>
          <p:nvPr>
            <p:ph type="sldNum" sz="quarter" idx="5"/>
          </p:nvPr>
        </p:nvSpPr>
        <p:spPr>
          <a:noFill/>
        </p:spPr>
        <p:txBody>
          <a:bodyPr/>
          <a:lstStyle/>
          <a:p>
            <a:fld id="{5ABD7F4D-544A-47EE-845D-B41A18C8A9CB}" type="slidenum">
              <a:rPr lang="en-US" smtClean="0">
                <a:latin typeface="Times New Roman" pitchFamily="18" charset="0"/>
              </a:rPr>
              <a:pPr/>
              <a:t>17</a:t>
            </a:fld>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59396" name="Slide Number Placeholder 3"/>
          <p:cNvSpPr>
            <a:spLocks noGrp="1"/>
          </p:cNvSpPr>
          <p:nvPr>
            <p:ph type="sldNum" sz="quarter" idx="5"/>
          </p:nvPr>
        </p:nvSpPr>
        <p:spPr>
          <a:noFill/>
        </p:spPr>
        <p:txBody>
          <a:bodyPr/>
          <a:lstStyle/>
          <a:p>
            <a:fld id="{9D38C37B-29F1-4251-823D-C77424FA710C}" type="slidenum">
              <a:rPr lang="en-US" smtClean="0">
                <a:latin typeface="Times New Roman" pitchFamily="18" charset="0"/>
              </a:rPr>
              <a:pPr/>
              <a:t>18</a:t>
            </a:fld>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08C92E0-AA54-4251-9AA4-ED797CC41437}" type="slidenum">
              <a:rPr lang="en-US" smtClean="0"/>
              <a:pPr>
                <a:defRPr/>
              </a:pPr>
              <a:t>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p:spPr>
        <p:txBody>
          <a:bodyPr/>
          <a:lstStyle/>
          <a:p>
            <a:endParaRPr lang="en-US" smtClean="0"/>
          </a:p>
        </p:txBody>
      </p:sp>
      <p:sp>
        <p:nvSpPr>
          <p:cNvPr id="6148" name="Slide Number Placeholder 3"/>
          <p:cNvSpPr>
            <a:spLocks noGrp="1"/>
          </p:cNvSpPr>
          <p:nvPr>
            <p:ph type="sldNum" sz="quarter" idx="5"/>
          </p:nvPr>
        </p:nvSpPr>
        <p:spPr>
          <a:noFill/>
        </p:spPr>
        <p:txBody>
          <a:bodyPr/>
          <a:lstStyle/>
          <a:p>
            <a:fld id="{1E8E890F-781A-4F2B-8D75-71B9897723ED}" type="slidenum">
              <a:rPr lang="en-US"/>
              <a:pPr/>
              <a:t>19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FF6B94-8077-4FAF-8890-5C6194C2A025}" type="slidenum">
              <a:rPr lang="en-US" smtClean="0"/>
              <a:pPr/>
              <a:t>20</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71684" name="Slide Number Placeholder 3"/>
          <p:cNvSpPr>
            <a:spLocks noGrp="1"/>
          </p:cNvSpPr>
          <p:nvPr>
            <p:ph type="sldNum" sz="quarter" idx="5"/>
          </p:nvPr>
        </p:nvSpPr>
        <p:spPr>
          <a:noFill/>
        </p:spPr>
        <p:txBody>
          <a:bodyPr/>
          <a:lstStyle/>
          <a:p>
            <a:fld id="{5D12BC4A-D14A-4F0F-89CE-9B751F0AC9C6}" type="slidenum">
              <a:rPr lang="en-US" smtClean="0">
                <a:latin typeface="Times New Roman" pitchFamily="18" charset="0"/>
              </a:rPr>
              <a:pPr/>
              <a:t>21</a:t>
            </a:fld>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73732" name="Slide Number Placeholder 3"/>
          <p:cNvSpPr>
            <a:spLocks noGrp="1"/>
          </p:cNvSpPr>
          <p:nvPr>
            <p:ph type="sldNum" sz="quarter" idx="5"/>
          </p:nvPr>
        </p:nvSpPr>
        <p:spPr>
          <a:noFill/>
        </p:spPr>
        <p:txBody>
          <a:bodyPr/>
          <a:lstStyle/>
          <a:p>
            <a:fld id="{DDE3839A-703F-4F45-A9C8-6EC209C0ECF7}" type="slidenum">
              <a:rPr lang="en-US" smtClean="0">
                <a:latin typeface="Times New Roman" pitchFamily="18" charset="0"/>
              </a:rPr>
              <a:pPr/>
              <a:t>22</a:t>
            </a:fld>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E94A2C-E875-4857-99E2-53AC65C86AAA}" type="slidenum">
              <a:rPr lang="en-US" smtClean="0"/>
              <a:pPr/>
              <a:t>23</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A3821C-F114-4A1F-B069-145DDDE45D53}" type="slidenum">
              <a:rPr lang="en-US" smtClean="0"/>
              <a:pPr/>
              <a:t>24</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CD73A0-3544-4A34-85B9-45B2A499D334}" type="slidenum">
              <a:rPr lang="en-US" smtClean="0"/>
              <a:pPr/>
              <a:t>25</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mtClean="0">
                <a:latin typeface="Arial" charset="0"/>
                <a:ea typeface="ＭＳ Ｐゴシック" pitchFamily="-112" charset="-128"/>
              </a:rPr>
              <a:t>Review Mobile VACIS performance capabilities—enhanced over VACIS II (slightly better spatial resolution and 6.5 inches steel penetration vs 4.5 for VACIS II with Cs-137</a:t>
            </a:r>
          </a:p>
          <a:p>
            <a:r>
              <a:rPr lang="en-US" smtClean="0">
                <a:latin typeface="Arial" charset="0"/>
                <a:ea typeface="ＭＳ Ｐゴシック" pitchFamily="-112" charset="-128"/>
              </a:rPr>
              <a:t>Convincing Customs that it was worthwhile to switch from Cs-137 to Co-60 (shorter lifetime) required company funded demonstration in 2002—side-by-side performance on real cargo into which simulated drugs were inserted. </a:t>
            </a:r>
          </a:p>
        </p:txBody>
      </p:sp>
      <p:sp>
        <p:nvSpPr>
          <p:cNvPr id="39940" name="Slide Number Placeholder 3"/>
          <p:cNvSpPr>
            <a:spLocks noGrp="1"/>
          </p:cNvSpPr>
          <p:nvPr>
            <p:ph type="sldNum" sz="quarter" idx="5"/>
          </p:nvPr>
        </p:nvSpPr>
        <p:spPr>
          <a:noFill/>
        </p:spPr>
        <p:txBody>
          <a:bodyPr/>
          <a:lstStyle/>
          <a:p>
            <a:pPr defTabSz="922338"/>
            <a:fld id="{90CC09A5-ABA2-4BCE-B9B7-AC2AA05ACEE8}" type="slidenum">
              <a:rPr lang="en-US" smtClean="0"/>
              <a:pPr defTabSz="922338"/>
              <a:t>26</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mtClean="0">
                <a:latin typeface="Arial" charset="0"/>
                <a:ea typeface="ＭＳ Ｐゴシック" pitchFamily="-112" charset="-128"/>
              </a:rPr>
              <a:t>Review Mobile VACIS performance capabilities—enhanced over VACIS II (slightly better spatial resolution and 6.5 inches steel penetration vs 4.5 for VACIS II with Cs-137</a:t>
            </a:r>
          </a:p>
          <a:p>
            <a:r>
              <a:rPr lang="en-US" smtClean="0">
                <a:latin typeface="Arial" charset="0"/>
                <a:ea typeface="ＭＳ Ｐゴシック" pitchFamily="-112" charset="-128"/>
              </a:rPr>
              <a:t>Convincing Customs that it was worthwhile to switch from Cs-137 to Co-60 (shorter lifetime) required company funded demonstration in 2002—side-by-side performance on real cargo into which simulated drugs were inserted. </a:t>
            </a:r>
          </a:p>
        </p:txBody>
      </p:sp>
      <p:sp>
        <p:nvSpPr>
          <p:cNvPr id="39940" name="Slide Number Placeholder 3"/>
          <p:cNvSpPr>
            <a:spLocks noGrp="1"/>
          </p:cNvSpPr>
          <p:nvPr>
            <p:ph type="sldNum" sz="quarter" idx="5"/>
          </p:nvPr>
        </p:nvSpPr>
        <p:spPr>
          <a:noFill/>
        </p:spPr>
        <p:txBody>
          <a:bodyPr/>
          <a:lstStyle/>
          <a:p>
            <a:pPr defTabSz="922338"/>
            <a:fld id="{90CC09A5-ABA2-4BCE-B9B7-AC2AA05ACEE8}" type="slidenum">
              <a:rPr lang="en-US" smtClean="0"/>
              <a:pPr defTabSz="922338"/>
              <a:t>27</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mtClean="0">
                <a:latin typeface="Arial" charset="0"/>
                <a:ea typeface="ＭＳ Ｐゴシック" pitchFamily="-112" charset="-128"/>
              </a:rPr>
              <a:t>Review Mobile VACIS performance capabilities—enhanced over VACIS II (slightly better spatial resolution and 6.5 inches steel penetration vs 4.5 for VACIS II with Cs-137</a:t>
            </a:r>
          </a:p>
          <a:p>
            <a:r>
              <a:rPr lang="en-US" smtClean="0">
                <a:latin typeface="Arial" charset="0"/>
                <a:ea typeface="ＭＳ Ｐゴシック" pitchFamily="-112" charset="-128"/>
              </a:rPr>
              <a:t>Convincing Customs that it was worthwhile to switch from Cs-137 to Co-60 (shorter lifetime) required company funded demonstration in 2002—side-by-side performance on real cargo into which simulated drugs were inserted. </a:t>
            </a:r>
          </a:p>
        </p:txBody>
      </p:sp>
      <p:sp>
        <p:nvSpPr>
          <p:cNvPr id="39940" name="Slide Number Placeholder 3"/>
          <p:cNvSpPr>
            <a:spLocks noGrp="1"/>
          </p:cNvSpPr>
          <p:nvPr>
            <p:ph type="sldNum" sz="quarter" idx="5"/>
          </p:nvPr>
        </p:nvSpPr>
        <p:spPr>
          <a:noFill/>
        </p:spPr>
        <p:txBody>
          <a:bodyPr/>
          <a:lstStyle/>
          <a:p>
            <a:pPr defTabSz="922338"/>
            <a:fld id="{90CC09A5-ABA2-4BCE-B9B7-AC2AA05ACEE8}" type="slidenum">
              <a:rPr lang="en-US" smtClean="0"/>
              <a:pPr defTabSz="922338"/>
              <a:t>28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22338"/>
            <a:fld id="{FE5AB5BB-9C68-42F6-AEEE-7545F9B753C5}" type="slidenum">
              <a:rPr lang="en-US" smtClean="0"/>
              <a:pPr defTabSz="922338"/>
              <a:t>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latin typeface="Arial" charset="0"/>
                <a:ea typeface="ＭＳ Ｐゴシック" pitchFamily="-112" charset="-128"/>
              </a:rPr>
              <a:t>First—a little background on the idea that lead to VACIS and the motivation.</a:t>
            </a:r>
          </a:p>
          <a:p>
            <a:pPr eaLnBrk="1" hangingPunct="1"/>
            <a:r>
              <a:rPr lang="en-US" smtClean="0">
                <a:latin typeface="Arial" charset="0"/>
                <a:ea typeface="ＭＳ Ｐゴシック" pitchFamily="-112" charset="-128"/>
              </a:rPr>
              <a:t>VACIS idea was motivated by an urgent Customs Service (now CBP) requirement in the early 1990’s—faster means of inspecting nearly empty tanker trucks.</a:t>
            </a:r>
          </a:p>
          <a:p>
            <a:pPr eaLnBrk="1" hangingPunct="1"/>
            <a:r>
              <a:rPr lang="en-US" smtClean="0">
                <a:latin typeface="Arial" charset="0"/>
                <a:ea typeface="ＭＳ Ｐゴシック" pitchFamily="-112" charset="-128"/>
              </a:rPr>
              <a:t>Dr. Victor Verbinski suggested a “gamma densitometer” (gamma-ray transmission using isotopic source—Cs-137)</a:t>
            </a:r>
          </a:p>
          <a:p>
            <a:pPr eaLnBrk="1" hangingPunct="1"/>
            <a:r>
              <a:rPr lang="en-US" smtClean="0">
                <a:latin typeface="Arial" charset="0"/>
                <a:ea typeface="ＭＳ Ｐゴシック" pitchFamily="-112" charset="-128"/>
              </a:rPr>
              <a:t>POC experiment showed good sensitivity to few inches of “drug simulant” using Cs-137 source and several NaI detectors.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mtClean="0">
                <a:latin typeface="Arial" charset="0"/>
                <a:ea typeface="ＭＳ Ｐゴシック" pitchFamily="-112" charset="-128"/>
              </a:rPr>
              <a:t>Using image enhancement techniques (like non-linear contrast stretch) we were able to detect small changes in radiographic density and when the dimensions of a target were known (like the barrels in this image) one can detect presence of an anomalous substance (ANFO instead of water)</a:t>
            </a:r>
          </a:p>
        </p:txBody>
      </p:sp>
      <p:sp>
        <p:nvSpPr>
          <p:cNvPr id="40964" name="Slide Number Placeholder 3"/>
          <p:cNvSpPr>
            <a:spLocks noGrp="1"/>
          </p:cNvSpPr>
          <p:nvPr>
            <p:ph type="sldNum" sz="quarter" idx="5"/>
          </p:nvPr>
        </p:nvSpPr>
        <p:spPr>
          <a:noFill/>
        </p:spPr>
        <p:txBody>
          <a:bodyPr/>
          <a:lstStyle/>
          <a:p>
            <a:pPr defTabSz="922338"/>
            <a:fld id="{EDD4FB1A-4A4E-466D-ADB5-A033AED9FA5A}" type="slidenum">
              <a:rPr lang="en-US" smtClean="0"/>
              <a:pPr defTabSz="922338"/>
              <a:t>29</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08C92E0-AA54-4251-9AA4-ED797CC41437}" type="slidenum">
              <a:rPr lang="en-US" smtClean="0"/>
              <a:pPr>
                <a:defRPr/>
              </a:pPr>
              <a:t>30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08C92E0-AA54-4251-9AA4-ED797CC41437}" type="slidenum">
              <a:rPr lang="en-US" smtClean="0"/>
              <a:pPr>
                <a:defRPr/>
              </a:pPr>
              <a:t>31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08C92E0-AA54-4251-9AA4-ED797CC41437}" type="slidenum">
              <a:rPr lang="en-US" smtClean="0"/>
              <a:pPr>
                <a:defRPr/>
              </a:pPr>
              <a:t>32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08C92E0-AA54-4251-9AA4-ED797CC41437}" type="slidenum">
              <a:rPr lang="en-US" smtClean="0"/>
              <a:pPr>
                <a:defRPr/>
              </a:pPr>
              <a:t>33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08C92E0-AA54-4251-9AA4-ED797CC41437}" type="slidenum">
              <a:rPr lang="en-US" smtClean="0"/>
              <a:pPr>
                <a:defRPr/>
              </a:pPr>
              <a:t>34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08C92E0-AA54-4251-9AA4-ED797CC41437}" type="slidenum">
              <a:rPr lang="en-US" smtClean="0"/>
              <a:pPr>
                <a:defRPr/>
              </a:pPr>
              <a:t>35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smtClean="0">
                <a:latin typeface="Arial" charset="0"/>
                <a:ea typeface="ＭＳ Ｐゴシック" pitchFamily="-112" charset="-128"/>
              </a:rPr>
              <a:t>DHS/DNDO had a requirement for scanning cargo and detecting high-Z material (indicative of nuclear material) in cargo containers.</a:t>
            </a:r>
          </a:p>
          <a:p>
            <a:r>
              <a:rPr lang="en-US" smtClean="0">
                <a:latin typeface="Arial" charset="0"/>
                <a:ea typeface="ＭＳ Ｐゴシック" pitchFamily="-112" charset="-128"/>
              </a:rPr>
              <a:t>As part of a dual high energy radiography system development, Dr. rex Richardson developed an innovative Cherenkov detector array which provided significant advantages over conventional scintillator-based detector arrays (used on gamma-source based VACIS)</a:t>
            </a:r>
          </a:p>
          <a:p>
            <a:r>
              <a:rPr lang="en-US" smtClean="0">
                <a:latin typeface="Arial" charset="0"/>
                <a:ea typeface="ＭＳ Ｐゴシック" pitchFamily="-112" charset="-128"/>
              </a:rPr>
              <a:t>Successful demo of VACIS-Z POC system led to a contract to develop a 6 and 9 MeV x-ray system (gantry based system called CAARS) for DNDO</a:t>
            </a:r>
          </a:p>
        </p:txBody>
      </p:sp>
      <p:sp>
        <p:nvSpPr>
          <p:cNvPr id="46084" name="Slide Number Placeholder 3"/>
          <p:cNvSpPr>
            <a:spLocks noGrp="1"/>
          </p:cNvSpPr>
          <p:nvPr>
            <p:ph type="sldNum" sz="quarter" idx="5"/>
          </p:nvPr>
        </p:nvSpPr>
        <p:spPr>
          <a:noFill/>
        </p:spPr>
        <p:txBody>
          <a:bodyPr/>
          <a:lstStyle/>
          <a:p>
            <a:pPr defTabSz="922338"/>
            <a:fld id="{4414D906-2082-4D07-8003-7BC72F8847FE}" type="slidenum">
              <a:rPr lang="en-US" smtClean="0"/>
              <a:pPr defTabSz="922338"/>
              <a:t>36</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687388" y="4416425"/>
            <a:ext cx="5483225" cy="4181475"/>
          </a:xfrm>
          <a:noFill/>
          <a:ln/>
        </p:spPr>
        <p:txBody>
          <a:bodyPr/>
          <a:lstStyle/>
          <a:p>
            <a:r>
              <a:rPr lang="en-US" smtClean="0">
                <a:latin typeface="Arial" charset="0"/>
                <a:ea typeface="ＭＳ Ｐゴシック" pitchFamily="-112" charset="-128"/>
              </a:rPr>
              <a:t>Shows principle of dual –energy VACIS-Z—note that as the x-ray energy increases from 6 to 9 MeV the attenuation increased for high-Z, remains relatively flat for medium z materials and decreases for low-Z materials. Analysis of 6 and 9 MeV radiographic images can automatically identify high-Z materials (and other materials of interest—for example low-Z materials which are indicative of drugs)</a:t>
            </a:r>
          </a:p>
          <a:p>
            <a:r>
              <a:rPr lang="en-US" smtClean="0">
                <a:latin typeface="Arial" charset="0"/>
                <a:ea typeface="ＭＳ Ｐゴシック" pitchFamily="-112" charset="-128"/>
              </a:rPr>
              <a:t>Also shows principle of Cherenkov detectors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687388" y="4416425"/>
            <a:ext cx="5483225" cy="4181475"/>
          </a:xfrm>
          <a:noFill/>
          <a:ln/>
        </p:spPr>
        <p:txBody>
          <a:bodyPr/>
          <a:lstStyle/>
          <a:p>
            <a:r>
              <a:rPr lang="en-US" smtClean="0">
                <a:latin typeface="Arial" charset="0"/>
                <a:ea typeface="ＭＳ Ｐゴシック" pitchFamily="-112" charset="-128"/>
              </a:rPr>
              <a:t>Early POC results from our VACIS-Z development showing ability to identify wide range of different Z materials ( from water to DU)</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smtClean="0">
                <a:latin typeface="Arial" charset="0"/>
                <a:ea typeface="ＭＳ Ｐゴシック" pitchFamily="-112" charset="-128"/>
              </a:rPr>
              <a:t>Initial concept was a non-imaging gamma densitometer—scanning tanker truck to detect anomalies (drugs)</a:t>
            </a:r>
          </a:p>
          <a:p>
            <a:r>
              <a:rPr lang="en-US" smtClean="0">
                <a:latin typeface="Arial" charset="0"/>
                <a:ea typeface="ＭＳ Ｐゴシック" pitchFamily="-112" charset="-128"/>
              </a:rPr>
              <a:t>To speed up the inspection we added additional NaI detectors (eventually producing a linear array—as illustrated)</a:t>
            </a:r>
          </a:p>
          <a:p>
            <a:r>
              <a:rPr lang="en-US" smtClean="0">
                <a:latin typeface="Arial" charset="0"/>
                <a:ea typeface="ＭＳ Ｐゴシック" pitchFamily="-112" charset="-128"/>
              </a:rPr>
              <a:t>A prototype (VACIS I) was assembled and field evaluated by Customs—provided valuable feedback which aided us in improving the design.</a:t>
            </a:r>
          </a:p>
          <a:p>
            <a:r>
              <a:rPr lang="en-US" smtClean="0">
                <a:latin typeface="Arial" charset="0"/>
                <a:ea typeface="ＭＳ Ｐゴシック" pitchFamily="-112" charset="-128"/>
              </a:rPr>
              <a:t>One Customs suggestion (demand) was that higher spatial resolution would enable more general use (in addition to Tanker Truck inspection)</a:t>
            </a:r>
          </a:p>
          <a:p>
            <a:r>
              <a:rPr lang="en-US" smtClean="0">
                <a:latin typeface="Arial" charset="0"/>
                <a:ea typeface="ＭＳ Ｐゴシック" pitchFamily="-112" charset="-128"/>
              </a:rPr>
              <a:t>Led to smaller NaI detectors and production of first VACIS product (VACIS II or Relocatable VACIS) with ~ 0.5 inch resolution (see photo)</a:t>
            </a:r>
          </a:p>
        </p:txBody>
      </p:sp>
      <p:sp>
        <p:nvSpPr>
          <p:cNvPr id="37892" name="Slide Number Placeholder 3"/>
          <p:cNvSpPr>
            <a:spLocks noGrp="1"/>
          </p:cNvSpPr>
          <p:nvPr>
            <p:ph type="sldNum" sz="quarter" idx="5"/>
          </p:nvPr>
        </p:nvSpPr>
        <p:spPr>
          <a:noFill/>
        </p:spPr>
        <p:txBody>
          <a:bodyPr/>
          <a:lstStyle/>
          <a:p>
            <a:pPr defTabSz="922338"/>
            <a:fld id="{ED05404A-7CCC-4713-9A42-76078038C32D}" type="slidenum">
              <a:rPr lang="en-US" smtClean="0"/>
              <a:pPr defTabSz="922338"/>
              <a:t>3</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mtClean="0">
                <a:latin typeface="Arial" charset="0"/>
                <a:ea typeface="ＭＳ Ｐゴシック" pitchFamily="-112" charset="-128"/>
              </a:rPr>
              <a:t>CAARS (Gantry based dual energy system using a 6 and 9 MeV interlaced Linac) performance is shown</a:t>
            </a:r>
          </a:p>
          <a:p>
            <a:r>
              <a:rPr lang="en-US" smtClean="0">
                <a:latin typeface="Arial" charset="0"/>
                <a:ea typeface="ＭＳ Ｐゴシック" pitchFamily="-112" charset="-128"/>
              </a:rPr>
              <a:t>CAARS gantry photo –cargo truck or container is stationalry and gantry scans it.</a:t>
            </a:r>
          </a:p>
          <a:p>
            <a:r>
              <a:rPr lang="en-US" smtClean="0">
                <a:latin typeface="Arial" charset="0"/>
                <a:ea typeface="ＭＳ Ｐゴシック" pitchFamily="-112" charset="-128"/>
              </a:rPr>
              <a:t>Performance characteristics </a:t>
            </a:r>
          </a:p>
          <a:p>
            <a:r>
              <a:rPr lang="en-US" smtClean="0">
                <a:latin typeface="Arial" charset="0"/>
                <a:ea typeface="ＭＳ Ｐゴシック" pitchFamily="-112" charset="-128"/>
              </a:rPr>
              <a:t>Algorithms developed which allow high-Z material to be automatically detected—radiograph illustrates two high-Z targets that have been automatically flagged. </a:t>
            </a:r>
          </a:p>
          <a:p>
            <a:r>
              <a:rPr lang="en-US" smtClean="0">
                <a:latin typeface="Arial" charset="0"/>
                <a:ea typeface="ＭＳ Ｐゴシック" pitchFamily="-112" charset="-128"/>
              </a:rPr>
              <a:t>Wide dynamic range of CAARS illustrated in radiograph (right) which shows a thin steel “kite” (10mils thick) easily imaged—so with the same high energy system we can penetrate dense, thick material (up to 16 inches steel equivalent) and thin, low-density material (0.010 inches steel)</a:t>
            </a:r>
          </a:p>
        </p:txBody>
      </p:sp>
      <p:sp>
        <p:nvSpPr>
          <p:cNvPr id="49156" name="Slide Number Placeholder 3"/>
          <p:cNvSpPr>
            <a:spLocks noGrp="1"/>
          </p:cNvSpPr>
          <p:nvPr>
            <p:ph type="sldNum" sz="quarter" idx="5"/>
          </p:nvPr>
        </p:nvSpPr>
        <p:spPr>
          <a:noFill/>
        </p:spPr>
        <p:txBody>
          <a:bodyPr/>
          <a:lstStyle/>
          <a:p>
            <a:pPr defTabSz="922338"/>
            <a:fld id="{EF7E249A-191E-4B24-AAF0-A93044EA2F65}" type="slidenum">
              <a:rPr lang="en-US" smtClean="0"/>
              <a:pPr defTabSz="922338"/>
              <a:t>39</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mtClean="0">
                <a:latin typeface="Arial" charset="0"/>
                <a:ea typeface="ＭＳ Ｐゴシック" pitchFamily="-112" charset="-128"/>
              </a:rPr>
              <a:t>This radiograph illustrates CAARS ability to differentiate 15 levels of Z which will make the dual-energy technique useful for not only screening for nuclear (high-Z) materials but other contraband (drugs, weapons and explosives) which can be identified by their characteristic average-Z</a:t>
            </a:r>
          </a:p>
        </p:txBody>
      </p:sp>
      <p:sp>
        <p:nvSpPr>
          <p:cNvPr id="50180" name="Slide Number Placeholder 3"/>
          <p:cNvSpPr>
            <a:spLocks noGrp="1"/>
          </p:cNvSpPr>
          <p:nvPr>
            <p:ph type="sldNum" sz="quarter" idx="5"/>
          </p:nvPr>
        </p:nvSpPr>
        <p:spPr>
          <a:noFill/>
        </p:spPr>
        <p:txBody>
          <a:bodyPr/>
          <a:lstStyle/>
          <a:p>
            <a:pPr defTabSz="922338"/>
            <a:fld id="{AF75DA84-EC8B-4D3C-9EF6-A5628A651B53}" type="slidenum">
              <a:rPr lang="en-US" smtClean="0"/>
              <a:pPr defTabSz="922338"/>
              <a:t>40</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08C92E0-AA54-4251-9AA4-ED797CC41437}" type="slidenum">
              <a:rPr lang="en-US" smtClean="0"/>
              <a:pPr>
                <a:defRPr/>
              </a:pPr>
              <a:t>41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08C92E0-AA54-4251-9AA4-ED797CC41437}" type="slidenum">
              <a:rPr lang="en-US" smtClean="0"/>
              <a:pPr>
                <a:defRPr/>
              </a:pPr>
              <a:t>42</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08C92E0-AA54-4251-9AA4-ED797CC41437}" type="slidenum">
              <a:rPr lang="en-US" smtClean="0"/>
              <a:pPr>
                <a:defRPr/>
              </a:pPr>
              <a:t>43</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08C92E0-AA54-4251-9AA4-ED797CC41437}" type="slidenum">
              <a:rPr lang="en-US" smtClean="0"/>
              <a:pPr>
                <a:defRPr/>
              </a:pPr>
              <a:t>44</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08C92E0-AA54-4251-9AA4-ED797CC41437}" type="slidenum">
              <a:rPr lang="en-US" smtClean="0"/>
              <a:pPr>
                <a:defRPr/>
              </a:pPr>
              <a:t>45</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mtClean="0">
                <a:latin typeface="Arial" charset="0"/>
                <a:ea typeface="ＭＳ Ｐゴシック" pitchFamily="-112" charset="-128"/>
              </a:rPr>
              <a:t>Summary of lessons learned from the development of VACIS  in to a family of products over more than a 10 year period</a:t>
            </a:r>
          </a:p>
          <a:p>
            <a:r>
              <a:rPr lang="en-US" smtClean="0">
                <a:latin typeface="Arial" charset="0"/>
                <a:ea typeface="ＭＳ Ｐゴシック" pitchFamily="-112" charset="-128"/>
              </a:rPr>
              <a:t>User requirements –examples-CBP worried about 1 Ci Cs-137/Co-60 source at POE—radiation safety concerns addressed—for example, fast acting shutter automatically closes if railcar stops during scan on Railroad VACIS</a:t>
            </a:r>
          </a:p>
          <a:p>
            <a:r>
              <a:rPr lang="en-US" smtClean="0">
                <a:latin typeface="Arial" charset="0"/>
                <a:ea typeface="ＭＳ Ｐゴシック" pitchFamily="-112" charset="-128"/>
              </a:rPr>
              <a:t>Offer advantages over conventional inspection approaches—VACIS offered greater inherent system reliability over conventional x-ray system (99% availability for some systems and greater than 95% for all)</a:t>
            </a:r>
          </a:p>
          <a:p>
            <a:r>
              <a:rPr lang="en-US" smtClean="0">
                <a:latin typeface="Arial" charset="0"/>
                <a:ea typeface="ＭＳ Ｐゴシック" pitchFamily="-112" charset="-128"/>
              </a:rPr>
              <a:t>User-oriented Performance Metrics– example, experiment demonstrating superior imaging (and contraband detection of Co-60 vs Cs-137-used CBP inspectors to interpret images and draw conclusions on detectability.</a:t>
            </a:r>
          </a:p>
          <a:p>
            <a:r>
              <a:rPr lang="en-US" smtClean="0">
                <a:latin typeface="Arial" charset="0"/>
                <a:ea typeface="ＭＳ Ｐゴシック" pitchFamily="-112" charset="-128"/>
              </a:rPr>
              <a:t>Feedback early—VACIS I at POE (Laredo) provided many valuable suggestions for improving VACIS and led to VACIS II with improvements</a:t>
            </a:r>
          </a:p>
          <a:p>
            <a:r>
              <a:rPr lang="en-US" smtClean="0">
                <a:latin typeface="Arial" charset="0"/>
                <a:ea typeface="ＭＳ Ｐゴシック" pitchFamily="-112" charset="-128"/>
              </a:rPr>
              <a:t>Work with User to identify related applications—ex. Whole family of VACIS products inspecting trucks CCs, RR cars, pallets, etc.</a:t>
            </a:r>
          </a:p>
          <a:p>
            <a:r>
              <a:rPr lang="en-US" smtClean="0">
                <a:latin typeface="Arial" charset="0"/>
                <a:ea typeface="ＭＳ Ｐゴシック" pitchFamily="-112" charset="-128"/>
              </a:rPr>
              <a:t>Infrastructure: product support essential—even a good product will fail if it is not effectively supported.</a:t>
            </a:r>
          </a:p>
        </p:txBody>
      </p:sp>
      <p:sp>
        <p:nvSpPr>
          <p:cNvPr id="51204" name="Slide Number Placeholder 3"/>
          <p:cNvSpPr>
            <a:spLocks noGrp="1"/>
          </p:cNvSpPr>
          <p:nvPr>
            <p:ph type="sldNum" sz="quarter" idx="5"/>
          </p:nvPr>
        </p:nvSpPr>
        <p:spPr>
          <a:noFill/>
        </p:spPr>
        <p:txBody>
          <a:bodyPr/>
          <a:lstStyle/>
          <a:p>
            <a:pPr defTabSz="922338"/>
            <a:fld id="{A08186A2-1609-45E1-9AD5-E1DF28C4A522}" type="slidenum">
              <a:rPr lang="en-US" smtClean="0"/>
              <a:pPr defTabSz="922338"/>
              <a:t>46</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mtClean="0">
                <a:latin typeface="Arial" charset="0"/>
                <a:ea typeface="ＭＳ Ｐゴシック" pitchFamily="-112" charset="-128"/>
              </a:rPr>
              <a:t>MMV is a good example of broadening applications by identifying a need with a new customer (DoD)—Force Protection instead of contraband detection for CBP</a:t>
            </a:r>
          </a:p>
          <a:p>
            <a:r>
              <a:rPr lang="en-US" smtClean="0">
                <a:latin typeface="Arial" charset="0"/>
                <a:ea typeface="ＭＳ Ｐゴシック" pitchFamily="-112" charset="-128"/>
              </a:rPr>
              <a:t>Finally, important to seek and obtain government funding but be prepared to invest private funding</a:t>
            </a:r>
          </a:p>
        </p:txBody>
      </p:sp>
      <p:sp>
        <p:nvSpPr>
          <p:cNvPr id="52228" name="Slide Number Placeholder 3"/>
          <p:cNvSpPr>
            <a:spLocks noGrp="1"/>
          </p:cNvSpPr>
          <p:nvPr>
            <p:ph type="sldNum" sz="quarter" idx="5"/>
          </p:nvPr>
        </p:nvSpPr>
        <p:spPr>
          <a:noFill/>
        </p:spPr>
        <p:txBody>
          <a:bodyPr/>
          <a:lstStyle/>
          <a:p>
            <a:pPr defTabSz="922338"/>
            <a:fld id="{83A83071-C75E-43DD-A765-ABC1741D8D81}" type="slidenum">
              <a:rPr lang="en-US" smtClean="0"/>
              <a:pPr defTabSz="922338"/>
              <a:t>47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6A624-0D37-4CC5-A942-09B3465B0832}" type="slidenum">
              <a:rPr lang="en-US"/>
              <a:pPr/>
              <a:t>4</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E6A4C-1011-4AAF-BEA9-40EC23732E3C}" type="slidenum">
              <a:rPr lang="en-US"/>
              <a:pPr/>
              <a:t>5</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B78975-194F-4956-AEEA-E18CE7A31A77}" type="slidenum">
              <a:rPr lang="en-US"/>
              <a:pPr/>
              <a:t>6</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6E5A80-304E-4042-9045-6F1A38CE4F1A}" type="slidenum">
              <a:rPr lang="en-US"/>
              <a:pPr/>
              <a:t>7</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mtClean="0">
                <a:latin typeface="Arial" charset="0"/>
                <a:ea typeface="ＭＳ Ｐゴシック" pitchFamily="-112" charset="-128"/>
              </a:rPr>
              <a:t>Customs purchased and deployed 30 VACIS IIs. Relocatable feature was rarely used. Plan to move from one POE or port to another changed.</a:t>
            </a:r>
          </a:p>
          <a:p>
            <a:r>
              <a:rPr lang="en-US" smtClean="0">
                <a:latin typeface="Arial" charset="0"/>
                <a:ea typeface="ＭＳ Ｐゴシック" pitchFamily="-112" charset="-128"/>
              </a:rPr>
              <a:t>Customs wanted a mobile system-SAIC proposed development program to the government but SAIC decided to fund development as government funding cycle was too long to satisfy Customs needs for a timely response</a:t>
            </a:r>
          </a:p>
          <a:p>
            <a:r>
              <a:rPr lang="en-US" smtClean="0">
                <a:latin typeface="Arial" charset="0"/>
                <a:ea typeface="ＭＳ Ｐゴシック" pitchFamily="-112" charset="-128"/>
              </a:rPr>
              <a:t>SAIC developed Mobile VACIS in ~6 months and was rewarded with an order from Customs for 11 systems in 2000. Mobile VACIS has proved to be the most popular VACIS model—over 200 have been sold to CBP, foreign customs, state governments and DoD.</a:t>
            </a:r>
          </a:p>
          <a:p>
            <a:endParaRPr lang="en-US" smtClean="0">
              <a:latin typeface="Arial" charset="0"/>
              <a:ea typeface="ＭＳ Ｐゴシック" pitchFamily="-112" charset="-128"/>
            </a:endParaRPr>
          </a:p>
        </p:txBody>
      </p:sp>
      <p:sp>
        <p:nvSpPr>
          <p:cNvPr id="38916" name="Slide Number Placeholder 3"/>
          <p:cNvSpPr>
            <a:spLocks noGrp="1"/>
          </p:cNvSpPr>
          <p:nvPr>
            <p:ph type="sldNum" sz="quarter" idx="5"/>
          </p:nvPr>
        </p:nvSpPr>
        <p:spPr>
          <a:noFill/>
        </p:spPr>
        <p:txBody>
          <a:bodyPr/>
          <a:lstStyle/>
          <a:p>
            <a:pPr defTabSz="922338"/>
            <a:fld id="{B1315040-C472-4C47-96FC-16AE5E0F0836}" type="slidenum">
              <a:rPr lang="en-US" smtClean="0"/>
              <a:pPr defTabSz="922338"/>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SAIC-0_107_181"/>
          <p:cNvPicPr>
            <a:picLocks noChangeAspect="1" noChangeArrowheads="1"/>
          </p:cNvPicPr>
          <p:nvPr/>
        </p:nvPicPr>
        <p:blipFill>
          <a:blip r:embed="rId2" cstate="email"/>
          <a:srcRect/>
          <a:stretch>
            <a:fillRect/>
          </a:stretch>
        </p:blipFill>
        <p:spPr bwMode="auto">
          <a:xfrm>
            <a:off x="7858125" y="6145213"/>
            <a:ext cx="835025" cy="361950"/>
          </a:xfrm>
          <a:prstGeom prst="rect">
            <a:avLst/>
          </a:prstGeom>
          <a:noFill/>
          <a:ln w="9525">
            <a:noFill/>
            <a:miter lim="800000"/>
            <a:headEnd/>
            <a:tailEnd/>
          </a:ln>
        </p:spPr>
      </p:pic>
      <p:sp>
        <p:nvSpPr>
          <p:cNvPr id="5" name="Line 19"/>
          <p:cNvSpPr>
            <a:spLocks noChangeShapeType="1"/>
          </p:cNvSpPr>
          <p:nvPr/>
        </p:nvSpPr>
        <p:spPr bwMode="auto">
          <a:xfrm>
            <a:off x="5491163" y="2414588"/>
            <a:ext cx="3652837" cy="0"/>
          </a:xfrm>
          <a:prstGeom prst="line">
            <a:avLst/>
          </a:prstGeom>
          <a:noFill/>
          <a:ln w="12700">
            <a:solidFill>
              <a:schemeClr val="bg1"/>
            </a:solidFill>
            <a:round/>
            <a:headEnd/>
            <a:tailEnd/>
          </a:ln>
          <a:effectLst/>
        </p:spPr>
        <p:txBody>
          <a:bodyPr/>
          <a:lstStyle/>
          <a:p>
            <a:pPr>
              <a:defRPr/>
            </a:pPr>
            <a:endParaRPr lang="en-US"/>
          </a:p>
        </p:txBody>
      </p:sp>
      <p:sp>
        <p:nvSpPr>
          <p:cNvPr id="6" name="Rectangle 5"/>
          <p:cNvSpPr/>
          <p:nvPr/>
        </p:nvSpPr>
        <p:spPr bwMode="auto">
          <a:xfrm>
            <a:off x="0" y="757238"/>
            <a:ext cx="9144000" cy="34226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09571" name="Rectangle 3"/>
          <p:cNvSpPr>
            <a:spLocks noGrp="1" noChangeArrowheads="1"/>
          </p:cNvSpPr>
          <p:nvPr>
            <p:ph type="ctrTitle" sz="quarter"/>
          </p:nvPr>
        </p:nvSpPr>
        <p:spPr>
          <a:xfrm>
            <a:off x="1735138" y="4729163"/>
            <a:ext cx="6496050" cy="469900"/>
          </a:xfrm>
        </p:spPr>
        <p:txBody>
          <a:bodyPr lIns="91440" tIns="45720" rIns="91440" bIns="45720"/>
          <a:lstStyle>
            <a:lvl1pPr>
              <a:defRPr sz="2400">
                <a:solidFill>
                  <a:srgbClr val="006BB5"/>
                </a:solidFill>
              </a:defRPr>
            </a:lvl1pPr>
          </a:lstStyle>
          <a:p>
            <a:r>
              <a:rPr lang="en-US"/>
              <a:t>Click to edit Master title style</a:t>
            </a:r>
          </a:p>
        </p:txBody>
      </p:sp>
      <p:sp>
        <p:nvSpPr>
          <p:cNvPr id="109572" name="Rectangle 4"/>
          <p:cNvSpPr>
            <a:spLocks noGrp="1" noChangeArrowheads="1"/>
          </p:cNvSpPr>
          <p:nvPr>
            <p:ph type="subTitle" sz="quarter" idx="1"/>
          </p:nvPr>
        </p:nvSpPr>
        <p:spPr>
          <a:xfrm>
            <a:off x="1735138" y="5194300"/>
            <a:ext cx="6496050" cy="560388"/>
          </a:xfrm>
        </p:spPr>
        <p:txBody>
          <a:bodyPr lIns="91440" tIns="45720" rIns="91440" bIns="45720"/>
          <a:lstStyle>
            <a:lvl1pPr marL="0" indent="0">
              <a:buFontTx/>
              <a:buNone/>
              <a:defRPr sz="1400"/>
            </a:lvl1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 2008 Science Applications International Corporation. All rights reserved. SAIC and the SAIC logo are registered trademarks of Science Applications International Corporation in the U.S. and/or other countries.</a:t>
            </a:r>
            <a:endParaRPr lang="en-US"/>
          </a:p>
        </p:txBody>
      </p:sp>
      <p:sp>
        <p:nvSpPr>
          <p:cNvPr id="4" name="Slide Number Placeholder 3"/>
          <p:cNvSpPr>
            <a:spLocks noGrp="1"/>
          </p:cNvSpPr>
          <p:nvPr>
            <p:ph type="sldNum" sz="quarter" idx="11"/>
          </p:nvPr>
        </p:nvSpPr>
        <p:spPr>
          <a:xfrm flipH="1">
            <a:off x="310896" y="6337237"/>
            <a:ext cx="355600" cy="320675"/>
          </a:xfrm>
        </p:spPr>
        <p:txBody>
          <a:bodyPr/>
          <a:lstStyle>
            <a:lvl1pPr>
              <a:defRPr sz="1600"/>
            </a:lvl1pPr>
          </a:lstStyle>
          <a:p>
            <a:pPr>
              <a:defRPr/>
            </a:pPr>
            <a:fld id="{3D3A677A-EDF4-47D1-8B58-1FDD2B45C469}" type="slidenum">
              <a:rPr lang="en-US" smtClean="0"/>
              <a:pPr>
                <a:defRPr/>
              </a:pPr>
              <a:t>‹#›</a:t>
            </a:fld>
            <a:endParaRPr lang="en-US" sz="20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 2008 Science Applications International Corporation. All rights reserved. SAIC and the SAIC logo are registered trademarks of Science Applications International Corporation in the U.S. and/or other countries.</a:t>
            </a:r>
          </a:p>
        </p:txBody>
      </p:sp>
      <p:sp>
        <p:nvSpPr>
          <p:cNvPr id="5" name="Slide Number Placeholder 4"/>
          <p:cNvSpPr>
            <a:spLocks noGrp="1"/>
          </p:cNvSpPr>
          <p:nvPr>
            <p:ph type="sldNum" sz="quarter" idx="11"/>
          </p:nvPr>
        </p:nvSpPr>
        <p:spPr/>
        <p:txBody>
          <a:bodyPr/>
          <a:lstStyle>
            <a:lvl1pPr>
              <a:defRPr/>
            </a:lvl1pPr>
          </a:lstStyle>
          <a:p>
            <a:pPr>
              <a:defRPr/>
            </a:pPr>
            <a:fld id="{76F3B069-E822-4532-9AC5-6CC73B99D57D}" type="slidenum">
              <a:rPr lang="en-US"/>
              <a:pPr>
                <a:defRPr/>
              </a:pPr>
              <a:t>‹#›</a:t>
            </a:fld>
            <a:endParaRPr lang="en-US" sz="12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 2008 Science Applications International Corporation. All rights reserved. SAIC and the SAIC logo are registered trademarks of Science Applications International Corporation in the U.S. and/or other countries.</a:t>
            </a:r>
          </a:p>
        </p:txBody>
      </p:sp>
      <p:sp>
        <p:nvSpPr>
          <p:cNvPr id="6" name="Slide Number Placeholder 5"/>
          <p:cNvSpPr>
            <a:spLocks noGrp="1"/>
          </p:cNvSpPr>
          <p:nvPr>
            <p:ph type="sldNum" sz="quarter" idx="11"/>
          </p:nvPr>
        </p:nvSpPr>
        <p:spPr/>
        <p:txBody>
          <a:bodyPr/>
          <a:lstStyle>
            <a:lvl1pPr>
              <a:defRPr/>
            </a:lvl1pPr>
          </a:lstStyle>
          <a:p>
            <a:pPr>
              <a:defRPr/>
            </a:pPr>
            <a:fld id="{6FA6C919-C203-4DC4-9FA3-CB6174F7A42A}" type="slidenum">
              <a:rPr lang="en-US"/>
              <a:pPr>
                <a:defRPr/>
              </a:pPr>
              <a:t>‹#›</a:t>
            </a:fld>
            <a:endParaRPr lang="en-US" sz="12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r>
              <a:rPr lang="en-US"/>
              <a:t>© 2008 Science Applications International Corporation. All rights reserved. SAIC and the SAIC logo are registered trademarks of Science Applications International Corporation in the U.S. and/or other countries.</a:t>
            </a:r>
          </a:p>
        </p:txBody>
      </p:sp>
      <p:sp>
        <p:nvSpPr>
          <p:cNvPr id="4" name="Slide Number Placeholder 3"/>
          <p:cNvSpPr>
            <a:spLocks noGrp="1"/>
          </p:cNvSpPr>
          <p:nvPr>
            <p:ph type="sldNum" sz="quarter" idx="11"/>
          </p:nvPr>
        </p:nvSpPr>
        <p:spPr>
          <a:xfrm flipH="1">
            <a:off x="457199" y="6373814"/>
            <a:ext cx="879231" cy="238002"/>
          </a:xfrm>
        </p:spPr>
        <p:txBody>
          <a:bodyPr/>
          <a:lstStyle>
            <a:lvl1pPr>
              <a:defRPr sz="1400"/>
            </a:lvl1pPr>
          </a:lstStyle>
          <a:p>
            <a:pPr>
              <a:defRPr/>
            </a:pPr>
            <a:fld id="{ACCDD036-AD2D-48F0-9EF6-278DA6BEE9F9}" type="slidenum">
              <a:rPr lang="en-US" smtClean="0"/>
              <a:pPr>
                <a:defRPr/>
              </a:pPr>
              <a:t>‹#›</a:t>
            </a:fld>
            <a:endParaRPr lang="en-US" dirty="0">
              <a:solidFill>
                <a:schemeClr val="tx1"/>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t>© 2008 Science Applications International Corporation. All rights reserved. SAIC and the SAIC logo are registered trademarks of Science Applications International Corporation in the U.S. and/or other countries.</a:t>
            </a:r>
          </a:p>
        </p:txBody>
      </p:sp>
      <p:sp>
        <p:nvSpPr>
          <p:cNvPr id="3" name="Slide Number Placeholder 2"/>
          <p:cNvSpPr>
            <a:spLocks noGrp="1"/>
          </p:cNvSpPr>
          <p:nvPr>
            <p:ph type="sldNum" sz="quarter" idx="11"/>
          </p:nvPr>
        </p:nvSpPr>
        <p:spPr>
          <a:xfrm flipH="1">
            <a:off x="457200" y="6373813"/>
            <a:ext cx="1609344" cy="264731"/>
          </a:xfrm>
        </p:spPr>
        <p:txBody>
          <a:bodyPr/>
          <a:lstStyle>
            <a:lvl1pPr>
              <a:defRPr/>
            </a:lvl1pPr>
          </a:lstStyle>
          <a:p>
            <a:pPr>
              <a:defRPr/>
            </a:pPr>
            <a:fld id="{D1141923-5346-4FC5-ABD8-AF26DF65B75B}" type="slidenum">
              <a:rPr lang="en-US" smtClean="0"/>
              <a:pPr>
                <a:defRPr/>
              </a:pPr>
              <a:t>‹#›</a:t>
            </a:fld>
            <a:r>
              <a:rPr lang="en-US" dirty="0" smtClean="0"/>
              <a:t> </a:t>
            </a:r>
            <a:endParaRPr lang="en-US" sz="1200"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09738"/>
            <a:ext cx="4038600" cy="4068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09738"/>
            <a:ext cx="4038600" cy="195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9525"/>
            <a:ext cx="4038600" cy="195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a:lvl1pPr>
          </a:lstStyle>
          <a:p>
            <a:pPr>
              <a:defRPr/>
            </a:pPr>
            <a:r>
              <a:rPr lang="en-US"/>
              <a:t>© 2008 Science Applications International Corporation. All rights reserved. SAIC and the SAIC logo are registered trademarks of Science Applications International Corporation in the U.S. and/or other countries.</a:t>
            </a:r>
          </a:p>
        </p:txBody>
      </p:sp>
      <p:sp>
        <p:nvSpPr>
          <p:cNvPr id="7" name="Slide Number Placeholder 6"/>
          <p:cNvSpPr>
            <a:spLocks noGrp="1"/>
          </p:cNvSpPr>
          <p:nvPr>
            <p:ph type="sldNum" sz="quarter" idx="11"/>
          </p:nvPr>
        </p:nvSpPr>
        <p:spPr/>
        <p:txBody>
          <a:bodyPr/>
          <a:lstStyle>
            <a:lvl1pPr>
              <a:defRPr/>
            </a:lvl1pPr>
          </a:lstStyle>
          <a:p>
            <a:pPr>
              <a:defRPr/>
            </a:pPr>
            <a:fld id="{7E23B7CA-2F3F-4029-8C0A-B9A19063F6D4}" type="slidenum">
              <a:rPr lang="en-US"/>
              <a:pPr>
                <a:defRPr/>
              </a:pPr>
              <a:t>‹#›</a:t>
            </a:fld>
            <a:endParaRPr lang="en-US" sz="12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152400"/>
            <a:ext cx="77724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3124200" y="6521450"/>
            <a:ext cx="2895600" cy="184150"/>
          </a:xfrm>
        </p:spPr>
        <p:txBody>
          <a:bodyPr/>
          <a:lstStyle>
            <a:lvl1pPr>
              <a:defRPr/>
            </a:lvl1pPr>
          </a:lstStyle>
          <a:p>
            <a:r>
              <a:rPr lang="en-US" smtClean="0"/>
              <a:t>© 2008 Science Applications International Corporation. All rights reserved. SAIC and the SAIC logo are registered trademarks of Science Applications International Corporation in the U.S. and/or other countries.</a:t>
            </a:r>
            <a:endParaRPr lang="en-US"/>
          </a:p>
        </p:txBody>
      </p:sp>
      <p:sp>
        <p:nvSpPr>
          <p:cNvPr id="8" name="Slide Number Placeholder 7"/>
          <p:cNvSpPr>
            <a:spLocks noGrp="1"/>
          </p:cNvSpPr>
          <p:nvPr>
            <p:ph type="sldNum" sz="quarter" idx="11"/>
          </p:nvPr>
        </p:nvSpPr>
        <p:spPr>
          <a:xfrm>
            <a:off x="6553200" y="6248400"/>
            <a:ext cx="1905000" cy="457200"/>
          </a:xfrm>
        </p:spPr>
        <p:txBody>
          <a:bodyPr/>
          <a:lstStyle>
            <a:lvl1pPr>
              <a:defRPr/>
            </a:lvl1pPr>
          </a:lstStyle>
          <a:p>
            <a:fld id="{F1CD298E-8B55-417F-8845-BEF27D9385E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563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2008 Science Applications International Corporation. All rights reserved. SAIC and the SAIC logo are registered trademarks of Science Applications International Corporation in the U.S. and/or other countries.</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0" y="0"/>
            <a:ext cx="9144000" cy="137160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051" name="Rectangle 4"/>
          <p:cNvSpPr>
            <a:spLocks noGrp="1" noChangeArrowheads="1"/>
          </p:cNvSpPr>
          <p:nvPr>
            <p:ph type="body" idx="1"/>
          </p:nvPr>
        </p:nvSpPr>
        <p:spPr bwMode="auto">
          <a:xfrm>
            <a:off x="457200" y="1709738"/>
            <a:ext cx="8229600" cy="4068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8549" name="Rectangle 5"/>
          <p:cNvSpPr>
            <a:spLocks noGrp="1" noChangeArrowheads="1"/>
          </p:cNvSpPr>
          <p:nvPr>
            <p:ph type="ftr" sz="quarter" idx="3"/>
          </p:nvPr>
        </p:nvSpPr>
        <p:spPr bwMode="auto">
          <a:xfrm>
            <a:off x="0" y="6715125"/>
            <a:ext cx="9144000" cy="87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600" baseline="30000">
                <a:solidFill>
                  <a:schemeClr val="bg2"/>
                </a:solidFill>
              </a:defRPr>
            </a:lvl1pPr>
          </a:lstStyle>
          <a:p>
            <a:pPr>
              <a:defRPr/>
            </a:pPr>
            <a:r>
              <a:rPr lang="en-US"/>
              <a:t>© 2008 Science Applications International Corporation. All rights reserved. SAIC and the SAIC logo are registered trademarks of Science Applications International Corporation in the U.S. and/or other countries.</a:t>
            </a:r>
          </a:p>
        </p:txBody>
      </p:sp>
      <p:sp>
        <p:nvSpPr>
          <p:cNvPr id="2053" name="Rectangle 6"/>
          <p:cNvSpPr>
            <a:spLocks noGrp="1" noChangeArrowheads="1"/>
          </p:cNvSpPr>
          <p:nvPr>
            <p:ph type="title"/>
          </p:nvPr>
        </p:nvSpPr>
        <p:spPr bwMode="auto">
          <a:xfrm>
            <a:off x="457200" y="0"/>
            <a:ext cx="6275388" cy="13795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8551" name="Rectangle 7"/>
          <p:cNvSpPr>
            <a:spLocks noGrp="1" noChangeArrowheads="1"/>
          </p:cNvSpPr>
          <p:nvPr>
            <p:ph type="sldNum" sz="quarter" idx="4"/>
          </p:nvPr>
        </p:nvSpPr>
        <p:spPr bwMode="auto">
          <a:xfrm flipH="1">
            <a:off x="457200" y="6373813"/>
            <a:ext cx="355600" cy="320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000">
                <a:solidFill>
                  <a:srgbClr val="0067B1"/>
                </a:solidFill>
              </a:defRPr>
            </a:lvl1pPr>
          </a:lstStyle>
          <a:p>
            <a:pPr>
              <a:defRPr/>
            </a:pPr>
            <a:fld id="{3D3A677A-EDF4-47D1-8B58-1FDD2B45C469}" type="slidenum">
              <a:rPr lang="en-US"/>
              <a:pPr>
                <a:defRPr/>
              </a:pPr>
              <a:t>‹#›</a:t>
            </a:fld>
            <a:endParaRPr lang="en-US" sz="1200"/>
          </a:p>
        </p:txBody>
      </p:sp>
      <p:pic>
        <p:nvPicPr>
          <p:cNvPr id="2055" name="Picture 8" descr="SAIC-0_107_181"/>
          <p:cNvPicPr>
            <a:picLocks noChangeAspect="1" noChangeArrowheads="1"/>
          </p:cNvPicPr>
          <p:nvPr/>
        </p:nvPicPr>
        <p:blipFill>
          <a:blip r:embed="rId11" cstate="email"/>
          <a:srcRect/>
          <a:stretch>
            <a:fillRect/>
          </a:stretch>
        </p:blipFill>
        <p:spPr bwMode="auto">
          <a:xfrm>
            <a:off x="7858125" y="6145213"/>
            <a:ext cx="835025" cy="361950"/>
          </a:xfrm>
          <a:prstGeom prst="rect">
            <a:avLst/>
          </a:prstGeom>
          <a:noFill/>
          <a:ln w="9525">
            <a:noFill/>
            <a:miter lim="800000"/>
            <a:headEnd/>
            <a:tailEnd/>
          </a:ln>
        </p:spPr>
      </p:pic>
      <p:sp>
        <p:nvSpPr>
          <p:cNvPr id="108553" name="Rectangle 9"/>
          <p:cNvSpPr>
            <a:spLocks noChangeArrowheads="1"/>
          </p:cNvSpPr>
          <p:nvPr/>
        </p:nvSpPr>
        <p:spPr bwMode="auto">
          <a:xfrm>
            <a:off x="0" y="6434138"/>
            <a:ext cx="9144000" cy="87312"/>
          </a:xfrm>
          <a:prstGeom prst="rect">
            <a:avLst/>
          </a:prstGeom>
          <a:noFill/>
          <a:ln w="9525">
            <a:noFill/>
            <a:miter lim="800000"/>
            <a:headEnd/>
            <a:tailEnd/>
          </a:ln>
        </p:spPr>
        <p:txBody>
          <a:bodyPr/>
          <a:lstStyle/>
          <a:p>
            <a:pPr algn="ctr">
              <a:defRPr/>
            </a:pPr>
            <a:r>
              <a:rPr lang="en-US" sz="800"/>
              <a:t>Energy | Environment | National Security | Health | Critical Infrastructure</a:t>
            </a:r>
          </a:p>
        </p:txBody>
      </p:sp>
      <p:sp>
        <p:nvSpPr>
          <p:cNvPr id="11" name="Rectangle 10"/>
          <p:cNvSpPr/>
          <p:nvPr/>
        </p:nvSpPr>
        <p:spPr bwMode="auto">
          <a:xfrm>
            <a:off x="6864350" y="0"/>
            <a:ext cx="2279650" cy="1368425"/>
          </a:xfrm>
          <a:prstGeom prst="rect">
            <a:avLst/>
          </a:prstGeom>
          <a:solidFill>
            <a:schemeClr val="accent5"/>
          </a:solidFill>
          <a:ln w="6350" cap="flat" cmpd="sng" algn="ctr">
            <a:no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082" r:id="rId1"/>
    <p:sldLayoutId id="2147484097" r:id="rId2"/>
    <p:sldLayoutId id="2147484083" r:id="rId3"/>
    <p:sldLayoutId id="2147484085" r:id="rId4"/>
    <p:sldLayoutId id="2147484087" r:id="rId5"/>
    <p:sldLayoutId id="2147484088" r:id="rId6"/>
    <p:sldLayoutId id="2147484093" r:id="rId7"/>
    <p:sldLayoutId id="2147484095" r:id="rId8"/>
    <p:sldLayoutId id="2147484096" r:id="rId9"/>
  </p:sldLayoutIdLst>
  <p:hf hdr="0" ftr="0" dt="0"/>
  <p:txStyles>
    <p:titleStyle>
      <a:lvl1pPr algn="l" rtl="0" eaLnBrk="0" fontAlgn="base" hangingPunct="0">
        <a:lnSpc>
          <a:spcPct val="110000"/>
        </a:lnSpc>
        <a:spcBef>
          <a:spcPct val="0"/>
        </a:spcBef>
        <a:spcAft>
          <a:spcPct val="0"/>
        </a:spcAft>
        <a:defRPr sz="2200" b="1">
          <a:solidFill>
            <a:schemeClr val="bg1"/>
          </a:solidFill>
          <a:latin typeface="+mj-lt"/>
          <a:ea typeface="+mj-ea"/>
          <a:cs typeface="+mj-cs"/>
        </a:defRPr>
      </a:lvl1pPr>
      <a:lvl2pPr algn="l" rtl="0" eaLnBrk="0" fontAlgn="base" hangingPunct="0">
        <a:lnSpc>
          <a:spcPct val="110000"/>
        </a:lnSpc>
        <a:spcBef>
          <a:spcPct val="0"/>
        </a:spcBef>
        <a:spcAft>
          <a:spcPct val="0"/>
        </a:spcAft>
        <a:defRPr sz="2200" b="1">
          <a:solidFill>
            <a:schemeClr val="bg1"/>
          </a:solidFill>
          <a:latin typeface="Arial" charset="0"/>
          <a:ea typeface="ＭＳ Ｐゴシック" pitchFamily="-112" charset="-128"/>
        </a:defRPr>
      </a:lvl2pPr>
      <a:lvl3pPr algn="l" rtl="0" eaLnBrk="0" fontAlgn="base" hangingPunct="0">
        <a:lnSpc>
          <a:spcPct val="110000"/>
        </a:lnSpc>
        <a:spcBef>
          <a:spcPct val="0"/>
        </a:spcBef>
        <a:spcAft>
          <a:spcPct val="0"/>
        </a:spcAft>
        <a:defRPr sz="2200" b="1">
          <a:solidFill>
            <a:schemeClr val="bg1"/>
          </a:solidFill>
          <a:latin typeface="Arial" charset="0"/>
          <a:ea typeface="ＭＳ Ｐゴシック" pitchFamily="-112" charset="-128"/>
        </a:defRPr>
      </a:lvl3pPr>
      <a:lvl4pPr algn="l" rtl="0" eaLnBrk="0" fontAlgn="base" hangingPunct="0">
        <a:lnSpc>
          <a:spcPct val="110000"/>
        </a:lnSpc>
        <a:spcBef>
          <a:spcPct val="0"/>
        </a:spcBef>
        <a:spcAft>
          <a:spcPct val="0"/>
        </a:spcAft>
        <a:defRPr sz="2200" b="1">
          <a:solidFill>
            <a:schemeClr val="bg1"/>
          </a:solidFill>
          <a:latin typeface="Arial" charset="0"/>
          <a:ea typeface="ＭＳ Ｐゴシック" pitchFamily="-112" charset="-128"/>
        </a:defRPr>
      </a:lvl4pPr>
      <a:lvl5pPr algn="l" rtl="0" eaLnBrk="0" fontAlgn="base" hangingPunct="0">
        <a:lnSpc>
          <a:spcPct val="110000"/>
        </a:lnSpc>
        <a:spcBef>
          <a:spcPct val="0"/>
        </a:spcBef>
        <a:spcAft>
          <a:spcPct val="0"/>
        </a:spcAft>
        <a:defRPr sz="2200" b="1">
          <a:solidFill>
            <a:schemeClr val="bg1"/>
          </a:solidFill>
          <a:latin typeface="Arial" charset="0"/>
          <a:ea typeface="ＭＳ Ｐゴシック" pitchFamily="-112" charset="-128"/>
        </a:defRPr>
      </a:lvl5pPr>
      <a:lvl6pPr marL="457200" algn="l" rtl="0" fontAlgn="base">
        <a:lnSpc>
          <a:spcPct val="110000"/>
        </a:lnSpc>
        <a:spcBef>
          <a:spcPct val="0"/>
        </a:spcBef>
        <a:spcAft>
          <a:spcPct val="0"/>
        </a:spcAft>
        <a:defRPr sz="2200" b="1">
          <a:solidFill>
            <a:schemeClr val="bg1"/>
          </a:solidFill>
          <a:latin typeface="Arial" charset="0"/>
          <a:ea typeface="ＭＳ Ｐゴシック" pitchFamily="-112" charset="-128"/>
        </a:defRPr>
      </a:lvl6pPr>
      <a:lvl7pPr marL="914400" algn="l" rtl="0" fontAlgn="base">
        <a:lnSpc>
          <a:spcPct val="110000"/>
        </a:lnSpc>
        <a:spcBef>
          <a:spcPct val="0"/>
        </a:spcBef>
        <a:spcAft>
          <a:spcPct val="0"/>
        </a:spcAft>
        <a:defRPr sz="2200" b="1">
          <a:solidFill>
            <a:schemeClr val="bg1"/>
          </a:solidFill>
          <a:latin typeface="Arial" charset="0"/>
          <a:ea typeface="ＭＳ Ｐゴシック" pitchFamily="-112" charset="-128"/>
        </a:defRPr>
      </a:lvl7pPr>
      <a:lvl8pPr marL="1371600" algn="l" rtl="0" fontAlgn="base">
        <a:lnSpc>
          <a:spcPct val="110000"/>
        </a:lnSpc>
        <a:spcBef>
          <a:spcPct val="0"/>
        </a:spcBef>
        <a:spcAft>
          <a:spcPct val="0"/>
        </a:spcAft>
        <a:defRPr sz="2200" b="1">
          <a:solidFill>
            <a:schemeClr val="bg1"/>
          </a:solidFill>
          <a:latin typeface="Arial" charset="0"/>
          <a:ea typeface="ＭＳ Ｐゴシック" pitchFamily="-112" charset="-128"/>
        </a:defRPr>
      </a:lvl8pPr>
      <a:lvl9pPr marL="1828800" algn="l" rtl="0" fontAlgn="base">
        <a:lnSpc>
          <a:spcPct val="110000"/>
        </a:lnSpc>
        <a:spcBef>
          <a:spcPct val="0"/>
        </a:spcBef>
        <a:spcAft>
          <a:spcPct val="0"/>
        </a:spcAft>
        <a:defRPr sz="2200" b="1">
          <a:solidFill>
            <a:schemeClr val="bg1"/>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buClr>
          <a:schemeClr val="accent1"/>
        </a:buClr>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90000"/>
        <a:buChar char="–"/>
        <a:defRPr sz="1600">
          <a:solidFill>
            <a:schemeClr val="tx1"/>
          </a:solidFill>
          <a:latin typeface="+mn-lt"/>
          <a:ea typeface="+mn-ea"/>
        </a:defRPr>
      </a:lvl2pPr>
      <a:lvl3pPr marL="1085850" indent="-228600" algn="l" rtl="0" eaLnBrk="0" fontAlgn="base" hangingPunct="0">
        <a:spcBef>
          <a:spcPct val="20000"/>
        </a:spcBef>
        <a:spcAft>
          <a:spcPct val="0"/>
        </a:spcAft>
        <a:buClr>
          <a:schemeClr val="accent1"/>
        </a:buClr>
        <a:buChar char="•"/>
        <a:defRPr sz="1400">
          <a:solidFill>
            <a:schemeClr val="tx1"/>
          </a:solidFill>
          <a:latin typeface="+mn-lt"/>
          <a:ea typeface="+mn-ea"/>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mn-ea"/>
        </a:defRPr>
      </a:lvl4pPr>
      <a:lvl5pPr marL="1771650" indent="-228600" algn="l" rtl="0" eaLnBrk="0" fontAlgn="base" hangingPunct="0">
        <a:spcBef>
          <a:spcPct val="20000"/>
        </a:spcBef>
        <a:spcAft>
          <a:spcPct val="0"/>
        </a:spcAft>
        <a:defRPr sz="2000">
          <a:solidFill>
            <a:schemeClr val="tx1"/>
          </a:solidFill>
          <a:latin typeface="Myriad Pro" pitchFamily="34" charset="0"/>
          <a:ea typeface="+mn-ea"/>
        </a:defRPr>
      </a:lvl5pPr>
      <a:lvl6pPr marL="2228850" indent="-228600" algn="l" rtl="0" fontAlgn="base">
        <a:spcBef>
          <a:spcPct val="20000"/>
        </a:spcBef>
        <a:spcAft>
          <a:spcPct val="0"/>
        </a:spcAft>
        <a:defRPr sz="2000">
          <a:solidFill>
            <a:schemeClr val="tx1"/>
          </a:solidFill>
          <a:latin typeface="Myriad Pro" pitchFamily="34" charset="0"/>
          <a:ea typeface="+mn-ea"/>
        </a:defRPr>
      </a:lvl6pPr>
      <a:lvl7pPr marL="2686050" indent="-228600" algn="l" rtl="0" fontAlgn="base">
        <a:spcBef>
          <a:spcPct val="20000"/>
        </a:spcBef>
        <a:spcAft>
          <a:spcPct val="0"/>
        </a:spcAft>
        <a:defRPr sz="2000">
          <a:solidFill>
            <a:schemeClr val="tx1"/>
          </a:solidFill>
          <a:latin typeface="Myriad Pro" pitchFamily="34" charset="0"/>
          <a:ea typeface="+mn-ea"/>
        </a:defRPr>
      </a:lvl7pPr>
      <a:lvl8pPr marL="3143250" indent="-228600" algn="l" rtl="0" fontAlgn="base">
        <a:spcBef>
          <a:spcPct val="20000"/>
        </a:spcBef>
        <a:spcAft>
          <a:spcPct val="0"/>
        </a:spcAft>
        <a:defRPr sz="2000">
          <a:solidFill>
            <a:schemeClr val="tx1"/>
          </a:solidFill>
          <a:latin typeface="Myriad Pro" pitchFamily="34" charset="0"/>
          <a:ea typeface="+mn-ea"/>
        </a:defRPr>
      </a:lvl8pPr>
      <a:lvl9pPr marL="3600450" indent="-228600" algn="l" rtl="0" fontAlgn="base">
        <a:spcBef>
          <a:spcPct val="20000"/>
        </a:spcBef>
        <a:spcAft>
          <a:spcPct val="0"/>
        </a:spcAft>
        <a:defRPr sz="2000">
          <a:solidFill>
            <a:schemeClr val="tx1"/>
          </a:solidFill>
          <a:latin typeface="Myriad Pro" pitchFamily="34"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video" Target="file:///C:\Documents%20and%20Settings\pollackj.SAIC-US-WEST\Desktop\Rail_VACIS_Movie.wmv" TargetMode="Externa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file:///C:\ASpectral_Labs\Lynceum\Videos\VACIS_InvDay_v3_720_H264.mov" TargetMode="Externa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Word_97_-_2003_Document1.doc"/></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w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ideo" Target="file:///C:\ASpectral_Labs\Lynceum\Videos\ICIS_HKPORT_V2_1000k.wmv" TargetMode="Externa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6.wmf"/></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emf"/><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ideo" Target="file:///C:\ASpectral_Labs\Lynceum\Videos\MVI_0207.avi" TargetMode="External"/><Relationship Id="rId4" Type="http://schemas.openxmlformats.org/officeDocument/2006/relationships/image" Target="../media/image70.png"/></Relationships>
</file>

<file path=ppt/slides/_rels/slide4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ideo" Target="file:///C:\ASpectral_Labs\Lynceum\Videos\VBIEDDumpTruck.wmv" TargetMode="External"/><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8"/>
          <p:cNvSpPr>
            <a:spLocks noGrp="1" noChangeArrowheads="1"/>
          </p:cNvSpPr>
          <p:nvPr>
            <p:ph type="ctrTitle"/>
          </p:nvPr>
        </p:nvSpPr>
        <p:spPr>
          <a:xfrm>
            <a:off x="1751467" y="4369935"/>
            <a:ext cx="6496050" cy="469900"/>
          </a:xfrm>
        </p:spPr>
        <p:txBody>
          <a:bodyPr/>
          <a:lstStyle/>
          <a:p>
            <a:pPr eaLnBrk="1" hangingPunct="1"/>
            <a:r>
              <a:rPr lang="en-US" dirty="0" smtClean="0"/>
              <a:t>Bridging the Gap from an Idea to a Product: Lessons Learned from VACIS</a:t>
            </a:r>
            <a:r>
              <a:rPr lang="en-US" sz="2000" baseline="30000" dirty="0" smtClean="0"/>
              <a:t>®</a:t>
            </a:r>
          </a:p>
        </p:txBody>
      </p:sp>
      <p:sp>
        <p:nvSpPr>
          <p:cNvPr id="17411" name="Rectangle 9"/>
          <p:cNvSpPr>
            <a:spLocks noGrp="1" noChangeArrowheads="1"/>
          </p:cNvSpPr>
          <p:nvPr>
            <p:ph type="subTitle" idx="1"/>
          </p:nvPr>
        </p:nvSpPr>
        <p:spPr>
          <a:xfrm>
            <a:off x="1735138" y="5307013"/>
            <a:ext cx="6496050" cy="560387"/>
          </a:xfrm>
        </p:spPr>
        <p:txBody>
          <a:bodyPr/>
          <a:lstStyle/>
          <a:p>
            <a:pPr algn="ctr" eaLnBrk="1" hangingPunct="1"/>
            <a:r>
              <a:rPr lang="en-US" sz="1800" b="1" dirty="0" smtClean="0"/>
              <a:t>Presentation to </a:t>
            </a:r>
            <a:r>
              <a:rPr lang="en-US" sz="1800" b="1" dirty="0" err="1" smtClean="0"/>
              <a:t>Lyncean</a:t>
            </a:r>
            <a:r>
              <a:rPr lang="en-US" sz="1800" b="1" dirty="0" smtClean="0"/>
              <a:t> Group</a:t>
            </a:r>
          </a:p>
        </p:txBody>
      </p:sp>
      <p:sp>
        <p:nvSpPr>
          <p:cNvPr id="17412" name="Rectangle 6"/>
          <p:cNvSpPr>
            <a:spLocks noChangeArrowheads="1"/>
          </p:cNvSpPr>
          <p:nvPr/>
        </p:nvSpPr>
        <p:spPr bwMode="auto">
          <a:xfrm>
            <a:off x="1814513" y="6115050"/>
            <a:ext cx="6400800" cy="354013"/>
          </a:xfrm>
          <a:prstGeom prst="rect">
            <a:avLst/>
          </a:prstGeom>
          <a:noFill/>
          <a:ln w="9525">
            <a:noFill/>
            <a:miter lim="800000"/>
            <a:headEnd/>
            <a:tailEnd/>
          </a:ln>
        </p:spPr>
        <p:txBody>
          <a:bodyPr lIns="0" tIns="0" rIns="0" bIns="0"/>
          <a:lstStyle/>
          <a:p>
            <a:pPr algn="ctr" eaLnBrk="1" hangingPunct="1">
              <a:spcBef>
                <a:spcPct val="20000"/>
              </a:spcBef>
              <a:buClr>
                <a:schemeClr val="accent1"/>
              </a:buClr>
            </a:pPr>
            <a:r>
              <a:rPr lang="en-US" sz="1600" b="1" dirty="0" smtClean="0"/>
              <a:t>Vic Orphan  (SAIC) and Jim Winso (SLI)</a:t>
            </a:r>
          </a:p>
          <a:p>
            <a:pPr algn="ctr" eaLnBrk="1" hangingPunct="1">
              <a:spcBef>
                <a:spcPct val="20000"/>
              </a:spcBef>
              <a:buClr>
                <a:schemeClr val="accent1"/>
              </a:buClr>
            </a:pPr>
            <a:r>
              <a:rPr lang="en-US" sz="1600" b="1" dirty="0" smtClean="0"/>
              <a:t>November 16, 2011</a:t>
            </a:r>
            <a:endParaRPr lang="en-US" sz="1600" dirty="0"/>
          </a:p>
        </p:txBody>
      </p:sp>
      <p:pic>
        <p:nvPicPr>
          <p:cNvPr id="31754" name="Picture 10" descr="std_config"/>
          <p:cNvPicPr>
            <a:picLocks noChangeAspect="1" noChangeArrowheads="1"/>
          </p:cNvPicPr>
          <p:nvPr/>
        </p:nvPicPr>
        <p:blipFill>
          <a:blip r:embed="rId3" cstate="email">
            <a:lum contrast="54000"/>
          </a:blip>
          <a:srcRect/>
          <a:stretch>
            <a:fillRect/>
          </a:stretch>
        </p:blipFill>
        <p:spPr bwMode="auto">
          <a:xfrm>
            <a:off x="0" y="773113"/>
            <a:ext cx="5084763" cy="3379787"/>
          </a:xfrm>
          <a:prstGeom prst="rect">
            <a:avLst/>
          </a:prstGeom>
          <a:noFill/>
          <a:effectLst>
            <a:outerShdw dist="71842" dir="2700000" algn="ctr" rotWithShape="0">
              <a:schemeClr val="bg2"/>
            </a:outerShdw>
          </a:effectLst>
        </p:spPr>
      </p:pic>
      <p:pic>
        <p:nvPicPr>
          <p:cNvPr id="17414" name="Picture 11" descr="Vancouver2"/>
          <p:cNvPicPr>
            <a:picLocks noChangeAspect="1" noChangeArrowheads="1"/>
          </p:cNvPicPr>
          <p:nvPr/>
        </p:nvPicPr>
        <p:blipFill>
          <a:blip r:embed="rId4" cstate="email"/>
          <a:srcRect/>
          <a:stretch>
            <a:fillRect/>
          </a:stretch>
        </p:blipFill>
        <p:spPr bwMode="auto">
          <a:xfrm>
            <a:off x="5105400" y="738188"/>
            <a:ext cx="4038600" cy="3443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dirty="0" smtClean="0"/>
              <a:t>Mobile VACIS</a:t>
            </a:r>
            <a:r>
              <a:rPr lang="en-US" sz="2000" baseline="30000" dirty="0" smtClean="0"/>
              <a:t>®</a:t>
            </a:r>
            <a:r>
              <a:rPr lang="en-US" dirty="0" smtClean="0"/>
              <a:t> Features and Performance</a:t>
            </a:r>
          </a:p>
        </p:txBody>
      </p:sp>
      <p:sp>
        <p:nvSpPr>
          <p:cNvPr id="21506" name="Slide Number Placeholder 4"/>
          <p:cNvSpPr>
            <a:spLocks noGrp="1"/>
          </p:cNvSpPr>
          <p:nvPr>
            <p:ph type="sldNum" sz="quarter" idx="11"/>
          </p:nvPr>
        </p:nvSpPr>
        <p:spPr>
          <a:noFill/>
        </p:spPr>
        <p:txBody>
          <a:bodyPr/>
          <a:lstStyle/>
          <a:p>
            <a:fld id="{8D42E8BB-A120-47B1-B60A-34F0E7336013}" type="slidenum">
              <a:rPr lang="en-US" smtClean="0"/>
              <a:pPr/>
              <a:t>9</a:t>
            </a:fld>
            <a:endParaRPr lang="en-US" sz="1200" smtClean="0">
              <a:solidFill>
                <a:schemeClr val="tx1"/>
              </a:solidFill>
            </a:endParaRPr>
          </a:p>
        </p:txBody>
      </p:sp>
      <p:sp>
        <p:nvSpPr>
          <p:cNvPr id="21508" name="Rectangle 3"/>
          <p:cNvSpPr>
            <a:spLocks noGrp="1" noChangeArrowheads="1"/>
          </p:cNvSpPr>
          <p:nvPr>
            <p:ph type="body" idx="4294967295"/>
          </p:nvPr>
        </p:nvSpPr>
        <p:spPr>
          <a:xfrm>
            <a:off x="0" y="1512888"/>
            <a:ext cx="8229600" cy="2073275"/>
          </a:xfrm>
        </p:spPr>
        <p:txBody>
          <a:bodyPr/>
          <a:lstStyle/>
          <a:p>
            <a:pPr eaLnBrk="1" hangingPunct="1"/>
            <a:r>
              <a:rPr lang="en-US" sz="1600" b="1" smtClean="0"/>
              <a:t>Dual mode operation—stationary and moving</a:t>
            </a:r>
          </a:p>
          <a:p>
            <a:pPr eaLnBrk="1" hangingPunct="1"/>
            <a:r>
              <a:rPr lang="en-US" sz="1600" b="1" smtClean="0"/>
              <a:t>Driver in-cab operation</a:t>
            </a:r>
          </a:p>
          <a:p>
            <a:pPr eaLnBrk="1" hangingPunct="1"/>
            <a:r>
              <a:rPr lang="en-US" sz="1600" b="1" smtClean="0"/>
              <a:t>Set-up time of 5 minutes</a:t>
            </a:r>
          </a:p>
          <a:p>
            <a:pPr eaLnBrk="1" hangingPunct="1"/>
            <a:r>
              <a:rPr lang="en-US" sz="1600" b="1" smtClean="0"/>
              <a:t>Scan speed  of 0.5 to 2.0 mph</a:t>
            </a:r>
          </a:p>
          <a:p>
            <a:pPr eaLnBrk="1" hangingPunct="1"/>
            <a:r>
              <a:rPr lang="en-US" sz="1600" b="1" smtClean="0"/>
              <a:t>Resolution (at object mid-plane) of 0.37 in (9 mm)</a:t>
            </a:r>
          </a:p>
          <a:p>
            <a:pPr eaLnBrk="1" hangingPunct="1"/>
            <a:r>
              <a:rPr lang="en-US" sz="1600" b="1" smtClean="0"/>
              <a:t>Co-60 gamma-ray source providing penetration of 6.5 inches (165mm) steel</a:t>
            </a:r>
          </a:p>
          <a:p>
            <a:pPr eaLnBrk="1" hangingPunct="1"/>
            <a:r>
              <a:rPr lang="en-US" sz="1600" b="1" smtClean="0"/>
              <a:t>Image speed corrected in real-time</a:t>
            </a:r>
          </a:p>
          <a:p>
            <a:pPr eaLnBrk="1" hangingPunct="1"/>
            <a:r>
              <a:rPr lang="en-US" sz="1600" b="1" smtClean="0"/>
              <a:t>High operational availability (&gt;95%)</a:t>
            </a:r>
          </a:p>
        </p:txBody>
      </p:sp>
      <p:pic>
        <p:nvPicPr>
          <p:cNvPr id="21509" name="Picture 5"/>
          <p:cNvPicPr>
            <a:picLocks noChangeAspect="1" noChangeArrowheads="1"/>
          </p:cNvPicPr>
          <p:nvPr/>
        </p:nvPicPr>
        <p:blipFill>
          <a:blip r:embed="rId3" cstate="email"/>
          <a:srcRect/>
          <a:stretch>
            <a:fillRect/>
          </a:stretch>
        </p:blipFill>
        <p:spPr bwMode="auto">
          <a:xfrm>
            <a:off x="390525" y="3962400"/>
            <a:ext cx="4419600" cy="1657350"/>
          </a:xfrm>
          <a:prstGeom prst="rect">
            <a:avLst/>
          </a:prstGeom>
          <a:noFill/>
          <a:ln w="9525">
            <a:noFill/>
            <a:miter lim="800000"/>
            <a:headEnd/>
            <a:tailEnd/>
          </a:ln>
        </p:spPr>
      </p:pic>
      <p:pic>
        <p:nvPicPr>
          <p:cNvPr id="21510" name="Picture 6"/>
          <p:cNvPicPr>
            <a:picLocks noChangeAspect="1" noChangeArrowheads="1"/>
          </p:cNvPicPr>
          <p:nvPr/>
        </p:nvPicPr>
        <p:blipFill>
          <a:blip r:embed="rId4" cstate="email"/>
          <a:srcRect/>
          <a:stretch>
            <a:fillRect/>
          </a:stretch>
        </p:blipFill>
        <p:spPr bwMode="auto">
          <a:xfrm>
            <a:off x="5607050" y="3968750"/>
            <a:ext cx="2101850" cy="1587500"/>
          </a:xfrm>
          <a:prstGeom prst="rect">
            <a:avLst/>
          </a:prstGeom>
          <a:noFill/>
          <a:ln w="9525">
            <a:noFill/>
            <a:miter lim="800000"/>
            <a:headEnd/>
            <a:tailEnd/>
          </a:ln>
        </p:spPr>
      </p:pic>
      <p:sp>
        <p:nvSpPr>
          <p:cNvPr id="21511" name="TextBox 6"/>
          <p:cNvSpPr txBox="1">
            <a:spLocks noChangeArrowheads="1"/>
          </p:cNvSpPr>
          <p:nvPr/>
        </p:nvSpPr>
        <p:spPr bwMode="auto">
          <a:xfrm>
            <a:off x="341313" y="5702300"/>
            <a:ext cx="4611687" cy="584200"/>
          </a:xfrm>
          <a:prstGeom prst="rect">
            <a:avLst/>
          </a:prstGeom>
          <a:noFill/>
          <a:ln w="9525">
            <a:noFill/>
            <a:miter lim="800000"/>
            <a:headEnd/>
            <a:tailEnd/>
          </a:ln>
        </p:spPr>
        <p:txBody>
          <a:bodyPr wrap="none">
            <a:spAutoFit/>
          </a:bodyPr>
          <a:lstStyle/>
          <a:p>
            <a:r>
              <a:rPr lang="en-US" sz="1600"/>
              <a:t>Demonstration  to prove  Co-60 source provides </a:t>
            </a:r>
          </a:p>
          <a:p>
            <a:r>
              <a:rPr lang="en-US" sz="1600"/>
              <a:t>superior detection capability to Cs-137 source</a:t>
            </a:r>
          </a:p>
        </p:txBody>
      </p:sp>
      <p:sp>
        <p:nvSpPr>
          <p:cNvPr id="21512" name="TextBox 7"/>
          <p:cNvSpPr txBox="1">
            <a:spLocks noChangeArrowheads="1"/>
          </p:cNvSpPr>
          <p:nvPr/>
        </p:nvSpPr>
        <p:spPr bwMode="auto">
          <a:xfrm>
            <a:off x="5110163" y="5665788"/>
            <a:ext cx="3627437" cy="338137"/>
          </a:xfrm>
          <a:prstGeom prst="rect">
            <a:avLst/>
          </a:prstGeom>
          <a:noFill/>
          <a:ln w="9525">
            <a:noFill/>
            <a:miter lim="800000"/>
            <a:headEnd/>
            <a:tailEnd/>
          </a:ln>
        </p:spPr>
        <p:txBody>
          <a:bodyPr wrap="none">
            <a:spAutoFit/>
          </a:bodyPr>
          <a:lstStyle/>
          <a:p>
            <a:r>
              <a:rPr lang="en-US" sz="1600"/>
              <a:t>Typical concealment of drugs in cargo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dirty="0" smtClean="0"/>
              <a:t>Military Mobile VACIS</a:t>
            </a:r>
            <a:r>
              <a:rPr lang="en-US" sz="2000" baseline="30000" dirty="0" smtClean="0"/>
              <a:t>® </a:t>
            </a:r>
          </a:p>
        </p:txBody>
      </p:sp>
      <p:sp>
        <p:nvSpPr>
          <p:cNvPr id="23554" name="Slide Number Placeholder 4"/>
          <p:cNvSpPr>
            <a:spLocks noGrp="1"/>
          </p:cNvSpPr>
          <p:nvPr>
            <p:ph type="sldNum" sz="quarter" idx="11"/>
          </p:nvPr>
        </p:nvSpPr>
        <p:spPr>
          <a:noFill/>
        </p:spPr>
        <p:txBody>
          <a:bodyPr/>
          <a:lstStyle/>
          <a:p>
            <a:fld id="{658A77A0-46F7-4D03-8AD3-21FFE962A5FC}" type="slidenum">
              <a:rPr lang="en-US" smtClean="0"/>
              <a:pPr/>
              <a:t>10</a:t>
            </a:fld>
            <a:endParaRPr lang="en-US" sz="1200" smtClean="0">
              <a:solidFill>
                <a:schemeClr val="tx1"/>
              </a:solidFill>
            </a:endParaRPr>
          </a:p>
        </p:txBody>
      </p:sp>
      <p:sp>
        <p:nvSpPr>
          <p:cNvPr id="23556" name="Rectangle 3"/>
          <p:cNvSpPr>
            <a:spLocks noGrp="1" noChangeArrowheads="1"/>
          </p:cNvSpPr>
          <p:nvPr>
            <p:ph type="body" idx="4294967295"/>
          </p:nvPr>
        </p:nvSpPr>
        <p:spPr>
          <a:xfrm>
            <a:off x="457200" y="1481138"/>
            <a:ext cx="8686800" cy="2257425"/>
          </a:xfrm>
        </p:spPr>
        <p:txBody>
          <a:bodyPr/>
          <a:lstStyle/>
          <a:p>
            <a:pPr eaLnBrk="1" hangingPunct="1"/>
            <a:r>
              <a:rPr lang="en-US" sz="1600" b="1" dirty="0" smtClean="0"/>
              <a:t>SAIC developed (with TSWG Funding) a militarized Mobile VACIS with the detector array mounted on a HMMWV and the source on a small robotic out-vehicle</a:t>
            </a:r>
          </a:p>
          <a:p>
            <a:pPr eaLnBrk="1" hangingPunct="1"/>
            <a:r>
              <a:rPr lang="en-US" sz="1600" b="1" dirty="0" smtClean="0"/>
              <a:t>Successful evaluation of the MMV prototype in Kosovo and Afghanistan resulted in Army orders of ~75 MMVs</a:t>
            </a:r>
          </a:p>
          <a:p>
            <a:pPr eaLnBrk="1" hangingPunct="1"/>
            <a:r>
              <a:rPr lang="en-US" sz="1600" b="1" dirty="0" smtClean="0"/>
              <a:t>Recently, SAIC developed a Trailer-mounted MMV which offers greater operational flexibility and a remotely operated HMMWV removing operators from harms way during scanning of suspect VB-IEDs</a:t>
            </a:r>
          </a:p>
          <a:p>
            <a:pPr eaLnBrk="1" hangingPunct="1"/>
            <a:r>
              <a:rPr lang="en-US" sz="1600" b="1" dirty="0" smtClean="0"/>
              <a:t>This effort was funded in 2002 from TSWG on an marketing effort started in 1997 to fund the base Mobile VACIS (funded by SAIC to meet the Market window)</a:t>
            </a:r>
          </a:p>
          <a:p>
            <a:pPr eaLnBrk="1" hangingPunct="1"/>
            <a:endParaRPr lang="en-US" sz="1600" b="1" dirty="0" smtClean="0"/>
          </a:p>
        </p:txBody>
      </p:sp>
      <p:sp>
        <p:nvSpPr>
          <p:cNvPr id="23557" name="Text Box 11"/>
          <p:cNvSpPr txBox="1">
            <a:spLocks noChangeArrowheads="1"/>
          </p:cNvSpPr>
          <p:nvPr/>
        </p:nvSpPr>
        <p:spPr bwMode="auto">
          <a:xfrm>
            <a:off x="1035050" y="6229347"/>
            <a:ext cx="1752600" cy="274638"/>
          </a:xfrm>
          <a:prstGeom prst="rect">
            <a:avLst/>
          </a:prstGeom>
          <a:noFill/>
          <a:ln w="9525">
            <a:noFill/>
            <a:miter lim="800000"/>
            <a:headEnd/>
            <a:tailEnd/>
          </a:ln>
        </p:spPr>
        <p:txBody>
          <a:bodyPr wrap="none">
            <a:spAutoFit/>
          </a:bodyPr>
          <a:lstStyle/>
          <a:p>
            <a:r>
              <a:rPr lang="en-US" sz="1200" b="1"/>
              <a:t>Military Mobile VACIS</a:t>
            </a:r>
          </a:p>
        </p:txBody>
      </p:sp>
      <p:pic>
        <p:nvPicPr>
          <p:cNvPr id="23558" name="Picture 12" descr="CIMG1443"/>
          <p:cNvPicPr>
            <a:picLocks noChangeAspect="1" noChangeArrowheads="1"/>
          </p:cNvPicPr>
          <p:nvPr/>
        </p:nvPicPr>
        <p:blipFill>
          <a:blip r:embed="rId3" cstate="email"/>
          <a:srcRect/>
          <a:stretch>
            <a:fillRect/>
          </a:stretch>
        </p:blipFill>
        <p:spPr bwMode="auto">
          <a:xfrm>
            <a:off x="684893" y="4002769"/>
            <a:ext cx="2743200" cy="2057767"/>
          </a:xfrm>
          <a:prstGeom prst="rect">
            <a:avLst/>
          </a:prstGeom>
          <a:noFill/>
          <a:ln w="9525">
            <a:noFill/>
            <a:miter lim="800000"/>
            <a:headEnd/>
            <a:tailEnd/>
          </a:ln>
        </p:spPr>
      </p:pic>
      <p:pic>
        <p:nvPicPr>
          <p:cNvPr id="23559" name="Picture 13" descr="Jeep with mortoar shell"/>
          <p:cNvPicPr>
            <a:picLocks noChangeAspect="1" noChangeArrowheads="1"/>
          </p:cNvPicPr>
          <p:nvPr/>
        </p:nvPicPr>
        <p:blipFill>
          <a:blip r:embed="rId4" cstate="email"/>
          <a:srcRect/>
          <a:stretch>
            <a:fillRect/>
          </a:stretch>
        </p:blipFill>
        <p:spPr bwMode="auto">
          <a:xfrm>
            <a:off x="786493" y="5343978"/>
            <a:ext cx="2252663" cy="844550"/>
          </a:xfrm>
          <a:prstGeom prst="rect">
            <a:avLst/>
          </a:prstGeom>
          <a:noFill/>
          <a:ln w="9525">
            <a:noFill/>
            <a:miter lim="800000"/>
            <a:headEnd/>
            <a:tailEnd/>
          </a:ln>
        </p:spPr>
      </p:pic>
      <p:pic>
        <p:nvPicPr>
          <p:cNvPr id="23560" name="Picture 14" descr="IMG_2167"/>
          <p:cNvPicPr>
            <a:picLocks noChangeAspect="1" noChangeArrowheads="1"/>
          </p:cNvPicPr>
          <p:nvPr/>
        </p:nvPicPr>
        <p:blipFill>
          <a:blip r:embed="rId5" cstate="email"/>
          <a:srcRect/>
          <a:stretch>
            <a:fillRect/>
          </a:stretch>
        </p:blipFill>
        <p:spPr bwMode="auto">
          <a:xfrm>
            <a:off x="4845058" y="3987347"/>
            <a:ext cx="2743200" cy="2057767"/>
          </a:xfrm>
          <a:prstGeom prst="rect">
            <a:avLst/>
          </a:prstGeom>
          <a:noFill/>
          <a:ln w="9525">
            <a:noFill/>
            <a:miter lim="800000"/>
            <a:headEnd/>
            <a:tailEnd/>
          </a:ln>
        </p:spPr>
      </p:pic>
      <p:sp>
        <p:nvSpPr>
          <p:cNvPr id="23561" name="Text Box 15"/>
          <p:cNvSpPr txBox="1">
            <a:spLocks noChangeArrowheads="1"/>
          </p:cNvSpPr>
          <p:nvPr/>
        </p:nvSpPr>
        <p:spPr bwMode="auto">
          <a:xfrm>
            <a:off x="4721231" y="6167438"/>
            <a:ext cx="2947988" cy="274637"/>
          </a:xfrm>
          <a:prstGeom prst="rect">
            <a:avLst/>
          </a:prstGeom>
          <a:noFill/>
          <a:ln w="9525">
            <a:noFill/>
            <a:miter lim="800000"/>
            <a:headEnd/>
            <a:tailEnd/>
          </a:ln>
        </p:spPr>
        <p:txBody>
          <a:bodyPr wrap="none">
            <a:spAutoFit/>
          </a:bodyPr>
          <a:lstStyle/>
          <a:p>
            <a:r>
              <a:rPr lang="en-US" sz="1200" b="1" dirty="0"/>
              <a:t>Trailer-Mounted Military Mobile VACIS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US" dirty="0" smtClean="0"/>
              <a:t>Railroad VACIS</a:t>
            </a:r>
            <a:r>
              <a:rPr lang="en-US" sz="2000" baseline="30000" dirty="0" smtClean="0"/>
              <a:t>® </a:t>
            </a:r>
          </a:p>
        </p:txBody>
      </p:sp>
      <p:sp>
        <p:nvSpPr>
          <p:cNvPr id="1027" name="Slide Number Placeholder 6"/>
          <p:cNvSpPr>
            <a:spLocks noGrp="1"/>
          </p:cNvSpPr>
          <p:nvPr>
            <p:ph type="sldNum" sz="quarter" idx="11"/>
          </p:nvPr>
        </p:nvSpPr>
        <p:spPr>
          <a:noFill/>
        </p:spPr>
        <p:txBody>
          <a:bodyPr/>
          <a:lstStyle/>
          <a:p>
            <a:fld id="{4F382182-84D1-4F24-AB7C-032EADED043B}" type="slidenum">
              <a:rPr lang="en-US" smtClean="0"/>
              <a:pPr/>
              <a:t>11</a:t>
            </a:fld>
            <a:endParaRPr lang="en-US" sz="1200" smtClean="0">
              <a:solidFill>
                <a:schemeClr val="tx1"/>
              </a:solidFill>
            </a:endParaRPr>
          </a:p>
        </p:txBody>
      </p:sp>
      <p:sp>
        <p:nvSpPr>
          <p:cNvPr id="1029" name="Rectangle 3"/>
          <p:cNvSpPr>
            <a:spLocks noGrp="1" noChangeArrowheads="1"/>
          </p:cNvSpPr>
          <p:nvPr>
            <p:ph type="body" sz="half" idx="4294967295"/>
          </p:nvPr>
        </p:nvSpPr>
        <p:spPr>
          <a:xfrm>
            <a:off x="128588" y="1655890"/>
            <a:ext cx="9015412" cy="1104900"/>
          </a:xfrm>
        </p:spPr>
        <p:txBody>
          <a:bodyPr/>
          <a:lstStyle/>
          <a:p>
            <a:pPr eaLnBrk="1" hangingPunct="1">
              <a:lnSpc>
                <a:spcPct val="90000"/>
              </a:lnSpc>
            </a:pPr>
            <a:r>
              <a:rPr lang="en-US" sz="1600" b="1" dirty="0" smtClean="0"/>
              <a:t>Railroad VACIS was developed to meet CBPs need to inspect railcars carrying freight into the US from Canada and Mexico with CBP Funding</a:t>
            </a:r>
          </a:p>
          <a:p>
            <a:pPr eaLnBrk="1" hangingPunct="1">
              <a:lnSpc>
                <a:spcPct val="90000"/>
              </a:lnSpc>
            </a:pPr>
            <a:r>
              <a:rPr lang="en-US" sz="1600" b="1" dirty="0" smtClean="0"/>
              <a:t>CBP has deployed Railroad VACIS systems on all the major rail lines entering the US</a:t>
            </a:r>
          </a:p>
          <a:p>
            <a:pPr eaLnBrk="1" hangingPunct="1">
              <a:lnSpc>
                <a:spcPct val="90000"/>
              </a:lnSpc>
            </a:pPr>
            <a:r>
              <a:rPr lang="en-US" sz="1600" b="1" dirty="0" smtClean="0"/>
              <a:t>Railroad VACIS scans at speeds up to 10 mph with a very low dose/scan (5 micro </a:t>
            </a:r>
            <a:r>
              <a:rPr lang="en-US" sz="1600" b="1" dirty="0" err="1" smtClean="0"/>
              <a:t>Rem</a:t>
            </a:r>
            <a:r>
              <a:rPr lang="en-US" sz="1600" b="1" dirty="0" smtClean="0"/>
              <a:t>)</a:t>
            </a:r>
          </a:p>
        </p:txBody>
      </p:sp>
      <p:pic>
        <p:nvPicPr>
          <p:cNvPr id="146441" name="Rail_VACIS_Movie.wmv">
            <a:hlinkClick r:id="" action="ppaction://media"/>
          </p:cNvPr>
          <p:cNvPicPr>
            <a:picLocks noGrp="1" noRot="1" noChangeAspect="1" noChangeArrowheads="1"/>
          </p:cNvPicPr>
          <p:nvPr>
            <p:ph sz="quarter" idx="4294967295"/>
            <a:videoFile r:link="rId2"/>
          </p:nvPr>
        </p:nvPicPr>
        <p:blipFill>
          <a:blip r:embed="rId5" cstate="email"/>
          <a:srcRect/>
          <a:stretch>
            <a:fillRect/>
          </a:stretch>
        </p:blipFill>
        <p:spPr>
          <a:xfrm>
            <a:off x="54864" y="3532188"/>
            <a:ext cx="3036888" cy="2278062"/>
          </a:xfrm>
        </p:spPr>
      </p:pic>
      <p:graphicFrame>
        <p:nvGraphicFramePr>
          <p:cNvPr id="1026" name="Object 11"/>
          <p:cNvGraphicFramePr>
            <a:graphicFrameLocks noChangeAspect="1"/>
          </p:cNvGraphicFramePr>
          <p:nvPr>
            <p:ph sz="quarter" idx="4294967295"/>
          </p:nvPr>
        </p:nvGraphicFramePr>
        <p:xfrm>
          <a:off x="3180842" y="4673092"/>
          <a:ext cx="3384550" cy="890588"/>
        </p:xfrm>
        <a:graphic>
          <a:graphicData uri="http://schemas.openxmlformats.org/presentationml/2006/ole">
            <p:oleObj spid="_x0000_s1026" name="Photo Editor Photo" r:id="rId6" imgW="9326277" imgH="2457143" progId="">
              <p:embed/>
            </p:oleObj>
          </a:graphicData>
        </a:graphic>
      </p:graphicFrame>
      <p:pic>
        <p:nvPicPr>
          <p:cNvPr id="1031" name="Picture 6" descr="2000"/>
          <p:cNvPicPr>
            <a:picLocks noChangeAspect="1" noChangeArrowheads="1"/>
          </p:cNvPicPr>
          <p:nvPr/>
        </p:nvPicPr>
        <p:blipFill>
          <a:blip r:embed="rId7" cstate="email"/>
          <a:srcRect/>
          <a:stretch>
            <a:fillRect/>
          </a:stretch>
        </p:blipFill>
        <p:spPr bwMode="auto">
          <a:xfrm>
            <a:off x="3192590" y="3203575"/>
            <a:ext cx="5759450" cy="1222375"/>
          </a:xfrm>
          <a:prstGeom prst="rect">
            <a:avLst/>
          </a:prstGeom>
          <a:noFill/>
          <a:ln w="9525">
            <a:noFill/>
            <a:miter lim="800000"/>
            <a:headEnd/>
            <a:tailEnd/>
          </a:ln>
        </p:spPr>
      </p:pic>
      <p:sp>
        <p:nvSpPr>
          <p:cNvPr id="1033" name="Text Box 14"/>
          <p:cNvSpPr txBox="1">
            <a:spLocks noChangeArrowheads="1"/>
          </p:cNvSpPr>
          <p:nvPr/>
        </p:nvSpPr>
        <p:spPr bwMode="auto">
          <a:xfrm>
            <a:off x="3390837" y="5879148"/>
            <a:ext cx="1492250" cy="304800"/>
          </a:xfrm>
          <a:prstGeom prst="rect">
            <a:avLst/>
          </a:prstGeom>
          <a:noFill/>
          <a:ln w="9525">
            <a:noFill/>
            <a:miter lim="800000"/>
            <a:headEnd/>
            <a:tailEnd/>
          </a:ln>
        </p:spPr>
        <p:txBody>
          <a:bodyPr wrap="none">
            <a:spAutoFit/>
          </a:bodyPr>
          <a:lstStyle/>
          <a:p>
            <a:r>
              <a:rPr lang="en-US" sz="1400" b="1" dirty="0"/>
              <a:t>600 lbs cocaine</a:t>
            </a:r>
          </a:p>
        </p:txBody>
      </p:sp>
      <p:sp>
        <p:nvSpPr>
          <p:cNvPr id="1034" name="Line 15"/>
          <p:cNvSpPr>
            <a:spLocks noChangeShapeType="1"/>
          </p:cNvSpPr>
          <p:nvPr/>
        </p:nvSpPr>
        <p:spPr bwMode="auto">
          <a:xfrm flipH="1" flipV="1">
            <a:off x="4023360" y="5541264"/>
            <a:ext cx="109728" cy="329184"/>
          </a:xfrm>
          <a:prstGeom prst="line">
            <a:avLst/>
          </a:prstGeom>
          <a:noFill/>
          <a:ln w="9525">
            <a:solidFill>
              <a:schemeClr val="tx1"/>
            </a:solidFill>
            <a:round/>
            <a:headEnd/>
            <a:tailEnd type="triangle" w="med" len="med"/>
          </a:ln>
        </p:spPr>
        <p:txBody>
          <a:bodyPr/>
          <a:lstStyle/>
          <a:p>
            <a:endParaRPr lang="en-US"/>
          </a:p>
        </p:txBody>
      </p:sp>
      <p:sp>
        <p:nvSpPr>
          <p:cNvPr id="1036" name="TextBox 15"/>
          <p:cNvSpPr txBox="1">
            <a:spLocks noChangeArrowheads="1"/>
          </p:cNvSpPr>
          <p:nvPr/>
        </p:nvSpPr>
        <p:spPr bwMode="auto">
          <a:xfrm>
            <a:off x="7400925" y="2828925"/>
            <a:ext cx="942975" cy="338138"/>
          </a:xfrm>
          <a:prstGeom prst="rect">
            <a:avLst/>
          </a:prstGeom>
          <a:noFill/>
          <a:ln w="9525">
            <a:noFill/>
            <a:miter lim="800000"/>
            <a:headEnd/>
            <a:tailEnd/>
          </a:ln>
        </p:spPr>
        <p:txBody>
          <a:bodyPr>
            <a:spAutoFit/>
          </a:bodyPr>
          <a:lstStyle/>
          <a:p>
            <a:r>
              <a:rPr lang="en-US" sz="1600" dirty="0"/>
              <a:t>people</a:t>
            </a:r>
          </a:p>
        </p:txBody>
      </p:sp>
      <p:cxnSp>
        <p:nvCxnSpPr>
          <p:cNvPr id="1037" name="Straight Arrow Connector 17"/>
          <p:cNvCxnSpPr>
            <a:cxnSpLocks noChangeShapeType="1"/>
            <a:stCxn id="1036" idx="2"/>
          </p:cNvCxnSpPr>
          <p:nvPr/>
        </p:nvCxnSpPr>
        <p:spPr bwMode="auto">
          <a:xfrm rot="16200000" flipH="1">
            <a:off x="7810501" y="3228975"/>
            <a:ext cx="271462" cy="147637"/>
          </a:xfrm>
          <a:prstGeom prst="straightConnector1">
            <a:avLst/>
          </a:prstGeom>
          <a:noFill/>
          <a:ln w="9525" algn="ctr">
            <a:solidFill>
              <a:schemeClr val="tx1"/>
            </a:solidFill>
            <a:round/>
            <a:headEnd/>
            <a:tailEnd type="arrow" w="med" len="med"/>
          </a:ln>
        </p:spPr>
      </p:cxnSp>
      <p:sp>
        <p:nvSpPr>
          <p:cNvPr id="14" name="TextBox 15"/>
          <p:cNvSpPr txBox="1">
            <a:spLocks noChangeArrowheads="1"/>
          </p:cNvSpPr>
          <p:nvPr/>
        </p:nvSpPr>
        <p:spPr bwMode="auto">
          <a:xfrm>
            <a:off x="7242429" y="5724525"/>
            <a:ext cx="942975" cy="338138"/>
          </a:xfrm>
          <a:prstGeom prst="rect">
            <a:avLst/>
          </a:prstGeom>
          <a:noFill/>
          <a:ln w="9525">
            <a:noFill/>
            <a:miter lim="800000"/>
            <a:headEnd/>
            <a:tailEnd/>
          </a:ln>
        </p:spPr>
        <p:txBody>
          <a:bodyPr wrap="square">
            <a:spAutoFit/>
          </a:bodyPr>
          <a:lstStyle/>
          <a:p>
            <a:r>
              <a:rPr lang="en-US" sz="1600" dirty="0"/>
              <a:t>people</a:t>
            </a:r>
          </a:p>
        </p:txBody>
      </p:sp>
      <p:pic>
        <p:nvPicPr>
          <p:cNvPr id="1032" name="Picture 13" descr="Commuters1"/>
          <p:cNvPicPr>
            <a:picLocks noChangeAspect="1" noChangeArrowheads="1"/>
          </p:cNvPicPr>
          <p:nvPr/>
        </p:nvPicPr>
        <p:blipFill>
          <a:blip r:embed="rId8" cstate="email"/>
          <a:srcRect l="4697"/>
          <a:stretch>
            <a:fillRect/>
          </a:stretch>
        </p:blipFill>
        <p:spPr bwMode="auto">
          <a:xfrm>
            <a:off x="6016752" y="4516438"/>
            <a:ext cx="3127248" cy="1090612"/>
          </a:xfrm>
          <a:prstGeom prst="rect">
            <a:avLst/>
          </a:prstGeom>
          <a:noFill/>
          <a:ln w="9525">
            <a:noFill/>
            <a:miter lim="800000"/>
            <a:headEnd/>
            <a:tailEnd/>
          </a:ln>
        </p:spPr>
      </p:pic>
      <p:cxnSp>
        <p:nvCxnSpPr>
          <p:cNvPr id="15" name="Straight Arrow Connector 17"/>
          <p:cNvCxnSpPr>
            <a:cxnSpLocks noChangeShapeType="1"/>
            <a:stCxn id="14" idx="0"/>
          </p:cNvCxnSpPr>
          <p:nvPr/>
        </p:nvCxnSpPr>
        <p:spPr bwMode="auto">
          <a:xfrm flipH="1" flipV="1">
            <a:off x="6656833" y="5449825"/>
            <a:ext cx="1057084" cy="274700"/>
          </a:xfrm>
          <a:prstGeom prst="straightConnector1">
            <a:avLst/>
          </a:prstGeom>
          <a:noFill/>
          <a:ln w="9525" algn="ctr">
            <a:solidFill>
              <a:schemeClr val="tx1"/>
            </a:solidFill>
            <a:round/>
            <a:headEnd/>
            <a:tailEnd type="arrow" w="med" len="med"/>
          </a:ln>
        </p:spPr>
      </p:cxnSp>
      <p:cxnSp>
        <p:nvCxnSpPr>
          <p:cNvPr id="19" name="Straight Arrow Connector 17"/>
          <p:cNvCxnSpPr>
            <a:cxnSpLocks noChangeShapeType="1"/>
            <a:stCxn id="14" idx="0"/>
          </p:cNvCxnSpPr>
          <p:nvPr/>
        </p:nvCxnSpPr>
        <p:spPr bwMode="auto">
          <a:xfrm flipH="1" flipV="1">
            <a:off x="7589520" y="5449824"/>
            <a:ext cx="124397" cy="274701"/>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632" fill="hold"/>
                                        <p:tgtEl>
                                          <p:spTgt spid="14644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644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46441"/>
                                        </p:tgtEl>
                                      </p:cBhvr>
                                    </p:cmd>
                                  </p:childTnLst>
                                </p:cTn>
                              </p:par>
                            </p:childTnLst>
                          </p:cTn>
                        </p:par>
                      </p:childTnLst>
                    </p:cTn>
                  </p:par>
                </p:childTnLst>
              </p:cTn>
              <p:nextCondLst>
                <p:cond evt="onClick" delay="0">
                  <p:tgtEl>
                    <p:spTgt spid="146441"/>
                  </p:tgtEl>
                </p:cond>
              </p:nextCondLst>
            </p:seq>
            <p:video>
              <p:cMediaNode>
                <p:cTn id="12" fill="hold" display="0">
                  <p:stCondLst>
                    <p:cond delay="indefinite"/>
                  </p:stCondLst>
                  <p:endCondLst>
                    <p:cond evt="onNext" delay="0">
                      <p:tgtEl>
                        <p:sldTgt/>
                      </p:tgtEl>
                    </p:cond>
                    <p:cond evt="onPrev" delay="0">
                      <p:tgtEl>
                        <p:sldTgt/>
                      </p:tgtEl>
                    </p:cond>
                  </p:endCondLst>
                </p:cTn>
                <p:tgtEl>
                  <p:spTgt spid="146441"/>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3" name="Rectangle 7"/>
          <p:cNvSpPr>
            <a:spLocks noGrp="1" noChangeArrowheads="1"/>
          </p:cNvSpPr>
          <p:nvPr>
            <p:ph type="title"/>
          </p:nvPr>
        </p:nvSpPr>
        <p:spPr/>
        <p:txBody>
          <a:bodyPr/>
          <a:lstStyle/>
          <a:p>
            <a:pPr eaLnBrk="1" hangingPunct="1"/>
            <a:r>
              <a:rPr lang="en-US" sz="2000" dirty="0" smtClean="0"/>
              <a:t>Portal </a:t>
            </a:r>
            <a:r>
              <a:rPr lang="en-US" dirty="0" smtClean="0"/>
              <a:t>VACIS</a:t>
            </a:r>
            <a:r>
              <a:rPr lang="en-US" sz="2000" baseline="30000" dirty="0" smtClean="0"/>
              <a:t>® </a:t>
            </a:r>
            <a:r>
              <a:rPr lang="en-US" sz="2000" dirty="0" smtClean="0"/>
              <a:t/>
            </a:r>
            <a:br>
              <a:rPr lang="en-US" sz="2000" dirty="0" smtClean="0"/>
            </a:br>
            <a:endParaRPr lang="en-US" sz="2000" dirty="0" smtClean="0"/>
          </a:p>
        </p:txBody>
      </p:sp>
      <p:sp>
        <p:nvSpPr>
          <p:cNvPr id="24578" name="Slide Number Placeholder 2"/>
          <p:cNvSpPr>
            <a:spLocks noGrp="1"/>
          </p:cNvSpPr>
          <p:nvPr>
            <p:ph type="sldNum" sz="quarter" idx="11"/>
          </p:nvPr>
        </p:nvSpPr>
        <p:spPr>
          <a:noFill/>
        </p:spPr>
        <p:txBody>
          <a:bodyPr/>
          <a:lstStyle/>
          <a:p>
            <a:fld id="{FF9D460E-24B1-456E-A1A5-DF5973F01185}" type="slidenum">
              <a:rPr lang="en-US" smtClean="0"/>
              <a:pPr/>
              <a:t>12</a:t>
            </a:fld>
            <a:endParaRPr lang="en-US" sz="1200" smtClean="0">
              <a:solidFill>
                <a:schemeClr val="tx1"/>
              </a:solidFill>
            </a:endParaRPr>
          </a:p>
        </p:txBody>
      </p:sp>
      <p:sp>
        <p:nvSpPr>
          <p:cNvPr id="24579" name="Text Box 3"/>
          <p:cNvSpPr txBox="1">
            <a:spLocks noChangeArrowheads="1"/>
          </p:cNvSpPr>
          <p:nvPr/>
        </p:nvSpPr>
        <p:spPr bwMode="auto">
          <a:xfrm>
            <a:off x="169863" y="1455738"/>
            <a:ext cx="7794625" cy="1498600"/>
          </a:xfrm>
          <a:prstGeom prst="rect">
            <a:avLst/>
          </a:prstGeom>
          <a:noFill/>
          <a:ln w="9525">
            <a:noFill/>
            <a:miter lim="800000"/>
            <a:headEnd/>
            <a:tailEnd/>
          </a:ln>
        </p:spPr>
        <p:txBody>
          <a:bodyPr>
            <a:spAutoFit/>
          </a:bodyPr>
          <a:lstStyle/>
          <a:p>
            <a:pPr marL="166688" indent="-166688" algn="ctr">
              <a:spcBef>
                <a:spcPct val="50000"/>
              </a:spcBef>
              <a:buClr>
                <a:srgbClr val="CC0000"/>
              </a:buClr>
              <a:buFont typeface="Wingdings" pitchFamily="2" charset="2"/>
              <a:buNone/>
            </a:pPr>
            <a:r>
              <a:rPr lang="en-US" sz="1400" b="1" i="1" u="sng" dirty="0"/>
              <a:t>Features</a:t>
            </a:r>
          </a:p>
          <a:p>
            <a:pPr marL="166688" indent="-166688">
              <a:spcBef>
                <a:spcPct val="50000"/>
              </a:spcBef>
              <a:buClr>
                <a:srgbClr val="CC0000"/>
              </a:buClr>
              <a:buFont typeface="Wingdings" pitchFamily="2" charset="2"/>
              <a:buChar char="§"/>
            </a:pPr>
            <a:r>
              <a:rPr lang="en-US" sz="1300" b="1" dirty="0"/>
              <a:t>High-resolution, high-throughput system</a:t>
            </a:r>
          </a:p>
          <a:p>
            <a:pPr marL="166688" indent="-166688">
              <a:spcBef>
                <a:spcPct val="50000"/>
              </a:spcBef>
              <a:buClr>
                <a:srgbClr val="CC0000"/>
              </a:buClr>
              <a:buFont typeface="Wingdings" pitchFamily="2" charset="2"/>
              <a:buChar char="§"/>
            </a:pPr>
            <a:r>
              <a:rPr lang="en-US" sz="1300" b="1" dirty="0"/>
              <a:t>Small footprint (uses dual Co-60 sources and detector arrays)</a:t>
            </a:r>
          </a:p>
          <a:p>
            <a:pPr marL="166688" indent="-166688">
              <a:spcBef>
                <a:spcPct val="50000"/>
              </a:spcBef>
              <a:buClr>
                <a:srgbClr val="CC0000"/>
              </a:buClr>
              <a:buFont typeface="Wingdings" pitchFamily="2" charset="2"/>
              <a:buChar char="§"/>
            </a:pPr>
            <a:r>
              <a:rPr lang="en-US" sz="1300" b="1" dirty="0"/>
              <a:t>Supports drive-thru or stop-and-go operation</a:t>
            </a:r>
          </a:p>
          <a:p>
            <a:pPr marL="166688" indent="-166688">
              <a:spcBef>
                <a:spcPct val="50000"/>
              </a:spcBef>
              <a:buClr>
                <a:srgbClr val="CC0000"/>
              </a:buClr>
              <a:buFont typeface="Wingdings" pitchFamily="2" charset="2"/>
              <a:buChar char="§"/>
            </a:pPr>
            <a:r>
              <a:rPr lang="en-US" sz="1300" b="1" dirty="0"/>
              <a:t>Deployed in conjunction with existing vehicle control points</a:t>
            </a:r>
          </a:p>
        </p:txBody>
      </p:sp>
      <p:sp>
        <p:nvSpPr>
          <p:cNvPr id="152580" name="Rectangle 4"/>
          <p:cNvSpPr>
            <a:spLocks noChangeArrowheads="1"/>
          </p:cNvSpPr>
          <p:nvPr/>
        </p:nvSpPr>
        <p:spPr bwMode="auto">
          <a:xfrm>
            <a:off x="701675" y="469900"/>
            <a:ext cx="7361238" cy="533400"/>
          </a:xfrm>
          <a:prstGeom prst="rect">
            <a:avLst/>
          </a:prstGeom>
          <a:noFill/>
          <a:ln w="9525">
            <a:noFill/>
            <a:miter lim="800000"/>
            <a:headEnd/>
            <a:tailEnd/>
          </a:ln>
          <a:effectLst>
            <a:outerShdw dist="35921" dir="2700000" algn="ctr" rotWithShape="0">
              <a:srgbClr val="DAE9F2"/>
            </a:outerShdw>
          </a:effectLst>
        </p:spPr>
        <p:txBody>
          <a:bodyPr anchor="b"/>
          <a:lstStyle/>
          <a:p>
            <a:pPr algn="ctr" eaLnBrk="1" hangingPunct="1">
              <a:lnSpc>
                <a:spcPct val="110000"/>
              </a:lnSpc>
              <a:defRPr/>
            </a:pPr>
            <a:endParaRPr kumimoji="1" lang="en-US" sz="1700"/>
          </a:p>
        </p:txBody>
      </p:sp>
      <p:pic>
        <p:nvPicPr>
          <p:cNvPr id="152581" name="Picture 5" descr="Port of Manzanillo_PortalVACIS_2003_IMG_1483"/>
          <p:cNvPicPr>
            <a:picLocks noChangeAspect="1" noChangeArrowheads="1"/>
          </p:cNvPicPr>
          <p:nvPr/>
        </p:nvPicPr>
        <p:blipFill>
          <a:blip r:embed="rId3" cstate="email"/>
          <a:srcRect/>
          <a:stretch>
            <a:fillRect/>
          </a:stretch>
        </p:blipFill>
        <p:spPr bwMode="auto">
          <a:xfrm>
            <a:off x="585788" y="3595688"/>
            <a:ext cx="3656633" cy="2743200"/>
          </a:xfrm>
          <a:prstGeom prst="rect">
            <a:avLst/>
          </a:prstGeom>
          <a:noFill/>
          <a:effectLst>
            <a:outerShdw dist="53882" dir="2700000" algn="ctr" rotWithShape="0">
              <a:schemeClr val="tx2"/>
            </a:outerShdw>
          </a:effectLst>
        </p:spPr>
      </p:pic>
      <p:pic>
        <p:nvPicPr>
          <p:cNvPr id="152582" name="Picture 6" descr="P6280150"/>
          <p:cNvPicPr>
            <a:picLocks noChangeAspect="1" noChangeArrowheads="1"/>
          </p:cNvPicPr>
          <p:nvPr/>
        </p:nvPicPr>
        <p:blipFill>
          <a:blip r:embed="rId4" cstate="email"/>
          <a:srcRect/>
          <a:stretch>
            <a:fillRect/>
          </a:stretch>
        </p:blipFill>
        <p:spPr bwMode="auto">
          <a:xfrm>
            <a:off x="4214815" y="3138488"/>
            <a:ext cx="3656191" cy="2743200"/>
          </a:xfrm>
          <a:prstGeom prst="rect">
            <a:avLst/>
          </a:prstGeom>
          <a:noFill/>
          <a:effectLst>
            <a:outerShdw dist="63500" dir="3187806" algn="ctr" rotWithShape="0">
              <a:schemeClr val="tx2"/>
            </a:outerShdw>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nodePh="1">
                                  <p:stCondLst>
                                    <p:cond delay="0"/>
                                  </p:stCondLst>
                                  <p:endCondLst>
                                    <p:cond evt="begin" delay="0">
                                      <p:tn val="5"/>
                                    </p:cond>
                                  </p:endCondLst>
                                  <p:childTnLst>
                                    <p:set>
                                      <p:cBhvr>
                                        <p:cTn id="6" dur="1" fill="hold">
                                          <p:stCondLst>
                                            <p:cond delay="0"/>
                                          </p:stCondLst>
                                        </p:cTn>
                                        <p:tgtEl>
                                          <p:spTgt spid="152580"/>
                                        </p:tgtEl>
                                        <p:attrNameLst>
                                          <p:attrName>style.visibility</p:attrName>
                                        </p:attrNameLst>
                                      </p:cBhvr>
                                      <p:to>
                                        <p:strVal val="visible"/>
                                      </p:to>
                                    </p:set>
                                    <p:anim calcmode="lin" valueType="num">
                                      <p:cBhvr>
                                        <p:cTn id="7" dur="500" fill="hold"/>
                                        <p:tgtEl>
                                          <p:spTgt spid="15258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5258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5258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525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7" name="Rectangle 7"/>
          <p:cNvSpPr>
            <a:spLocks noGrp="1" noChangeArrowheads="1"/>
          </p:cNvSpPr>
          <p:nvPr>
            <p:ph type="title"/>
          </p:nvPr>
        </p:nvSpPr>
        <p:spPr/>
        <p:txBody>
          <a:bodyPr/>
          <a:lstStyle/>
          <a:p>
            <a:pPr eaLnBrk="1" hangingPunct="1"/>
            <a:r>
              <a:rPr lang="en-US" sz="2400" dirty="0" smtClean="0"/>
              <a:t>Pallet VACIS</a:t>
            </a:r>
            <a:r>
              <a:rPr lang="en-US" sz="2400" baseline="30000" dirty="0" smtClean="0"/>
              <a:t>® </a:t>
            </a:r>
            <a:r>
              <a:rPr lang="en-US" sz="2400" dirty="0" smtClean="0"/>
              <a:t/>
            </a:r>
            <a:br>
              <a:rPr lang="en-US" sz="2400" dirty="0" smtClean="0"/>
            </a:br>
            <a:endParaRPr lang="en-US" sz="2400" dirty="0" smtClean="0"/>
          </a:p>
        </p:txBody>
      </p:sp>
      <p:sp>
        <p:nvSpPr>
          <p:cNvPr id="25602" name="Slide Number Placeholder 2"/>
          <p:cNvSpPr>
            <a:spLocks noGrp="1"/>
          </p:cNvSpPr>
          <p:nvPr>
            <p:ph type="sldNum" sz="quarter" idx="11"/>
          </p:nvPr>
        </p:nvSpPr>
        <p:spPr>
          <a:noFill/>
        </p:spPr>
        <p:txBody>
          <a:bodyPr/>
          <a:lstStyle/>
          <a:p>
            <a:fld id="{363C0C9B-426C-444F-B2F3-A1F234E1427C}" type="slidenum">
              <a:rPr lang="en-US" smtClean="0"/>
              <a:pPr/>
              <a:t>13</a:t>
            </a:fld>
            <a:endParaRPr lang="en-US" sz="1200" smtClean="0">
              <a:solidFill>
                <a:schemeClr val="tx1"/>
              </a:solidFill>
            </a:endParaRPr>
          </a:p>
        </p:txBody>
      </p:sp>
      <p:pic>
        <p:nvPicPr>
          <p:cNvPr id="150530" name="Picture 2"/>
          <p:cNvPicPr>
            <a:picLocks noChangeAspect="1" noChangeArrowheads="1"/>
          </p:cNvPicPr>
          <p:nvPr/>
        </p:nvPicPr>
        <p:blipFill>
          <a:blip r:embed="rId3" cstate="email"/>
          <a:srcRect/>
          <a:stretch>
            <a:fillRect/>
          </a:stretch>
        </p:blipFill>
        <p:spPr bwMode="auto">
          <a:xfrm>
            <a:off x="4116389" y="3221038"/>
            <a:ext cx="3657601" cy="2743200"/>
          </a:xfrm>
          <a:prstGeom prst="rect">
            <a:avLst/>
          </a:prstGeom>
          <a:noFill/>
          <a:ln w="9525">
            <a:noFill/>
            <a:miter lim="800000"/>
            <a:headEnd/>
            <a:tailEnd/>
          </a:ln>
          <a:effectLst>
            <a:outerShdw dist="107763" dir="2700000" algn="ctr" rotWithShape="0">
              <a:schemeClr val="tx1"/>
            </a:outerShdw>
          </a:effectLst>
        </p:spPr>
      </p:pic>
      <p:pic>
        <p:nvPicPr>
          <p:cNvPr id="150531" name="Picture 3"/>
          <p:cNvPicPr>
            <a:picLocks noChangeAspect="1" noChangeArrowheads="1"/>
          </p:cNvPicPr>
          <p:nvPr/>
        </p:nvPicPr>
        <p:blipFill>
          <a:blip r:embed="rId4" cstate="email"/>
          <a:srcRect/>
          <a:stretch>
            <a:fillRect/>
          </a:stretch>
        </p:blipFill>
        <p:spPr bwMode="auto">
          <a:xfrm>
            <a:off x="823913" y="3513138"/>
            <a:ext cx="3309528" cy="2743200"/>
          </a:xfrm>
          <a:prstGeom prst="rect">
            <a:avLst/>
          </a:prstGeom>
          <a:noFill/>
          <a:ln w="9525">
            <a:noFill/>
            <a:miter lim="800000"/>
            <a:headEnd/>
            <a:tailEnd/>
          </a:ln>
          <a:effectLst>
            <a:outerShdw dist="107763" dir="2700000" algn="ctr" rotWithShape="0">
              <a:schemeClr val="tx1"/>
            </a:outerShdw>
          </a:effectLst>
        </p:spPr>
      </p:pic>
      <p:sp>
        <p:nvSpPr>
          <p:cNvPr id="25605" name="Text Box 5"/>
          <p:cNvSpPr txBox="1">
            <a:spLocks noChangeArrowheads="1"/>
          </p:cNvSpPr>
          <p:nvPr/>
        </p:nvSpPr>
        <p:spPr bwMode="auto">
          <a:xfrm>
            <a:off x="169863" y="1379538"/>
            <a:ext cx="8821737" cy="1711325"/>
          </a:xfrm>
          <a:prstGeom prst="rect">
            <a:avLst/>
          </a:prstGeom>
          <a:noFill/>
          <a:ln w="9525">
            <a:noFill/>
            <a:miter lim="800000"/>
            <a:headEnd/>
            <a:tailEnd/>
          </a:ln>
        </p:spPr>
        <p:txBody>
          <a:bodyPr>
            <a:spAutoFit/>
          </a:bodyPr>
          <a:lstStyle/>
          <a:p>
            <a:pPr marL="166688" indent="-166688" algn="ctr">
              <a:spcBef>
                <a:spcPct val="50000"/>
              </a:spcBef>
              <a:buClr>
                <a:srgbClr val="CC0000"/>
              </a:buClr>
              <a:buFont typeface="Wingdings" pitchFamily="2" charset="2"/>
              <a:buNone/>
            </a:pPr>
            <a:r>
              <a:rPr lang="en-US" sz="1800" b="1" i="1" u="sng" dirty="0"/>
              <a:t>Features</a:t>
            </a:r>
          </a:p>
          <a:p>
            <a:pPr marL="166688" indent="-166688">
              <a:spcBef>
                <a:spcPct val="50000"/>
              </a:spcBef>
              <a:buClr>
                <a:srgbClr val="CC0000"/>
              </a:buClr>
              <a:buFont typeface="Wingdings" pitchFamily="2" charset="2"/>
              <a:buChar char="§"/>
            </a:pPr>
            <a:r>
              <a:rPr lang="en-US" sz="1600" b="1" dirty="0"/>
              <a:t>Uses Cobalt-60 gamma-ray source</a:t>
            </a:r>
          </a:p>
          <a:p>
            <a:pPr marL="166688" indent="-166688">
              <a:spcBef>
                <a:spcPct val="50000"/>
              </a:spcBef>
              <a:buClr>
                <a:srgbClr val="CC0000"/>
              </a:buClr>
              <a:buFont typeface="Wingdings" pitchFamily="2" charset="2"/>
              <a:buChar char="§"/>
            </a:pPr>
            <a:r>
              <a:rPr lang="en-US" sz="1600" b="1" dirty="0"/>
              <a:t>Highest penetrating pallet system commercially available, yet needs no special shielding</a:t>
            </a:r>
          </a:p>
          <a:p>
            <a:pPr marL="166688" indent="-166688">
              <a:spcBef>
                <a:spcPct val="50000"/>
              </a:spcBef>
              <a:buClr>
                <a:srgbClr val="CC0000"/>
              </a:buClr>
              <a:buFont typeface="Wingdings" pitchFamily="2" charset="2"/>
              <a:buChar char="§"/>
            </a:pPr>
            <a:r>
              <a:rPr lang="en-US" sz="1600" b="1" dirty="0"/>
              <a:t>Inspection time is less than a minute with 3/8-inch resolution</a:t>
            </a:r>
          </a:p>
        </p:txBody>
      </p:sp>
      <p:sp>
        <p:nvSpPr>
          <p:cNvPr id="150534" name="Rectangle 6"/>
          <p:cNvSpPr>
            <a:spLocks noChangeArrowheads="1"/>
          </p:cNvSpPr>
          <p:nvPr/>
        </p:nvSpPr>
        <p:spPr bwMode="auto">
          <a:xfrm>
            <a:off x="625475" y="469900"/>
            <a:ext cx="7361238" cy="533400"/>
          </a:xfrm>
          <a:prstGeom prst="rect">
            <a:avLst/>
          </a:prstGeom>
          <a:noFill/>
          <a:ln w="9525">
            <a:noFill/>
            <a:miter lim="800000"/>
            <a:headEnd/>
            <a:tailEnd/>
          </a:ln>
          <a:effectLst>
            <a:outerShdw dist="35921" dir="2700000" algn="ctr" rotWithShape="0">
              <a:srgbClr val="DAE9F2"/>
            </a:outerShdw>
          </a:effectLst>
        </p:spPr>
        <p:txBody>
          <a:bodyPr anchor="b"/>
          <a:lstStyle/>
          <a:p>
            <a:pPr algn="ctr" eaLnBrk="1" hangingPunct="1">
              <a:lnSpc>
                <a:spcPct val="110000"/>
              </a:lnSpc>
              <a:defRPr/>
            </a:pPr>
            <a:endParaRPr kumimoji="1" lang="en-US" sz="170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nodePh="1">
                                  <p:stCondLst>
                                    <p:cond delay="0"/>
                                  </p:stCondLst>
                                  <p:endCondLst>
                                    <p:cond evt="begin" delay="0">
                                      <p:tn val="5"/>
                                    </p:cond>
                                  </p:endCondLst>
                                  <p:childTnLst>
                                    <p:set>
                                      <p:cBhvr>
                                        <p:cTn id="6" dur="1" fill="hold">
                                          <p:stCondLst>
                                            <p:cond delay="0"/>
                                          </p:stCondLst>
                                        </p:cTn>
                                        <p:tgtEl>
                                          <p:spTgt spid="150534"/>
                                        </p:tgtEl>
                                        <p:attrNameLst>
                                          <p:attrName>style.visibility</p:attrName>
                                        </p:attrNameLst>
                                      </p:cBhvr>
                                      <p:to>
                                        <p:strVal val="visible"/>
                                      </p:to>
                                    </p:set>
                                    <p:anim calcmode="lin" valueType="num">
                                      <p:cBhvr>
                                        <p:cTn id="7" dur="500" fill="hold"/>
                                        <p:tgtEl>
                                          <p:spTgt spid="15053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5053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5053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505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7" name="Rectangle 7"/>
          <p:cNvSpPr>
            <a:spLocks noGrp="1" noChangeArrowheads="1"/>
          </p:cNvSpPr>
          <p:nvPr>
            <p:ph type="title"/>
          </p:nvPr>
        </p:nvSpPr>
        <p:spPr/>
        <p:txBody>
          <a:bodyPr/>
          <a:lstStyle/>
          <a:p>
            <a:pPr algn="ctr" eaLnBrk="1" hangingPunct="1"/>
            <a:r>
              <a:rPr lang="en-US" sz="2400" dirty="0" smtClean="0"/>
              <a:t>SAIC Management demonstrated the safety of VACIS</a:t>
            </a:r>
            <a:r>
              <a:rPr lang="en-US" sz="2400" baseline="30000" dirty="0" smtClean="0"/>
              <a:t>® </a:t>
            </a:r>
            <a:r>
              <a:rPr lang="en-US" sz="2400" dirty="0" smtClean="0"/>
              <a:t/>
            </a:r>
            <a:br>
              <a:rPr lang="en-US" sz="2400" dirty="0" smtClean="0"/>
            </a:br>
            <a:endParaRPr lang="en-US" sz="2400" dirty="0" smtClean="0"/>
          </a:p>
        </p:txBody>
      </p:sp>
      <p:sp>
        <p:nvSpPr>
          <p:cNvPr id="25602" name="Slide Number Placeholder 2"/>
          <p:cNvSpPr>
            <a:spLocks noGrp="1"/>
          </p:cNvSpPr>
          <p:nvPr>
            <p:ph type="sldNum" sz="quarter" idx="11"/>
          </p:nvPr>
        </p:nvSpPr>
        <p:spPr>
          <a:noFill/>
        </p:spPr>
        <p:txBody>
          <a:bodyPr/>
          <a:lstStyle/>
          <a:p>
            <a:fld id="{363C0C9B-426C-444F-B2F3-A1F234E1427C}" type="slidenum">
              <a:rPr lang="en-US" smtClean="0"/>
              <a:pPr/>
              <a:t>14</a:t>
            </a:fld>
            <a:endParaRPr lang="en-US" sz="1200" smtClean="0">
              <a:solidFill>
                <a:schemeClr val="tx1"/>
              </a:solidFill>
            </a:endParaRPr>
          </a:p>
        </p:txBody>
      </p:sp>
      <p:sp>
        <p:nvSpPr>
          <p:cNvPr id="25605" name="Text Box 5"/>
          <p:cNvSpPr txBox="1">
            <a:spLocks noChangeArrowheads="1"/>
          </p:cNvSpPr>
          <p:nvPr/>
        </p:nvSpPr>
        <p:spPr bwMode="auto">
          <a:xfrm>
            <a:off x="535623" y="1708722"/>
            <a:ext cx="7748841" cy="923330"/>
          </a:xfrm>
          <a:prstGeom prst="rect">
            <a:avLst/>
          </a:prstGeom>
          <a:noFill/>
          <a:ln w="9525">
            <a:noFill/>
            <a:miter lim="800000"/>
            <a:headEnd/>
            <a:tailEnd/>
          </a:ln>
        </p:spPr>
        <p:txBody>
          <a:bodyPr wrap="square">
            <a:spAutoFit/>
          </a:bodyPr>
          <a:lstStyle/>
          <a:p>
            <a:pPr marL="166688" indent="-166688" algn="ctr">
              <a:spcBef>
                <a:spcPct val="50000"/>
              </a:spcBef>
              <a:buClr>
                <a:srgbClr val="CC0000"/>
              </a:buClr>
              <a:buFont typeface="Wingdings" pitchFamily="2" charset="2"/>
              <a:buNone/>
            </a:pPr>
            <a:r>
              <a:rPr lang="en-US" sz="1800" b="1" i="1" dirty="0" smtClean="0"/>
              <a:t>Demonstrating that we personally considered VACIS safe was critical for international sales in Latin America, Southeast Asia and the Middle East</a:t>
            </a:r>
            <a:endParaRPr lang="en-US" sz="1600" b="1" dirty="0"/>
          </a:p>
        </p:txBody>
      </p:sp>
      <p:sp>
        <p:nvSpPr>
          <p:cNvPr id="150534" name="Rectangle 6"/>
          <p:cNvSpPr>
            <a:spLocks noChangeArrowheads="1"/>
          </p:cNvSpPr>
          <p:nvPr/>
        </p:nvSpPr>
        <p:spPr bwMode="auto">
          <a:xfrm>
            <a:off x="625475" y="469900"/>
            <a:ext cx="7361238" cy="533400"/>
          </a:xfrm>
          <a:prstGeom prst="rect">
            <a:avLst/>
          </a:prstGeom>
          <a:noFill/>
          <a:ln w="9525">
            <a:noFill/>
            <a:miter lim="800000"/>
            <a:headEnd/>
            <a:tailEnd/>
          </a:ln>
          <a:effectLst>
            <a:outerShdw dist="35921" dir="2700000" algn="ctr" rotWithShape="0">
              <a:srgbClr val="DAE9F2"/>
            </a:outerShdw>
          </a:effectLst>
        </p:spPr>
        <p:txBody>
          <a:bodyPr anchor="b"/>
          <a:lstStyle/>
          <a:p>
            <a:pPr algn="ctr" eaLnBrk="1" hangingPunct="1">
              <a:lnSpc>
                <a:spcPct val="110000"/>
              </a:lnSpc>
              <a:defRPr/>
            </a:pPr>
            <a:endParaRPr kumimoji="1" lang="en-US" sz="1700"/>
          </a:p>
        </p:txBody>
      </p:sp>
      <p:pic>
        <p:nvPicPr>
          <p:cNvPr id="8" name="Picture 3" descr="C:\WINDOWS\Profiles\winsoj\Desktop\HUMAN.tif"/>
          <p:cNvPicPr>
            <a:picLocks noChangeAspect="1" noChangeArrowheads="1"/>
          </p:cNvPicPr>
          <p:nvPr/>
        </p:nvPicPr>
        <p:blipFill>
          <a:blip r:embed="rId3"/>
          <a:srcRect l="21800" t="6058" r="13201"/>
          <a:stretch>
            <a:fillRect/>
          </a:stretch>
        </p:blipFill>
        <p:spPr bwMode="auto">
          <a:xfrm>
            <a:off x="1536192" y="2907792"/>
            <a:ext cx="5563792" cy="2743200"/>
          </a:xfrm>
          <a:prstGeom prst="rect">
            <a:avLst/>
          </a:prstGeom>
          <a:noFill/>
          <a:ln w="9525">
            <a:solidFill>
              <a:schemeClr val="tx1"/>
            </a:solid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nodePh="1">
                                  <p:stCondLst>
                                    <p:cond delay="0"/>
                                  </p:stCondLst>
                                  <p:endCondLst>
                                    <p:cond evt="begin" delay="0">
                                      <p:tn val="5"/>
                                    </p:cond>
                                  </p:endCondLst>
                                  <p:childTnLst>
                                    <p:set>
                                      <p:cBhvr>
                                        <p:cTn id="6" dur="1" fill="hold">
                                          <p:stCondLst>
                                            <p:cond delay="0"/>
                                          </p:stCondLst>
                                        </p:cTn>
                                        <p:tgtEl>
                                          <p:spTgt spid="150534"/>
                                        </p:tgtEl>
                                        <p:attrNameLst>
                                          <p:attrName>style.visibility</p:attrName>
                                        </p:attrNameLst>
                                      </p:cBhvr>
                                      <p:to>
                                        <p:strVal val="visible"/>
                                      </p:to>
                                    </p:set>
                                    <p:anim calcmode="lin" valueType="num">
                                      <p:cBhvr>
                                        <p:cTn id="7" dur="500" fill="hold"/>
                                        <p:tgtEl>
                                          <p:spTgt spid="15053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5053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5053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505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SHOWING VACIS FAMILY OF PRODUCTS</a:t>
            </a:r>
            <a:endParaRPr lang="en-US" dirty="0"/>
          </a:p>
        </p:txBody>
      </p:sp>
      <p:sp>
        <p:nvSpPr>
          <p:cNvPr id="3" name="Slide Number Placeholder 2"/>
          <p:cNvSpPr>
            <a:spLocks noGrp="1"/>
          </p:cNvSpPr>
          <p:nvPr>
            <p:ph type="sldNum" sz="quarter" idx="11"/>
          </p:nvPr>
        </p:nvSpPr>
        <p:spPr/>
        <p:txBody>
          <a:bodyPr/>
          <a:lstStyle/>
          <a:p>
            <a:pPr>
              <a:defRPr/>
            </a:pPr>
            <a:fld id="{ACCDD036-AD2D-48F0-9EF6-278DA6BEE9F9}" type="slidenum">
              <a:rPr lang="en-US" smtClean="0"/>
              <a:pPr>
                <a:defRPr/>
              </a:pPr>
              <a:t>15</a:t>
            </a:fld>
            <a:endParaRPr lang="en-US" sz="1200">
              <a:solidFill>
                <a:schemeClr val="tx1"/>
              </a:solidFill>
            </a:endParaRPr>
          </a:p>
        </p:txBody>
      </p:sp>
      <p:pic>
        <p:nvPicPr>
          <p:cNvPr id="5" name="VACIS_InvDay_v3_720_H264.mov">
            <a:hlinkClick r:id="" action="ppaction://media"/>
          </p:cNvPr>
          <p:cNvPicPr>
            <a:picLocks noRot="1" noChangeAspect="1"/>
          </p:cNvPicPr>
          <p:nvPr>
            <a:videoFile r:link="rId1"/>
          </p:nvPr>
        </p:nvPicPr>
        <p:blipFill>
          <a:blip r:embed="rId4"/>
          <a:stretch>
            <a:fillRect/>
          </a:stretch>
        </p:blipFill>
        <p:spPr>
          <a:xfrm>
            <a:off x="1237488" y="1572768"/>
            <a:ext cx="6339840" cy="47548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algn="ctr"/>
            <a:r>
              <a:rPr lang="en-US" sz="4000" dirty="0" smtClean="0"/>
              <a:t>Market Strategy (1999)</a:t>
            </a:r>
            <a:r>
              <a:rPr lang="en-US" dirty="0" smtClean="0"/>
              <a:t> </a:t>
            </a:r>
            <a:r>
              <a:rPr lang="en-US" sz="2000" i="1" dirty="0" smtClean="0"/>
              <a:t>… start with what we know best</a:t>
            </a:r>
            <a:endParaRPr lang="en-US" sz="2400" i="1" dirty="0" smtClean="0"/>
          </a:p>
        </p:txBody>
      </p:sp>
      <p:sp>
        <p:nvSpPr>
          <p:cNvPr id="5" name="Slide Number Placeholder 4"/>
          <p:cNvSpPr>
            <a:spLocks noGrp="1"/>
          </p:cNvSpPr>
          <p:nvPr>
            <p:ph type="sldNum" sz="quarter" idx="11"/>
          </p:nvPr>
        </p:nvSpPr>
        <p:spPr/>
        <p:txBody>
          <a:bodyPr/>
          <a:lstStyle/>
          <a:p>
            <a:pPr>
              <a:defRPr/>
            </a:pPr>
            <a:fld id="{D1141923-5346-4FC5-ABD8-AF26DF65B75B}" type="slidenum">
              <a:rPr lang="en-US" smtClean="0"/>
              <a:pPr>
                <a:defRPr/>
              </a:pPr>
              <a:t>16</a:t>
            </a:fld>
            <a:endParaRPr lang="en-US" sz="1200" dirty="0">
              <a:solidFill>
                <a:schemeClr val="tx1"/>
              </a:solidFill>
            </a:endParaRPr>
          </a:p>
        </p:txBody>
      </p:sp>
      <p:sp>
        <p:nvSpPr>
          <p:cNvPr id="23557" name="Rectangle 5"/>
          <p:cNvSpPr>
            <a:spLocks noGrp="1" noChangeArrowheads="1"/>
          </p:cNvSpPr>
          <p:nvPr>
            <p:ph type="body" idx="4294967295"/>
          </p:nvPr>
        </p:nvSpPr>
        <p:spPr>
          <a:xfrm>
            <a:off x="493776" y="1863852"/>
            <a:ext cx="8115300" cy="4171950"/>
          </a:xfrm>
          <a:noFill/>
        </p:spPr>
        <p:txBody>
          <a:bodyPr/>
          <a:lstStyle/>
          <a:p>
            <a:r>
              <a:rPr lang="en-US" sz="2400" dirty="0" smtClean="0"/>
              <a:t>Entry through the rapidly-growing North American market</a:t>
            </a:r>
            <a:endParaRPr lang="en-US" sz="2000" dirty="0" smtClean="0"/>
          </a:p>
          <a:p>
            <a:pPr lvl="1"/>
            <a:r>
              <a:rPr lang="en-US" sz="2000" dirty="0" smtClean="0"/>
              <a:t>Logical first step … principally U.S. Government customers</a:t>
            </a:r>
          </a:p>
          <a:p>
            <a:pPr lvl="1"/>
            <a:r>
              <a:rPr lang="en-US" sz="2000" dirty="0" smtClean="0"/>
              <a:t>Provides a “Gold-Standard” reference for international customers</a:t>
            </a:r>
          </a:p>
          <a:p>
            <a:r>
              <a:rPr lang="en-US" sz="2400" dirty="0" smtClean="0"/>
              <a:t>Deliberate penetration of the international market will follow</a:t>
            </a:r>
            <a:endParaRPr lang="en-US" sz="2000" dirty="0" smtClean="0"/>
          </a:p>
          <a:p>
            <a:pPr lvl="1"/>
            <a:r>
              <a:rPr lang="en-US" sz="2000" dirty="0" smtClean="0"/>
              <a:t>Beneficial strategic alliances will be formed to penetrate target markets </a:t>
            </a:r>
          </a:p>
          <a:p>
            <a:pPr lvl="1"/>
            <a:r>
              <a:rPr lang="en-US" sz="2000" dirty="0" smtClean="0"/>
              <a:t>Candidate strategic partners will be identified on a country-by-country basis</a:t>
            </a:r>
          </a:p>
          <a:p>
            <a:pPr lvl="2"/>
            <a:r>
              <a:rPr lang="en-US" sz="1800" dirty="0" smtClean="0"/>
              <a:t>Preference given to native firms</a:t>
            </a:r>
          </a:p>
          <a:p>
            <a:pPr lvl="2"/>
            <a:r>
              <a:rPr lang="en-US" sz="1800" dirty="0" smtClean="0"/>
              <a:t>Customer-initiated opportunities will be selectively pursued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64592" y="256032"/>
            <a:ext cx="6638544" cy="1005840"/>
          </a:xfrm>
        </p:spPr>
        <p:txBody>
          <a:bodyPr/>
          <a:lstStyle/>
          <a:p>
            <a:pPr algn="ctr"/>
            <a:r>
              <a:rPr lang="en-US" sz="2800" dirty="0" smtClean="0"/>
              <a:t>Predicted North America Target Market in 1999… </a:t>
            </a:r>
            <a:r>
              <a:rPr lang="en-US" sz="2400" i="1" dirty="0" smtClean="0"/>
              <a:t>By Segment, by Year, in $M</a:t>
            </a:r>
            <a:br>
              <a:rPr lang="en-US" sz="2400" i="1" dirty="0" smtClean="0"/>
            </a:br>
            <a:endParaRPr lang="en-US" sz="2400" i="1" dirty="0" smtClean="0"/>
          </a:p>
        </p:txBody>
      </p:sp>
      <p:sp>
        <p:nvSpPr>
          <p:cNvPr id="12" name="Slide Number Placeholder 11"/>
          <p:cNvSpPr>
            <a:spLocks noGrp="1"/>
          </p:cNvSpPr>
          <p:nvPr>
            <p:ph type="sldNum" sz="quarter" idx="11"/>
          </p:nvPr>
        </p:nvSpPr>
        <p:spPr/>
        <p:txBody>
          <a:bodyPr/>
          <a:lstStyle/>
          <a:p>
            <a:pPr>
              <a:defRPr/>
            </a:pPr>
            <a:fld id="{ACCDD036-AD2D-48F0-9EF6-278DA6BEE9F9}" type="slidenum">
              <a:rPr lang="en-US" smtClean="0"/>
              <a:pPr>
                <a:defRPr/>
              </a:pPr>
              <a:t>17</a:t>
            </a:fld>
            <a:endParaRPr lang="en-US" dirty="0">
              <a:solidFill>
                <a:schemeClr val="tx1"/>
              </a:solidFill>
            </a:endParaRPr>
          </a:p>
        </p:txBody>
      </p:sp>
      <p:sp>
        <p:nvSpPr>
          <p:cNvPr id="5126" name="Text Box 14"/>
          <p:cNvSpPr txBox="1">
            <a:spLocks noChangeArrowheads="1"/>
          </p:cNvSpPr>
          <p:nvPr/>
        </p:nvSpPr>
        <p:spPr bwMode="auto">
          <a:xfrm>
            <a:off x="8137525" y="2147888"/>
            <a:ext cx="184150" cy="396875"/>
          </a:xfrm>
          <a:prstGeom prst="rect">
            <a:avLst/>
          </a:prstGeom>
          <a:noFill/>
          <a:ln w="12700" cap="sq">
            <a:noFill/>
            <a:miter lim="800000"/>
            <a:headEnd type="none" w="sm" len="sm"/>
            <a:tailEnd type="none" w="sm" len="sm"/>
          </a:ln>
        </p:spPr>
        <p:txBody>
          <a:bodyPr wrap="none">
            <a:spAutoFit/>
          </a:bodyPr>
          <a:lstStyle/>
          <a:p>
            <a:endParaRPr kumimoji="0" lang="en-US"/>
          </a:p>
        </p:txBody>
      </p:sp>
      <p:graphicFrame>
        <p:nvGraphicFramePr>
          <p:cNvPr id="5122" name="Object 24"/>
          <p:cNvGraphicFramePr>
            <a:graphicFrameLocks noChangeAspect="1"/>
          </p:cNvGraphicFramePr>
          <p:nvPr/>
        </p:nvGraphicFramePr>
        <p:xfrm>
          <a:off x="381431" y="1981197"/>
          <a:ext cx="7392410" cy="4206240"/>
        </p:xfrm>
        <a:graphic>
          <a:graphicData uri="http://schemas.openxmlformats.org/presentationml/2006/ole">
            <p:oleObj spid="_x0000_s130050" name="Chart" r:id="rId4" imgW="8572433" imgH="5181570" progId="MSGraph.Chart.8">
              <p:embed followColorScheme="full"/>
            </p:oleObj>
          </a:graphicData>
        </a:graphic>
      </p:graphicFrame>
      <p:sp>
        <p:nvSpPr>
          <p:cNvPr id="5127" name="Text Box 25"/>
          <p:cNvSpPr txBox="1">
            <a:spLocks noChangeArrowheads="1"/>
          </p:cNvSpPr>
          <p:nvPr/>
        </p:nvSpPr>
        <p:spPr bwMode="auto">
          <a:xfrm>
            <a:off x="2177142" y="1676396"/>
            <a:ext cx="1045029" cy="461665"/>
          </a:xfrm>
          <a:prstGeom prst="rect">
            <a:avLst/>
          </a:prstGeom>
          <a:noFill/>
          <a:ln w="12700" cap="sq">
            <a:noFill/>
            <a:miter lim="800000"/>
            <a:headEnd type="none" w="sm" len="sm"/>
            <a:tailEnd type="none" w="sm" len="sm"/>
          </a:ln>
        </p:spPr>
        <p:txBody>
          <a:bodyPr wrap="square">
            <a:spAutoFit/>
          </a:bodyPr>
          <a:lstStyle/>
          <a:p>
            <a:pPr>
              <a:spcBef>
                <a:spcPct val="50000"/>
              </a:spcBef>
            </a:pPr>
            <a:r>
              <a:rPr kumimoji="0" lang="en-US" sz="2400" b="1"/>
              <a:t>$8M</a:t>
            </a:r>
          </a:p>
        </p:txBody>
      </p:sp>
      <p:sp>
        <p:nvSpPr>
          <p:cNvPr id="5128" name="Text Box 26"/>
          <p:cNvSpPr txBox="1">
            <a:spLocks noChangeArrowheads="1"/>
          </p:cNvSpPr>
          <p:nvPr/>
        </p:nvSpPr>
        <p:spPr bwMode="auto">
          <a:xfrm>
            <a:off x="3309259" y="1676396"/>
            <a:ext cx="1250270" cy="461665"/>
          </a:xfrm>
          <a:prstGeom prst="rect">
            <a:avLst/>
          </a:prstGeom>
          <a:noFill/>
          <a:ln w="12700" cap="sq">
            <a:noFill/>
            <a:miter lim="800000"/>
            <a:headEnd type="none" w="sm" len="sm"/>
            <a:tailEnd type="none" w="sm" len="sm"/>
          </a:ln>
        </p:spPr>
        <p:txBody>
          <a:bodyPr wrap="square">
            <a:spAutoFit/>
          </a:bodyPr>
          <a:lstStyle/>
          <a:p>
            <a:pPr>
              <a:spcBef>
                <a:spcPct val="50000"/>
              </a:spcBef>
            </a:pPr>
            <a:r>
              <a:rPr kumimoji="0" lang="en-US" sz="2400" b="1" dirty="0"/>
              <a:t>$55M</a:t>
            </a:r>
          </a:p>
        </p:txBody>
      </p:sp>
      <p:sp>
        <p:nvSpPr>
          <p:cNvPr id="5129" name="Text Box 27"/>
          <p:cNvSpPr txBox="1">
            <a:spLocks noChangeArrowheads="1"/>
          </p:cNvSpPr>
          <p:nvPr/>
        </p:nvSpPr>
        <p:spPr bwMode="auto">
          <a:xfrm>
            <a:off x="4321641" y="1654623"/>
            <a:ext cx="955711" cy="461665"/>
          </a:xfrm>
          <a:prstGeom prst="rect">
            <a:avLst/>
          </a:prstGeom>
          <a:noFill/>
          <a:ln w="12700" cap="sq">
            <a:noFill/>
            <a:miter lim="800000"/>
            <a:headEnd type="none" w="sm" len="sm"/>
            <a:tailEnd type="none" w="sm" len="sm"/>
          </a:ln>
        </p:spPr>
        <p:txBody>
          <a:bodyPr wrap="none">
            <a:spAutoFit/>
          </a:bodyPr>
          <a:lstStyle/>
          <a:p>
            <a:pPr>
              <a:spcBef>
                <a:spcPct val="50000"/>
              </a:spcBef>
            </a:pPr>
            <a:r>
              <a:rPr kumimoji="0" lang="en-US" sz="2400" b="1" dirty="0"/>
              <a:t>$78M</a:t>
            </a:r>
          </a:p>
        </p:txBody>
      </p:sp>
      <p:sp>
        <p:nvSpPr>
          <p:cNvPr id="5130" name="Text Box 28"/>
          <p:cNvSpPr txBox="1">
            <a:spLocks noChangeArrowheads="1"/>
          </p:cNvSpPr>
          <p:nvPr/>
        </p:nvSpPr>
        <p:spPr bwMode="auto">
          <a:xfrm>
            <a:off x="5617041" y="1654623"/>
            <a:ext cx="990600" cy="457200"/>
          </a:xfrm>
          <a:prstGeom prst="rect">
            <a:avLst/>
          </a:prstGeom>
          <a:noFill/>
          <a:ln w="12700" cap="sq">
            <a:noFill/>
            <a:miter lim="800000"/>
            <a:headEnd type="none" w="sm" len="sm"/>
            <a:tailEnd type="none" w="sm" len="sm"/>
          </a:ln>
        </p:spPr>
        <p:txBody>
          <a:bodyPr>
            <a:spAutoFit/>
          </a:bodyPr>
          <a:lstStyle/>
          <a:p>
            <a:pPr>
              <a:spcBef>
                <a:spcPct val="50000"/>
              </a:spcBef>
            </a:pPr>
            <a:r>
              <a:rPr kumimoji="0" lang="en-US" sz="2400" b="1"/>
              <a:t>$81M</a:t>
            </a:r>
            <a:endParaRPr kumimoji="0" lang="en-US"/>
          </a:p>
        </p:txBody>
      </p:sp>
      <p:sp>
        <p:nvSpPr>
          <p:cNvPr id="5131" name="Text Box 29"/>
          <p:cNvSpPr txBox="1">
            <a:spLocks noChangeArrowheads="1"/>
          </p:cNvSpPr>
          <p:nvPr/>
        </p:nvSpPr>
        <p:spPr bwMode="auto">
          <a:xfrm>
            <a:off x="6683841" y="1654623"/>
            <a:ext cx="1295400" cy="457200"/>
          </a:xfrm>
          <a:prstGeom prst="rect">
            <a:avLst/>
          </a:prstGeom>
          <a:noFill/>
          <a:ln w="12700" cap="sq">
            <a:noFill/>
            <a:miter lim="800000"/>
            <a:headEnd type="none" w="sm" len="sm"/>
            <a:tailEnd type="none" w="sm" len="sm"/>
          </a:ln>
        </p:spPr>
        <p:txBody>
          <a:bodyPr>
            <a:spAutoFit/>
          </a:bodyPr>
          <a:lstStyle/>
          <a:p>
            <a:pPr>
              <a:spcBef>
                <a:spcPct val="50000"/>
              </a:spcBef>
            </a:pPr>
            <a:r>
              <a:rPr kumimoji="0" lang="en-US" sz="2400" b="1" dirty="0"/>
              <a:t>$83M</a:t>
            </a:r>
            <a:endParaRPr kumimoji="0" lang="en-US" dirty="0"/>
          </a:p>
        </p:txBody>
      </p:sp>
      <p:sp>
        <p:nvSpPr>
          <p:cNvPr id="5132" name="Text Box 30"/>
          <p:cNvSpPr txBox="1">
            <a:spLocks noChangeArrowheads="1"/>
          </p:cNvSpPr>
          <p:nvPr/>
        </p:nvSpPr>
        <p:spPr bwMode="auto">
          <a:xfrm>
            <a:off x="2090057" y="1284510"/>
            <a:ext cx="5758543" cy="461665"/>
          </a:xfrm>
          <a:prstGeom prst="rect">
            <a:avLst/>
          </a:prstGeom>
          <a:noFill/>
          <a:ln w="12700" cap="sq">
            <a:noFill/>
            <a:miter lim="800000"/>
            <a:headEnd type="none" w="sm" len="sm"/>
            <a:tailEnd type="none" w="sm" len="sm"/>
          </a:ln>
        </p:spPr>
        <p:txBody>
          <a:bodyPr wrap="square">
            <a:spAutoFit/>
          </a:bodyPr>
          <a:lstStyle/>
          <a:p>
            <a:pPr>
              <a:spcBef>
                <a:spcPct val="50000"/>
              </a:spcBef>
            </a:pPr>
            <a:r>
              <a:rPr kumimoji="0" lang="en-US" b="1" dirty="0"/>
              <a:t>TOTAL   ANNUAL TARGET MARKET</a:t>
            </a:r>
            <a:endParaRPr kumimoji="0"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4"/>
          <p:cNvGraphicFramePr>
            <a:graphicFrameLocks noChangeAspect="1"/>
          </p:cNvGraphicFramePr>
          <p:nvPr/>
        </p:nvGraphicFramePr>
        <p:xfrm>
          <a:off x="947057" y="1807028"/>
          <a:ext cx="6097588" cy="4067175"/>
        </p:xfrm>
        <a:graphic>
          <a:graphicData uri="http://schemas.openxmlformats.org/presentationml/2006/ole">
            <p:oleObj spid="_x0000_s131074" name="Chart" r:id="rId4" imgW="6096000" imgH="4067280" progId="MSGraph.Chart.8">
              <p:embed followColorScheme="full"/>
            </p:oleObj>
          </a:graphicData>
        </a:graphic>
      </p:graphicFrame>
      <p:sp>
        <p:nvSpPr>
          <p:cNvPr id="8196" name="Rectangle 6"/>
          <p:cNvSpPr>
            <a:spLocks noGrp="1" noChangeArrowheads="1"/>
          </p:cNvSpPr>
          <p:nvPr>
            <p:ph type="title"/>
          </p:nvPr>
        </p:nvSpPr>
        <p:spPr>
          <a:xfrm>
            <a:off x="292608" y="0"/>
            <a:ext cx="6419088" cy="1379538"/>
          </a:xfrm>
        </p:spPr>
        <p:txBody>
          <a:bodyPr/>
          <a:lstStyle/>
          <a:p>
            <a:pPr algn="ctr"/>
            <a:r>
              <a:rPr kumimoji="0" lang="en-US" sz="2800" i="1" dirty="0" smtClean="0"/>
              <a:t>PREDICTED TARGET MARKET (1999) </a:t>
            </a:r>
            <a:r>
              <a:rPr kumimoji="0" lang="en-US" sz="2000" i="1" dirty="0" smtClean="0"/>
              <a:t>Investment will result in opportunity for expansion beyond USCS potential</a:t>
            </a:r>
          </a:p>
        </p:txBody>
      </p:sp>
      <p:sp>
        <p:nvSpPr>
          <p:cNvPr id="5" name="Slide Number Placeholder 4"/>
          <p:cNvSpPr>
            <a:spLocks noGrp="1"/>
          </p:cNvSpPr>
          <p:nvPr>
            <p:ph type="sldNum" sz="quarter" idx="11"/>
          </p:nvPr>
        </p:nvSpPr>
        <p:spPr/>
        <p:txBody>
          <a:bodyPr/>
          <a:lstStyle/>
          <a:p>
            <a:pPr>
              <a:defRPr/>
            </a:pPr>
            <a:fld id="{ACCDD036-AD2D-48F0-9EF6-278DA6BEE9F9}" type="slidenum">
              <a:rPr lang="en-US" smtClean="0"/>
              <a:pPr>
                <a:defRPr/>
              </a:pPr>
              <a:t>18</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1"/>
          </p:nvPr>
        </p:nvSpPr>
        <p:spPr/>
        <p:txBody>
          <a:bodyPr/>
          <a:lstStyle/>
          <a:p>
            <a:pPr>
              <a:defRPr/>
            </a:pPr>
            <a:fld id="{ACCDD036-AD2D-48F0-9EF6-278DA6BEE9F9}" type="slidenum">
              <a:rPr lang="en-US" smtClean="0"/>
              <a:pPr>
                <a:defRPr/>
              </a:pPr>
              <a:t>1</a:t>
            </a:fld>
            <a:endParaRPr lang="en-US" sz="1200">
              <a:solidFill>
                <a:schemeClr val="tx1"/>
              </a:solidFill>
            </a:endParaRPr>
          </a:p>
        </p:txBody>
      </p:sp>
      <p:sp>
        <p:nvSpPr>
          <p:cNvPr id="4" name="TextBox 3"/>
          <p:cNvSpPr txBox="1"/>
          <p:nvPr/>
        </p:nvSpPr>
        <p:spPr>
          <a:xfrm>
            <a:off x="991673" y="2125014"/>
            <a:ext cx="7469161" cy="4154984"/>
          </a:xfrm>
          <a:prstGeom prst="rect">
            <a:avLst/>
          </a:prstGeom>
          <a:noFill/>
        </p:spPr>
        <p:txBody>
          <a:bodyPr wrap="none" rtlCol="0">
            <a:spAutoFit/>
          </a:bodyPr>
          <a:lstStyle/>
          <a:p>
            <a:pPr>
              <a:buFont typeface="Arial" pitchFamily="34" charset="0"/>
              <a:buChar char="•"/>
            </a:pPr>
            <a:r>
              <a:rPr lang="en-US" dirty="0" smtClean="0"/>
              <a:t> Operating Principle of VACIS  --             Vic Orphan</a:t>
            </a:r>
          </a:p>
          <a:p>
            <a:endParaRPr lang="en-US" dirty="0" smtClean="0"/>
          </a:p>
          <a:p>
            <a:pPr>
              <a:buFont typeface="Arial" pitchFamily="34" charset="0"/>
              <a:buChar char="•"/>
            </a:pPr>
            <a:r>
              <a:rPr lang="en-US" dirty="0" smtClean="0"/>
              <a:t> Overview of VACIS Products   --	            Vic Orphan</a:t>
            </a:r>
          </a:p>
          <a:p>
            <a:pPr>
              <a:buFont typeface="Arial" pitchFamily="34" charset="0"/>
              <a:buChar char="•"/>
            </a:pPr>
            <a:endParaRPr lang="en-US" dirty="0" smtClean="0"/>
          </a:p>
          <a:p>
            <a:pPr>
              <a:buFont typeface="Arial" pitchFamily="34" charset="0"/>
              <a:buChar char="•"/>
            </a:pPr>
            <a:r>
              <a:rPr lang="en-US" dirty="0" smtClean="0"/>
              <a:t> VACIS Production Enhancements   --     Jim Winso</a:t>
            </a:r>
          </a:p>
          <a:p>
            <a:pPr>
              <a:buFont typeface="Arial" pitchFamily="34" charset="0"/>
              <a:buChar char="•"/>
            </a:pPr>
            <a:endParaRPr lang="en-US" dirty="0" smtClean="0"/>
          </a:p>
          <a:p>
            <a:pPr>
              <a:buFont typeface="Arial" pitchFamily="34" charset="0"/>
              <a:buChar char="•"/>
            </a:pPr>
            <a:r>
              <a:rPr lang="en-US" dirty="0" smtClean="0"/>
              <a:t>  Next Generation VACIS          --             Vic Orphan</a:t>
            </a:r>
          </a:p>
          <a:p>
            <a:pPr>
              <a:buFont typeface="Arial" pitchFamily="34" charset="0"/>
              <a:buChar char="•"/>
            </a:pPr>
            <a:endParaRPr lang="en-US" dirty="0" smtClean="0"/>
          </a:p>
          <a:p>
            <a:pPr>
              <a:buFont typeface="Arial" pitchFamily="34" charset="0"/>
              <a:buChar char="•"/>
            </a:pPr>
            <a:r>
              <a:rPr lang="en-US" dirty="0" smtClean="0"/>
              <a:t>  Discussion of Lessons Learned  --         Vic Orphan</a:t>
            </a:r>
          </a:p>
          <a:p>
            <a:r>
              <a:rPr lang="en-US" dirty="0" smtClean="0"/>
              <a:t>					              Jim Winso</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1"/>
          <p:cNvSpPr>
            <a:spLocks noGrp="1" noChangeArrowheads="1"/>
          </p:cNvSpPr>
          <p:nvPr>
            <p:ph type="title"/>
          </p:nvPr>
        </p:nvSpPr>
        <p:spPr/>
        <p:txBody>
          <a:bodyPr/>
          <a:lstStyle/>
          <a:p>
            <a:pPr algn="ctr"/>
            <a:r>
              <a:rPr lang="en-US" sz="2400" dirty="0" smtClean="0"/>
              <a:t>Product Development Model -  Leverage Government Funded Product Development</a:t>
            </a:r>
            <a:r>
              <a:rPr lang="en-US" sz="2800" dirty="0" smtClean="0"/>
              <a:t/>
            </a:r>
            <a:br>
              <a:rPr lang="en-US" sz="2800" dirty="0" smtClean="0"/>
            </a:br>
            <a:endParaRPr lang="en-US" sz="2800" b="0" i="0" dirty="0" smtClean="0">
              <a:solidFill>
                <a:schemeClr val="accent2"/>
              </a:solidFill>
            </a:endParaRPr>
          </a:p>
        </p:txBody>
      </p:sp>
      <p:sp>
        <p:nvSpPr>
          <p:cNvPr id="4098" name="Slide Number Placeholder 3"/>
          <p:cNvSpPr>
            <a:spLocks noGrp="1"/>
          </p:cNvSpPr>
          <p:nvPr>
            <p:ph type="sldNum" sz="quarter" idx="11"/>
          </p:nvPr>
        </p:nvSpPr>
        <p:spPr>
          <a:noFill/>
        </p:spPr>
        <p:txBody>
          <a:bodyPr/>
          <a:lstStyle/>
          <a:p>
            <a:fld id="{D3CBDB9E-6A48-4E3C-ACBA-93E9C645CEF3}" type="slidenum">
              <a:rPr lang="en-US"/>
              <a:pPr/>
              <a:t>19</a:t>
            </a:fld>
            <a:endParaRPr lang="en-US"/>
          </a:p>
        </p:txBody>
      </p:sp>
      <p:sp>
        <p:nvSpPr>
          <p:cNvPr id="14358" name="Rectangle 22"/>
          <p:cNvSpPr>
            <a:spLocks noGrp="1" noChangeArrowheads="1"/>
          </p:cNvSpPr>
          <p:nvPr>
            <p:ph type="body" idx="4294967295"/>
          </p:nvPr>
        </p:nvSpPr>
        <p:spPr>
          <a:xfrm>
            <a:off x="192088" y="1401763"/>
            <a:ext cx="8951912" cy="2484437"/>
          </a:xfrm>
        </p:spPr>
        <p:txBody>
          <a:bodyPr/>
          <a:lstStyle/>
          <a:p>
            <a:pPr>
              <a:lnSpc>
                <a:spcPct val="90000"/>
              </a:lnSpc>
              <a:spcBef>
                <a:spcPct val="40000"/>
              </a:spcBef>
              <a:defRPr/>
            </a:pPr>
            <a:r>
              <a:rPr lang="en-US" sz="2400" dirty="0" smtClean="0">
                <a:solidFill>
                  <a:schemeClr val="tx2"/>
                </a:solidFill>
              </a:rPr>
              <a:t>Achieve Significant U.S. Market Share - Aggressive R&amp;D Program</a:t>
            </a:r>
            <a:endParaRPr lang="en-US" dirty="0" smtClean="0"/>
          </a:p>
          <a:p>
            <a:pPr lvl="1">
              <a:lnSpc>
                <a:spcPct val="90000"/>
              </a:lnSpc>
              <a:spcBef>
                <a:spcPct val="40000"/>
              </a:spcBef>
              <a:defRPr/>
            </a:pPr>
            <a:r>
              <a:rPr lang="en-US" sz="2000" dirty="0" smtClean="0"/>
              <a:t>SAIC Internal IR&amp;D  and Government Funded R&amp;D  </a:t>
            </a:r>
          </a:p>
          <a:p>
            <a:pPr lvl="1">
              <a:lnSpc>
                <a:spcPct val="90000"/>
              </a:lnSpc>
              <a:spcBef>
                <a:spcPct val="40000"/>
              </a:spcBef>
              <a:defRPr/>
            </a:pPr>
            <a:r>
              <a:rPr lang="en-US" sz="2000" dirty="0" smtClean="0"/>
              <a:t>Each  ~ 5% - 8% of Revenue, Total about 10-15% of Revenue</a:t>
            </a:r>
            <a:endParaRPr lang="en-US" dirty="0" smtClean="0"/>
          </a:p>
          <a:p>
            <a:pPr>
              <a:lnSpc>
                <a:spcPct val="80000"/>
              </a:lnSpc>
              <a:spcBef>
                <a:spcPct val="40000"/>
              </a:spcBef>
              <a:defRPr/>
            </a:pPr>
            <a:r>
              <a:rPr lang="en-US" sz="2400" dirty="0" smtClean="0">
                <a:solidFill>
                  <a:schemeClr val="tx2"/>
                </a:solidFill>
              </a:rPr>
              <a:t>While Leverage Outstanding Staff of Scientists and Engineers of SAIC to develop discriminators vis-à-vis our competitors</a:t>
            </a:r>
            <a:endParaRPr lang="en-US" dirty="0" smtClean="0">
              <a:solidFill>
                <a:schemeClr val="bg1"/>
              </a:solidFill>
            </a:endParaRPr>
          </a:p>
        </p:txBody>
      </p:sp>
      <p:sp>
        <p:nvSpPr>
          <p:cNvPr id="14339" name="Rectangle 3"/>
          <p:cNvSpPr>
            <a:spLocks noChangeArrowheads="1"/>
          </p:cNvSpPr>
          <p:nvPr/>
        </p:nvSpPr>
        <p:spPr bwMode="auto">
          <a:xfrm>
            <a:off x="149225" y="4010024"/>
            <a:ext cx="8842375" cy="1900238"/>
          </a:xfrm>
          <a:prstGeom prst="rect">
            <a:avLst/>
          </a:prstGeom>
          <a:solidFill>
            <a:schemeClr val="accent1">
              <a:lumMod val="75000"/>
            </a:schemeClr>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dirty="0">
              <a:solidFill>
                <a:schemeClr val="bg1"/>
              </a:solidFill>
            </a:endParaRPr>
          </a:p>
        </p:txBody>
      </p:sp>
      <p:sp>
        <p:nvSpPr>
          <p:cNvPr id="4103" name="Text Box 4"/>
          <p:cNvSpPr txBox="1">
            <a:spLocks noChangeArrowheads="1"/>
          </p:cNvSpPr>
          <p:nvPr/>
        </p:nvSpPr>
        <p:spPr bwMode="auto">
          <a:xfrm>
            <a:off x="606425" y="5095874"/>
            <a:ext cx="2411413" cy="549275"/>
          </a:xfrm>
          <a:prstGeom prst="rect">
            <a:avLst/>
          </a:prstGeom>
          <a:noFill/>
          <a:ln w="9525">
            <a:noFill/>
            <a:miter lim="800000"/>
            <a:headEnd/>
            <a:tailEnd/>
          </a:ln>
        </p:spPr>
        <p:txBody>
          <a:bodyPr>
            <a:spAutoFit/>
          </a:bodyPr>
          <a:lstStyle/>
          <a:p>
            <a:pPr>
              <a:spcBef>
                <a:spcPct val="50000"/>
              </a:spcBef>
            </a:pPr>
            <a:r>
              <a:rPr lang="en-US" sz="1600" b="1">
                <a:solidFill>
                  <a:schemeClr val="bg1"/>
                </a:solidFill>
                <a:latin typeface="Palatino" pitchFamily="18" charset="0"/>
              </a:rPr>
              <a:t>Government Funded</a:t>
            </a:r>
            <a:br>
              <a:rPr lang="en-US" sz="1600" b="1">
                <a:solidFill>
                  <a:schemeClr val="bg1"/>
                </a:solidFill>
                <a:latin typeface="Palatino" pitchFamily="18" charset="0"/>
              </a:rPr>
            </a:br>
            <a:r>
              <a:rPr lang="en-US" sz="1400" b="1">
                <a:solidFill>
                  <a:schemeClr val="bg1"/>
                </a:solidFill>
                <a:latin typeface="Palatino" pitchFamily="18" charset="0"/>
              </a:rPr>
              <a:t>(if possible)</a:t>
            </a:r>
            <a:endParaRPr lang="en-US" sz="1600">
              <a:solidFill>
                <a:schemeClr val="bg1"/>
              </a:solidFill>
              <a:latin typeface="Palatino" pitchFamily="18" charset="0"/>
            </a:endParaRPr>
          </a:p>
        </p:txBody>
      </p:sp>
      <p:sp>
        <p:nvSpPr>
          <p:cNvPr id="4104" name="Text Box 5"/>
          <p:cNvSpPr txBox="1">
            <a:spLocks noChangeArrowheads="1"/>
          </p:cNvSpPr>
          <p:nvPr/>
        </p:nvSpPr>
        <p:spPr bwMode="auto">
          <a:xfrm>
            <a:off x="3502025" y="5200649"/>
            <a:ext cx="2943225" cy="336550"/>
          </a:xfrm>
          <a:prstGeom prst="rect">
            <a:avLst/>
          </a:prstGeom>
          <a:noFill/>
          <a:ln w="9525">
            <a:noFill/>
            <a:miter lim="800000"/>
            <a:headEnd/>
            <a:tailEnd/>
          </a:ln>
        </p:spPr>
        <p:txBody>
          <a:bodyPr>
            <a:spAutoFit/>
          </a:bodyPr>
          <a:lstStyle/>
          <a:p>
            <a:pPr algn="l">
              <a:spcBef>
                <a:spcPct val="50000"/>
              </a:spcBef>
            </a:pPr>
            <a:r>
              <a:rPr lang="en-US" sz="1600" b="1" dirty="0">
                <a:solidFill>
                  <a:schemeClr val="bg1"/>
                </a:solidFill>
                <a:latin typeface="Palatino" pitchFamily="18" charset="0"/>
              </a:rPr>
              <a:t>NRE - as </a:t>
            </a:r>
            <a:r>
              <a:rPr lang="en-US" sz="1600" b="1" dirty="0" smtClean="0">
                <a:solidFill>
                  <a:schemeClr val="bg1"/>
                </a:solidFill>
                <a:latin typeface="Palatino" pitchFamily="18" charset="0"/>
              </a:rPr>
              <a:t> part </a:t>
            </a:r>
            <a:r>
              <a:rPr lang="en-US" sz="1600" b="1" dirty="0">
                <a:solidFill>
                  <a:schemeClr val="bg1"/>
                </a:solidFill>
                <a:latin typeface="Palatino" pitchFamily="18" charset="0"/>
              </a:rPr>
              <a:t>of first build</a:t>
            </a:r>
            <a:endParaRPr lang="en-US" sz="1800" b="1" dirty="0">
              <a:solidFill>
                <a:schemeClr val="bg1"/>
              </a:solidFill>
              <a:latin typeface="Palatino" pitchFamily="18" charset="0"/>
            </a:endParaRPr>
          </a:p>
        </p:txBody>
      </p:sp>
      <p:sp>
        <p:nvSpPr>
          <p:cNvPr id="4105" name="Text Box 6"/>
          <p:cNvSpPr txBox="1">
            <a:spLocks noChangeArrowheads="1"/>
          </p:cNvSpPr>
          <p:nvPr/>
        </p:nvSpPr>
        <p:spPr bwMode="auto">
          <a:xfrm>
            <a:off x="3376613" y="5464174"/>
            <a:ext cx="3735318" cy="338554"/>
          </a:xfrm>
          <a:prstGeom prst="rect">
            <a:avLst/>
          </a:prstGeom>
          <a:noFill/>
          <a:ln w="9525">
            <a:noFill/>
            <a:miter lim="800000"/>
            <a:headEnd/>
            <a:tailEnd/>
          </a:ln>
        </p:spPr>
        <p:txBody>
          <a:bodyPr wrap="none">
            <a:spAutoFit/>
          </a:bodyPr>
          <a:lstStyle/>
          <a:p>
            <a:pPr algn="l"/>
            <a:r>
              <a:rPr lang="en-US" sz="1600" b="1">
                <a:solidFill>
                  <a:schemeClr val="bg1"/>
                </a:solidFill>
                <a:latin typeface="Palatino" pitchFamily="18" charset="0"/>
              </a:rPr>
              <a:t>IR&amp;D - Reduce Risk, Control Market</a:t>
            </a:r>
            <a:endParaRPr lang="en-US" sz="1600">
              <a:solidFill>
                <a:schemeClr val="bg1"/>
              </a:solidFill>
              <a:latin typeface="Palatino" pitchFamily="18" charset="0"/>
            </a:endParaRPr>
          </a:p>
        </p:txBody>
      </p:sp>
      <p:sp>
        <p:nvSpPr>
          <p:cNvPr id="4106" name="Text Box 7"/>
          <p:cNvSpPr txBox="1">
            <a:spLocks noChangeArrowheads="1"/>
          </p:cNvSpPr>
          <p:nvPr/>
        </p:nvSpPr>
        <p:spPr bwMode="auto">
          <a:xfrm>
            <a:off x="2892425" y="3933824"/>
            <a:ext cx="3352800" cy="396875"/>
          </a:xfrm>
          <a:prstGeom prst="rect">
            <a:avLst/>
          </a:prstGeom>
          <a:noFill/>
          <a:ln w="9525">
            <a:noFill/>
            <a:miter lim="800000"/>
            <a:headEnd/>
            <a:tailEnd/>
          </a:ln>
        </p:spPr>
        <p:txBody>
          <a:bodyPr>
            <a:spAutoFit/>
          </a:bodyPr>
          <a:lstStyle/>
          <a:p>
            <a:pPr>
              <a:spcBef>
                <a:spcPct val="50000"/>
              </a:spcBef>
            </a:pPr>
            <a:r>
              <a:rPr lang="en-US" sz="2000" b="1" dirty="0">
                <a:solidFill>
                  <a:schemeClr val="bg1"/>
                </a:solidFill>
                <a:latin typeface="Palatino" pitchFamily="18" charset="0"/>
              </a:rPr>
              <a:t>The Road to Production</a:t>
            </a:r>
            <a:endParaRPr lang="en-US" sz="1600" dirty="0">
              <a:solidFill>
                <a:schemeClr val="bg1"/>
              </a:solidFill>
              <a:latin typeface="Palatino" pitchFamily="18" charset="0"/>
            </a:endParaRPr>
          </a:p>
        </p:txBody>
      </p:sp>
      <p:sp>
        <p:nvSpPr>
          <p:cNvPr id="4108" name="Line 9"/>
          <p:cNvSpPr>
            <a:spLocks noChangeShapeType="1"/>
          </p:cNvSpPr>
          <p:nvPr/>
        </p:nvSpPr>
        <p:spPr bwMode="auto">
          <a:xfrm>
            <a:off x="2787714" y="4663439"/>
            <a:ext cx="674688" cy="7620"/>
          </a:xfrm>
          <a:prstGeom prst="line">
            <a:avLst/>
          </a:prstGeom>
          <a:solidFill>
            <a:schemeClr val="accent1">
              <a:lumMod val="20000"/>
              <a:lumOff val="80000"/>
            </a:schemeClr>
          </a:solidFill>
          <a:ln w="28575">
            <a:solidFill>
              <a:schemeClr val="bg1"/>
            </a:solidFill>
            <a:round/>
            <a:headEnd/>
            <a:tailEnd type="triangle" w="med" len="med"/>
          </a:ln>
        </p:spPr>
        <p:txBody>
          <a:bodyPr wrap="none" anchor="ctr"/>
          <a:lstStyle/>
          <a:p>
            <a:pPr algn="ctr"/>
            <a:endParaRPr lang="en-US"/>
          </a:p>
        </p:txBody>
      </p:sp>
      <p:sp>
        <p:nvSpPr>
          <p:cNvPr id="4109" name="Line 10"/>
          <p:cNvSpPr>
            <a:spLocks noChangeShapeType="1"/>
          </p:cNvSpPr>
          <p:nvPr/>
        </p:nvSpPr>
        <p:spPr bwMode="auto">
          <a:xfrm>
            <a:off x="5950078" y="4663439"/>
            <a:ext cx="1019175" cy="0"/>
          </a:xfrm>
          <a:prstGeom prst="line">
            <a:avLst/>
          </a:prstGeom>
          <a:solidFill>
            <a:schemeClr val="accent1">
              <a:lumMod val="20000"/>
              <a:lumOff val="80000"/>
            </a:schemeClr>
          </a:solidFill>
          <a:ln w="28575">
            <a:solidFill>
              <a:schemeClr val="bg1"/>
            </a:solidFill>
            <a:round/>
            <a:headEnd/>
            <a:tailEnd type="triangle" w="med" len="med"/>
          </a:ln>
        </p:spPr>
        <p:txBody>
          <a:bodyPr wrap="none" anchor="ctr"/>
          <a:lstStyle/>
          <a:p>
            <a:pPr algn="ctr"/>
            <a:endParaRPr lang="en-US"/>
          </a:p>
        </p:txBody>
      </p:sp>
      <p:sp>
        <p:nvSpPr>
          <p:cNvPr id="4110" name="Line 11"/>
          <p:cNvSpPr>
            <a:spLocks noChangeShapeType="1"/>
          </p:cNvSpPr>
          <p:nvPr/>
        </p:nvSpPr>
        <p:spPr bwMode="auto">
          <a:xfrm>
            <a:off x="5950078" y="4785359"/>
            <a:ext cx="1019175" cy="0"/>
          </a:xfrm>
          <a:prstGeom prst="line">
            <a:avLst/>
          </a:prstGeom>
          <a:solidFill>
            <a:schemeClr val="accent1">
              <a:lumMod val="20000"/>
              <a:lumOff val="80000"/>
            </a:schemeClr>
          </a:solidFill>
          <a:ln w="28575">
            <a:solidFill>
              <a:schemeClr val="bg1"/>
            </a:solidFill>
            <a:round/>
            <a:headEnd/>
            <a:tailEnd type="triangle" w="med" len="med"/>
          </a:ln>
        </p:spPr>
        <p:txBody>
          <a:bodyPr wrap="none" anchor="ctr"/>
          <a:lstStyle/>
          <a:p>
            <a:pPr algn="ctr"/>
            <a:endParaRPr lang="en-US"/>
          </a:p>
        </p:txBody>
      </p:sp>
      <p:sp>
        <p:nvSpPr>
          <p:cNvPr id="4111" name="Line 12"/>
          <p:cNvSpPr>
            <a:spLocks noChangeShapeType="1"/>
          </p:cNvSpPr>
          <p:nvPr/>
        </p:nvSpPr>
        <p:spPr bwMode="auto">
          <a:xfrm>
            <a:off x="5950078" y="4525009"/>
            <a:ext cx="1019175" cy="0"/>
          </a:xfrm>
          <a:prstGeom prst="line">
            <a:avLst/>
          </a:prstGeom>
          <a:solidFill>
            <a:schemeClr val="accent1">
              <a:lumMod val="20000"/>
              <a:lumOff val="80000"/>
            </a:schemeClr>
          </a:solidFill>
          <a:ln w="28575">
            <a:solidFill>
              <a:schemeClr val="bg1"/>
            </a:solidFill>
            <a:round/>
            <a:headEnd/>
            <a:tailEnd type="triangle" w="med" len="med"/>
          </a:ln>
        </p:spPr>
        <p:txBody>
          <a:bodyPr wrap="none" anchor="ctr"/>
          <a:lstStyle/>
          <a:p>
            <a:pPr algn="ctr"/>
            <a:endParaRPr lang="en-US"/>
          </a:p>
        </p:txBody>
      </p:sp>
      <p:sp>
        <p:nvSpPr>
          <p:cNvPr id="4112" name="Rectangle 13"/>
          <p:cNvSpPr>
            <a:spLocks noChangeArrowheads="1"/>
          </p:cNvSpPr>
          <p:nvPr/>
        </p:nvSpPr>
        <p:spPr bwMode="auto">
          <a:xfrm>
            <a:off x="280988" y="4310379"/>
            <a:ext cx="2844800" cy="67691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a:endParaRPr lang="en-US"/>
          </a:p>
        </p:txBody>
      </p:sp>
      <p:sp>
        <p:nvSpPr>
          <p:cNvPr id="4113" name="Text Box 14"/>
          <p:cNvSpPr txBox="1">
            <a:spLocks noChangeArrowheads="1"/>
          </p:cNvSpPr>
          <p:nvPr/>
        </p:nvSpPr>
        <p:spPr bwMode="auto">
          <a:xfrm>
            <a:off x="280988" y="4338319"/>
            <a:ext cx="2844800" cy="628650"/>
          </a:xfrm>
          <a:prstGeom prst="rect">
            <a:avLst/>
          </a:prstGeom>
          <a:solidFill>
            <a:schemeClr val="accent1">
              <a:lumMod val="20000"/>
              <a:lumOff val="80000"/>
            </a:schemeClr>
          </a:solidFill>
          <a:ln w="9525">
            <a:noFill/>
            <a:miter lim="800000"/>
            <a:headEnd/>
            <a:tailEnd/>
          </a:ln>
        </p:spPr>
        <p:txBody>
          <a:bodyPr>
            <a:spAutoFit/>
          </a:bodyPr>
          <a:lstStyle/>
          <a:p>
            <a:pPr algn="ctr">
              <a:spcBef>
                <a:spcPct val="50000"/>
              </a:spcBef>
            </a:pPr>
            <a:r>
              <a:rPr lang="en-US" sz="2000" b="1" dirty="0">
                <a:solidFill>
                  <a:schemeClr val="tx2"/>
                </a:solidFill>
                <a:latin typeface="Palatino" pitchFamily="18" charset="0"/>
              </a:rPr>
              <a:t>Engineering Prototype</a:t>
            </a:r>
            <a:endParaRPr lang="en-US" sz="1600" dirty="0">
              <a:latin typeface="Palatino" pitchFamily="18" charset="0"/>
            </a:endParaRPr>
          </a:p>
        </p:txBody>
      </p:sp>
      <p:grpSp>
        <p:nvGrpSpPr>
          <p:cNvPr id="3" name="Group 15"/>
          <p:cNvGrpSpPr>
            <a:grpSpLocks/>
          </p:cNvGrpSpPr>
          <p:nvPr/>
        </p:nvGrpSpPr>
        <p:grpSpPr bwMode="auto">
          <a:xfrm>
            <a:off x="3425826" y="4305299"/>
            <a:ext cx="2978150" cy="731520"/>
            <a:chOff x="1968" y="2304"/>
            <a:chExt cx="1876" cy="576"/>
          </a:xfrm>
          <a:solidFill>
            <a:schemeClr val="accent1">
              <a:lumMod val="20000"/>
              <a:lumOff val="80000"/>
            </a:schemeClr>
          </a:solidFill>
        </p:grpSpPr>
        <p:sp>
          <p:nvSpPr>
            <p:cNvPr id="4118" name="Rectangle 16"/>
            <p:cNvSpPr>
              <a:spLocks noChangeArrowheads="1"/>
            </p:cNvSpPr>
            <p:nvPr/>
          </p:nvSpPr>
          <p:spPr bwMode="auto">
            <a:xfrm>
              <a:off x="1968" y="2304"/>
              <a:ext cx="1876" cy="576"/>
            </a:xfrm>
            <a:prstGeom prst="rect">
              <a:avLst/>
            </a:prstGeom>
            <a:grpFill/>
            <a:ln w="9525">
              <a:solidFill>
                <a:schemeClr val="tx1"/>
              </a:solidFill>
              <a:miter lim="800000"/>
              <a:headEnd/>
              <a:tailEnd/>
            </a:ln>
          </p:spPr>
          <p:txBody>
            <a:bodyPr wrap="none" anchor="ctr"/>
            <a:lstStyle/>
            <a:p>
              <a:pPr algn="ctr"/>
              <a:endParaRPr lang="en-US"/>
            </a:p>
          </p:txBody>
        </p:sp>
        <p:sp>
          <p:nvSpPr>
            <p:cNvPr id="4119" name="Text Box 17"/>
            <p:cNvSpPr txBox="1">
              <a:spLocks noChangeArrowheads="1"/>
            </p:cNvSpPr>
            <p:nvPr/>
          </p:nvSpPr>
          <p:spPr bwMode="auto">
            <a:xfrm>
              <a:off x="1973" y="2330"/>
              <a:ext cx="1843" cy="495"/>
            </a:xfrm>
            <a:prstGeom prst="rect">
              <a:avLst/>
            </a:prstGeom>
            <a:grpFill/>
            <a:ln w="9525">
              <a:noFill/>
              <a:miter lim="800000"/>
              <a:headEnd/>
              <a:tailEnd/>
            </a:ln>
          </p:spPr>
          <p:txBody>
            <a:bodyPr wrap="square">
              <a:spAutoFit/>
            </a:bodyPr>
            <a:lstStyle/>
            <a:p>
              <a:pPr algn="ctr">
                <a:spcBef>
                  <a:spcPct val="50000"/>
                </a:spcBef>
              </a:pPr>
              <a:r>
                <a:rPr lang="en-US" sz="2000" b="1" dirty="0">
                  <a:solidFill>
                    <a:schemeClr val="tx2"/>
                  </a:solidFill>
                  <a:latin typeface="Palatino" pitchFamily="18" charset="0"/>
                </a:rPr>
                <a:t>Production Engineering</a:t>
              </a:r>
              <a:endParaRPr lang="en-US" sz="1600" dirty="0">
                <a:latin typeface="Palatino" pitchFamily="18" charset="0"/>
              </a:endParaRPr>
            </a:p>
          </p:txBody>
        </p:sp>
      </p:grpSp>
      <p:grpSp>
        <p:nvGrpSpPr>
          <p:cNvPr id="4" name="Group 18"/>
          <p:cNvGrpSpPr>
            <a:grpSpLocks/>
          </p:cNvGrpSpPr>
          <p:nvPr/>
        </p:nvGrpSpPr>
        <p:grpSpPr bwMode="auto">
          <a:xfrm>
            <a:off x="6916738" y="4305299"/>
            <a:ext cx="2016125" cy="731520"/>
            <a:chOff x="4250" y="2308"/>
            <a:chExt cx="1270" cy="576"/>
          </a:xfrm>
          <a:solidFill>
            <a:schemeClr val="accent1">
              <a:lumMod val="20000"/>
              <a:lumOff val="80000"/>
            </a:schemeClr>
          </a:solidFill>
        </p:grpSpPr>
        <p:sp>
          <p:nvSpPr>
            <p:cNvPr id="4116" name="Rectangle 19"/>
            <p:cNvSpPr>
              <a:spLocks noChangeArrowheads="1"/>
            </p:cNvSpPr>
            <p:nvPr/>
          </p:nvSpPr>
          <p:spPr bwMode="auto">
            <a:xfrm>
              <a:off x="4250" y="2308"/>
              <a:ext cx="1270" cy="576"/>
            </a:xfrm>
            <a:prstGeom prst="rect">
              <a:avLst/>
            </a:prstGeom>
            <a:grpFill/>
            <a:ln w="9525">
              <a:solidFill>
                <a:schemeClr val="tx1"/>
              </a:solidFill>
              <a:miter lim="800000"/>
              <a:headEnd/>
              <a:tailEnd/>
            </a:ln>
          </p:spPr>
          <p:txBody>
            <a:bodyPr wrap="none" anchor="ctr"/>
            <a:lstStyle/>
            <a:p>
              <a:pPr algn="ctr"/>
              <a:endParaRPr lang="en-US"/>
            </a:p>
          </p:txBody>
        </p:sp>
        <p:sp>
          <p:nvSpPr>
            <p:cNvPr id="4117" name="Text Box 20"/>
            <p:cNvSpPr txBox="1">
              <a:spLocks noChangeArrowheads="1"/>
            </p:cNvSpPr>
            <p:nvPr/>
          </p:nvSpPr>
          <p:spPr bwMode="auto">
            <a:xfrm>
              <a:off x="4301" y="2342"/>
              <a:ext cx="1070" cy="495"/>
            </a:xfrm>
            <a:prstGeom prst="rect">
              <a:avLst/>
            </a:prstGeom>
            <a:grpFill/>
            <a:ln w="9525">
              <a:noFill/>
              <a:miter lim="800000"/>
              <a:headEnd/>
              <a:tailEnd/>
            </a:ln>
          </p:spPr>
          <p:txBody>
            <a:bodyPr wrap="square">
              <a:spAutoFit/>
            </a:bodyPr>
            <a:lstStyle/>
            <a:p>
              <a:pPr algn="ctr">
                <a:spcBef>
                  <a:spcPct val="50000"/>
                </a:spcBef>
              </a:pPr>
              <a:r>
                <a:rPr lang="en-US" sz="2000" b="1" dirty="0">
                  <a:solidFill>
                    <a:schemeClr val="tx2"/>
                  </a:solidFill>
                  <a:latin typeface="Palatino" pitchFamily="18" charset="0"/>
                </a:rPr>
                <a:t>Product Release</a:t>
              </a:r>
              <a:endParaRPr lang="en-US" sz="1600" dirty="0">
                <a:solidFill>
                  <a:schemeClr val="bg2"/>
                </a:solidFill>
                <a:latin typeface="Palatino" pitchFamily="18"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2400" dirty="0" smtClean="0"/>
              <a:t>Investment in VACIS</a:t>
            </a:r>
            <a:r>
              <a:rPr lang="en-US" sz="2400" baseline="30000" dirty="0" smtClean="0"/>
              <a:t>®</a:t>
            </a:r>
            <a:r>
              <a:rPr lang="en-US" sz="2400" dirty="0" smtClean="0"/>
              <a:t> demos – key to implementing marketing strategy</a:t>
            </a:r>
          </a:p>
        </p:txBody>
      </p:sp>
      <p:sp>
        <p:nvSpPr>
          <p:cNvPr id="6" name="Slide Number Placeholder 5"/>
          <p:cNvSpPr>
            <a:spLocks noGrp="1"/>
          </p:cNvSpPr>
          <p:nvPr>
            <p:ph type="sldNum" sz="quarter" idx="11"/>
          </p:nvPr>
        </p:nvSpPr>
        <p:spPr/>
        <p:txBody>
          <a:bodyPr/>
          <a:lstStyle/>
          <a:p>
            <a:pPr>
              <a:defRPr/>
            </a:pPr>
            <a:fld id="{D1141923-5346-4FC5-ABD8-AF26DF65B75B}" type="slidenum">
              <a:rPr lang="en-US" smtClean="0"/>
              <a:pPr>
                <a:defRPr/>
              </a:pPr>
              <a:t>20</a:t>
            </a:fld>
            <a:endParaRPr lang="en-US" sz="1200" dirty="0">
              <a:solidFill>
                <a:schemeClr val="tx1"/>
              </a:solidFill>
            </a:endParaRPr>
          </a:p>
        </p:txBody>
      </p:sp>
      <p:sp>
        <p:nvSpPr>
          <p:cNvPr id="3075" name="Rectangle 3"/>
          <p:cNvSpPr>
            <a:spLocks noGrp="1" noChangeArrowheads="1"/>
          </p:cNvSpPr>
          <p:nvPr>
            <p:ph idx="4294967295"/>
          </p:nvPr>
        </p:nvSpPr>
        <p:spPr>
          <a:xfrm>
            <a:off x="0" y="1381125"/>
            <a:ext cx="8888413" cy="4068763"/>
          </a:xfrm>
        </p:spPr>
        <p:txBody>
          <a:bodyPr/>
          <a:lstStyle/>
          <a:p>
            <a:pPr>
              <a:lnSpc>
                <a:spcPct val="90000"/>
              </a:lnSpc>
              <a:buClrTx/>
            </a:pPr>
            <a:r>
              <a:rPr lang="en-US" sz="1800" b="1" dirty="0" smtClean="0"/>
              <a:t>Partial list of VACIS demonstrations</a:t>
            </a:r>
          </a:p>
          <a:p>
            <a:pPr marL="628650" lvl="2" indent="-285750">
              <a:lnSpc>
                <a:spcPct val="90000"/>
              </a:lnSpc>
              <a:buClrTx/>
            </a:pPr>
            <a:r>
              <a:rPr lang="en-US" sz="1600" b="1" dirty="0" smtClean="0"/>
              <a:t>Port of Vancouver, directly led to first of numerous sales for Revenue Canada</a:t>
            </a:r>
          </a:p>
          <a:p>
            <a:pPr marL="628650" lvl="2" indent="-285750">
              <a:lnSpc>
                <a:spcPct val="90000"/>
              </a:lnSpc>
              <a:buClrTx/>
            </a:pPr>
            <a:r>
              <a:rPr lang="en-US" sz="1600" b="1" dirty="0" smtClean="0"/>
              <a:t>Force Protection Equipment Demonstration, Quantico, VA, led to sale of first 10 units to USCS and first 2 units to DoD (PM-PSE) operated by National Guard</a:t>
            </a:r>
          </a:p>
          <a:p>
            <a:pPr marL="628650" lvl="2" indent="-285750">
              <a:lnSpc>
                <a:spcPct val="90000"/>
              </a:lnSpc>
              <a:buClrTx/>
            </a:pPr>
            <a:r>
              <a:rPr lang="en-US" sz="1600" b="1" dirty="0" smtClean="0"/>
              <a:t>Ft Polk, LA, intended to lead to sale of Military Units to widespread use in USAEUR</a:t>
            </a:r>
          </a:p>
          <a:p>
            <a:pPr marL="628650" lvl="2" indent="-285750">
              <a:lnSpc>
                <a:spcPct val="90000"/>
              </a:lnSpc>
              <a:buClrTx/>
            </a:pPr>
            <a:r>
              <a:rPr lang="en-US" sz="1600" b="1" dirty="0" smtClean="0"/>
              <a:t>Dubai – should lead to first Middle Eastern sale </a:t>
            </a:r>
          </a:p>
          <a:p>
            <a:pPr marL="628650" lvl="2" indent="-285750">
              <a:lnSpc>
                <a:spcPct val="90000"/>
              </a:lnSpc>
              <a:buClrTx/>
            </a:pPr>
            <a:r>
              <a:rPr lang="en-US" sz="1600" b="1" dirty="0" smtClean="0"/>
              <a:t>Port of Oakland – USCS buy Mobile VACIS for port</a:t>
            </a:r>
          </a:p>
          <a:p>
            <a:pPr marL="1428750" lvl="5" indent="-285750">
              <a:lnSpc>
                <a:spcPct val="90000"/>
              </a:lnSpc>
              <a:buClr>
                <a:schemeClr val="tx1">
                  <a:lumMod val="50000"/>
                  <a:lumOff val="50000"/>
                </a:schemeClr>
              </a:buClr>
              <a:buFont typeface="Wingdings" pitchFamily="2" charset="2"/>
              <a:buChar char="Ø"/>
            </a:pPr>
            <a:r>
              <a:rPr lang="en-US" sz="1400" b="1" dirty="0" err="1" smtClean="0"/>
              <a:t>Vadm</a:t>
            </a:r>
            <a:r>
              <a:rPr lang="en-US" sz="1400" b="1" dirty="0" smtClean="0"/>
              <a:t> </a:t>
            </a:r>
            <a:r>
              <a:rPr lang="en-US" sz="1400" b="1" dirty="0" err="1" smtClean="0"/>
              <a:t>Riutta</a:t>
            </a:r>
            <a:r>
              <a:rPr lang="en-US" sz="1400" b="1" dirty="0" smtClean="0"/>
              <a:t>, USCG, Pacific Area Commander attended demo</a:t>
            </a:r>
          </a:p>
          <a:p>
            <a:pPr marL="628650" lvl="2" indent="-285750">
              <a:lnSpc>
                <a:spcPct val="90000"/>
              </a:lnSpc>
              <a:buClrTx/>
            </a:pPr>
            <a:r>
              <a:rPr lang="en-US" sz="1600" b="1" dirty="0" smtClean="0"/>
              <a:t>ONDCP Counter-drug Symposium (San Diego)</a:t>
            </a:r>
          </a:p>
          <a:p>
            <a:pPr marL="628650" lvl="2" indent="-285750">
              <a:lnSpc>
                <a:spcPct val="90000"/>
              </a:lnSpc>
              <a:buClrTx/>
            </a:pPr>
            <a:r>
              <a:rPr lang="en-US" sz="1600" b="1" dirty="0" smtClean="0"/>
              <a:t>HMC&amp;E (UK) performance testing in San Diego</a:t>
            </a:r>
          </a:p>
          <a:p>
            <a:pPr marL="628650" lvl="2" indent="-285750">
              <a:lnSpc>
                <a:spcPct val="90000"/>
              </a:lnSpc>
              <a:buClrTx/>
            </a:pPr>
            <a:r>
              <a:rPr lang="en-US" sz="1600" b="1" dirty="0" smtClean="0"/>
              <a:t>PSDB (UK) performance testing in San Diego</a:t>
            </a:r>
          </a:p>
          <a:p>
            <a:pPr marL="628650" lvl="2" indent="-285750">
              <a:lnSpc>
                <a:spcPct val="90000"/>
              </a:lnSpc>
              <a:buClrTx/>
            </a:pPr>
            <a:r>
              <a:rPr lang="en-US" sz="1600" b="1" dirty="0" smtClean="0"/>
              <a:t>Washington DC Navy Yard – should lead to several DC area sales</a:t>
            </a:r>
          </a:p>
          <a:p>
            <a:pPr lvl="3" indent="-285750">
              <a:lnSpc>
                <a:spcPct val="90000"/>
              </a:lnSpc>
              <a:buFont typeface="Wingdings" pitchFamily="2" charset="2"/>
              <a:buChar char="Ø"/>
            </a:pPr>
            <a:r>
              <a:rPr lang="en-US" sz="1400" b="1" dirty="0" smtClean="0"/>
              <a:t>Federal Protective Service – GSA building protection</a:t>
            </a:r>
          </a:p>
          <a:p>
            <a:pPr lvl="3" indent="-285750">
              <a:lnSpc>
                <a:spcPct val="90000"/>
              </a:lnSpc>
              <a:buFont typeface="Wingdings" pitchFamily="2" charset="2"/>
              <a:buChar char="Ø"/>
            </a:pPr>
            <a:r>
              <a:rPr lang="en-US" sz="1400" b="1" dirty="0" smtClean="0"/>
              <a:t>US Capitol Police- planning on locating MV at Capitol</a:t>
            </a:r>
          </a:p>
          <a:p>
            <a:pPr lvl="3" indent="-285750">
              <a:lnSpc>
                <a:spcPct val="90000"/>
              </a:lnSpc>
              <a:buFont typeface="Wingdings" pitchFamily="2" charset="2"/>
              <a:buChar char="Ø"/>
            </a:pPr>
            <a:r>
              <a:rPr lang="en-US" sz="1400" b="1" dirty="0" smtClean="0"/>
              <a:t>USAF Air Combat Command (Langley, VA) – Force Protection</a:t>
            </a:r>
          </a:p>
          <a:p>
            <a:pPr lvl="3" indent="-285750">
              <a:lnSpc>
                <a:spcPct val="90000"/>
              </a:lnSpc>
              <a:buFont typeface="Wingdings" pitchFamily="2" charset="2"/>
              <a:buChar char="Ø"/>
            </a:pPr>
            <a:r>
              <a:rPr lang="en-US" sz="1400" b="1" dirty="0" smtClean="0"/>
              <a:t>DoD Counter-drug Technology Support Office</a:t>
            </a:r>
          </a:p>
          <a:p>
            <a:pPr>
              <a:lnSpc>
                <a:spcPct val="90000"/>
              </a:lnSpc>
              <a:buClrTx/>
            </a:pPr>
            <a:r>
              <a:rPr lang="en-US" sz="1800" b="1" dirty="0" smtClean="0"/>
              <a:t>Near-term planned VACIS Demonstrations</a:t>
            </a:r>
          </a:p>
          <a:p>
            <a:pPr marL="628650" lvl="2" indent="-342900">
              <a:lnSpc>
                <a:spcPct val="90000"/>
              </a:lnSpc>
              <a:buClrTx/>
            </a:pPr>
            <a:r>
              <a:rPr lang="en-US" sz="1600" b="1" dirty="0" smtClean="0"/>
              <a:t>Florida State Legislature – sale of MV for use at highway checkpoints</a:t>
            </a:r>
          </a:p>
          <a:p>
            <a:pPr marL="628650" lvl="2" indent="-342900">
              <a:lnSpc>
                <a:spcPct val="90000"/>
              </a:lnSpc>
              <a:buClrTx/>
            </a:pPr>
            <a:r>
              <a:rPr lang="en-US" sz="1600" b="1" dirty="0" smtClean="0"/>
              <a:t>US Capitol –demo to key Congressional staff and Capitol Police</a:t>
            </a:r>
          </a:p>
          <a:p>
            <a:pPr lvl="1">
              <a:lnSpc>
                <a:spcPct val="90000"/>
              </a:lnSpc>
              <a:buFont typeface="Zapf Dingbats" charset="2"/>
              <a:buNone/>
            </a:pPr>
            <a:endParaRPr lang="en-US" sz="1600" b="1" dirty="0" smtClean="0"/>
          </a:p>
          <a:p>
            <a:pPr lvl="1">
              <a:lnSpc>
                <a:spcPct val="90000"/>
              </a:lnSpc>
              <a:buFont typeface="Zapf Dingbats" charset="2"/>
              <a:buNone/>
            </a:pPr>
            <a:endParaRPr lang="en-US" sz="16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4877205" y="1828799"/>
            <a:ext cx="1828800" cy="914400"/>
          </a:xfrm>
          <a:prstGeom prst="rect">
            <a:avLst/>
          </a:prstGeom>
          <a:solidFill>
            <a:schemeClr val="accent5">
              <a:lumMod val="50000"/>
            </a:schemeClr>
          </a:solidFill>
          <a:ln w="12700" cap="sq">
            <a:solidFill>
              <a:schemeClr val="tx1"/>
            </a:solidFill>
            <a:miter lim="800000"/>
            <a:headEnd type="none" w="sm" len="sm"/>
            <a:tailEnd type="none" w="sm" len="sm"/>
          </a:ln>
        </p:spPr>
        <p:txBody>
          <a:bodyPr wrap="none" anchor="ctr"/>
          <a:lstStyle/>
          <a:p>
            <a:pPr algn="ctr"/>
            <a:r>
              <a:rPr kumimoji="0" lang="en-US" sz="1600" b="1" i="0" dirty="0">
                <a:solidFill>
                  <a:schemeClr val="bg1"/>
                </a:solidFill>
              </a:rPr>
              <a:t>Completed</a:t>
            </a:r>
          </a:p>
          <a:p>
            <a:pPr algn="ctr"/>
            <a:r>
              <a:rPr kumimoji="0" lang="en-US" sz="1600" b="1" i="0" dirty="0">
                <a:solidFill>
                  <a:schemeClr val="bg1"/>
                </a:solidFill>
              </a:rPr>
              <a:t>Modules</a:t>
            </a:r>
          </a:p>
        </p:txBody>
      </p:sp>
      <p:sp>
        <p:nvSpPr>
          <p:cNvPr id="30724" name="Rectangle 4"/>
          <p:cNvSpPr>
            <a:spLocks noChangeArrowheads="1"/>
          </p:cNvSpPr>
          <p:nvPr/>
        </p:nvSpPr>
        <p:spPr bwMode="auto">
          <a:xfrm>
            <a:off x="97980" y="2912052"/>
            <a:ext cx="1554480" cy="914400"/>
          </a:xfrm>
          <a:prstGeom prst="rect">
            <a:avLst/>
          </a:prstGeom>
          <a:solidFill>
            <a:schemeClr val="accent5">
              <a:lumMod val="60000"/>
              <a:lumOff val="40000"/>
            </a:schemeClr>
          </a:solidFill>
          <a:ln w="12700" cap="sq">
            <a:solidFill>
              <a:schemeClr val="tx1"/>
            </a:solidFill>
            <a:miter lim="800000"/>
            <a:headEnd type="none" w="sm" len="sm"/>
            <a:tailEnd type="none" w="sm" len="sm"/>
          </a:ln>
        </p:spPr>
        <p:txBody>
          <a:bodyPr wrap="none" anchor="ctr"/>
          <a:lstStyle/>
          <a:p>
            <a:pPr algn="ctr"/>
            <a:r>
              <a:rPr kumimoji="0" lang="en-US" sz="1600" b="1" i="0"/>
              <a:t>Source &amp;</a:t>
            </a:r>
          </a:p>
          <a:p>
            <a:pPr algn="ctr"/>
            <a:r>
              <a:rPr kumimoji="0" lang="en-US" sz="1600" b="1" i="0"/>
              <a:t>Shutter</a:t>
            </a:r>
          </a:p>
        </p:txBody>
      </p:sp>
      <p:sp>
        <p:nvSpPr>
          <p:cNvPr id="30725" name="Rectangle 5"/>
          <p:cNvSpPr>
            <a:spLocks noChangeArrowheads="1"/>
          </p:cNvSpPr>
          <p:nvPr/>
        </p:nvSpPr>
        <p:spPr bwMode="auto">
          <a:xfrm>
            <a:off x="97980" y="3955144"/>
            <a:ext cx="1554480" cy="914400"/>
          </a:xfrm>
          <a:prstGeom prst="rect">
            <a:avLst/>
          </a:prstGeom>
          <a:solidFill>
            <a:schemeClr val="accent5">
              <a:lumMod val="60000"/>
              <a:lumOff val="40000"/>
            </a:schemeClr>
          </a:solidFill>
          <a:ln w="12700" cap="sq">
            <a:solidFill>
              <a:schemeClr val="tx1"/>
            </a:solidFill>
            <a:miter lim="800000"/>
            <a:headEnd type="none" w="sm" len="sm"/>
            <a:tailEnd type="none" w="sm" len="sm"/>
          </a:ln>
        </p:spPr>
        <p:txBody>
          <a:bodyPr wrap="none" anchor="ctr"/>
          <a:lstStyle/>
          <a:p>
            <a:pPr algn="ctr"/>
            <a:r>
              <a:rPr kumimoji="0" lang="en-US" sz="1600" b="1" i="0"/>
              <a:t>Subcontracted</a:t>
            </a:r>
          </a:p>
          <a:p>
            <a:pPr algn="ctr"/>
            <a:r>
              <a:rPr kumimoji="0" lang="en-US" sz="1600" b="1" i="0"/>
              <a:t>Hardware</a:t>
            </a:r>
          </a:p>
        </p:txBody>
      </p:sp>
      <p:sp>
        <p:nvSpPr>
          <p:cNvPr id="30726" name="Rectangle 6"/>
          <p:cNvSpPr>
            <a:spLocks noChangeArrowheads="1"/>
          </p:cNvSpPr>
          <p:nvPr/>
        </p:nvSpPr>
        <p:spPr bwMode="auto">
          <a:xfrm>
            <a:off x="97980" y="4998237"/>
            <a:ext cx="1554480" cy="914400"/>
          </a:xfrm>
          <a:prstGeom prst="rect">
            <a:avLst/>
          </a:prstGeom>
          <a:solidFill>
            <a:schemeClr val="accent5">
              <a:lumMod val="60000"/>
              <a:lumOff val="40000"/>
            </a:schemeClr>
          </a:solidFill>
          <a:ln w="12700" cap="sq">
            <a:solidFill>
              <a:schemeClr val="tx1"/>
            </a:solidFill>
            <a:miter lim="800000"/>
            <a:headEnd type="none" w="sm" len="sm"/>
            <a:tailEnd type="none" w="sm" len="sm"/>
          </a:ln>
        </p:spPr>
        <p:txBody>
          <a:bodyPr wrap="none" anchor="ctr"/>
          <a:lstStyle/>
          <a:p>
            <a:pPr algn="ctr">
              <a:lnSpc>
                <a:spcPct val="70000"/>
              </a:lnSpc>
            </a:pPr>
            <a:r>
              <a:rPr kumimoji="0" lang="en-US" sz="1600" b="1" i="0"/>
              <a:t>Computer</a:t>
            </a:r>
          </a:p>
          <a:p>
            <a:pPr algn="ctr">
              <a:lnSpc>
                <a:spcPct val="70000"/>
              </a:lnSpc>
            </a:pPr>
            <a:r>
              <a:rPr kumimoji="0" lang="en-US" sz="1600" b="1" i="0"/>
              <a:t>&amp;</a:t>
            </a:r>
          </a:p>
          <a:p>
            <a:pPr algn="ctr">
              <a:lnSpc>
                <a:spcPct val="70000"/>
              </a:lnSpc>
            </a:pPr>
            <a:r>
              <a:rPr kumimoji="0" lang="en-US" sz="1600" b="1" i="0"/>
              <a:t>Boards</a:t>
            </a:r>
          </a:p>
        </p:txBody>
      </p:sp>
      <p:sp>
        <p:nvSpPr>
          <p:cNvPr id="30727" name="Rectangle 7"/>
          <p:cNvSpPr>
            <a:spLocks noChangeArrowheads="1"/>
          </p:cNvSpPr>
          <p:nvPr/>
        </p:nvSpPr>
        <p:spPr bwMode="auto">
          <a:xfrm>
            <a:off x="2456068" y="2881086"/>
            <a:ext cx="1424198" cy="9144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kumimoji="0" lang="en-US" sz="1600" b="1" i="0">
                <a:solidFill>
                  <a:schemeClr val="bg1"/>
                </a:solidFill>
              </a:rPr>
              <a:t>Install Shutter</a:t>
            </a:r>
          </a:p>
          <a:p>
            <a:pPr algn="ctr"/>
            <a:r>
              <a:rPr kumimoji="0" lang="en-US" sz="1600" b="1" i="0">
                <a:solidFill>
                  <a:schemeClr val="bg1"/>
                </a:solidFill>
              </a:rPr>
              <a:t>Test</a:t>
            </a:r>
          </a:p>
        </p:txBody>
      </p:sp>
      <p:sp>
        <p:nvSpPr>
          <p:cNvPr id="30728" name="Rectangle 8"/>
          <p:cNvSpPr>
            <a:spLocks noChangeArrowheads="1"/>
          </p:cNvSpPr>
          <p:nvPr/>
        </p:nvSpPr>
        <p:spPr bwMode="auto">
          <a:xfrm>
            <a:off x="2456068" y="3924179"/>
            <a:ext cx="1424198" cy="9144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lnSpc>
                <a:spcPct val="80000"/>
              </a:lnSpc>
            </a:pPr>
            <a:r>
              <a:rPr kumimoji="0" lang="en-US" sz="1600" b="1" i="0">
                <a:solidFill>
                  <a:schemeClr val="bg1"/>
                </a:solidFill>
              </a:rPr>
              <a:t>Quality and </a:t>
            </a:r>
          </a:p>
          <a:p>
            <a:pPr algn="ctr">
              <a:lnSpc>
                <a:spcPct val="80000"/>
              </a:lnSpc>
            </a:pPr>
            <a:r>
              <a:rPr kumimoji="0" lang="en-US" sz="1600" b="1" i="0">
                <a:solidFill>
                  <a:schemeClr val="bg1"/>
                </a:solidFill>
              </a:rPr>
              <a:t>Configuration</a:t>
            </a:r>
          </a:p>
          <a:p>
            <a:pPr algn="ctr">
              <a:lnSpc>
                <a:spcPct val="80000"/>
              </a:lnSpc>
            </a:pPr>
            <a:r>
              <a:rPr kumimoji="0" lang="en-US" sz="1600" b="1" i="0">
                <a:solidFill>
                  <a:schemeClr val="bg1"/>
                </a:solidFill>
              </a:rPr>
              <a:t>Control</a:t>
            </a:r>
          </a:p>
        </p:txBody>
      </p:sp>
      <p:sp>
        <p:nvSpPr>
          <p:cNvPr id="30729" name="Rectangle 9"/>
          <p:cNvSpPr>
            <a:spLocks noChangeArrowheads="1"/>
          </p:cNvSpPr>
          <p:nvPr/>
        </p:nvSpPr>
        <p:spPr bwMode="auto">
          <a:xfrm>
            <a:off x="7438945" y="3362475"/>
            <a:ext cx="1424198" cy="745067"/>
          </a:xfrm>
          <a:prstGeom prst="rect">
            <a:avLst/>
          </a:prstGeom>
          <a:solidFill>
            <a:srgbClr val="00B0F0"/>
          </a:solidFill>
          <a:ln w="12700">
            <a:solidFill>
              <a:schemeClr val="tx1"/>
            </a:solidFill>
            <a:miter lim="800000"/>
            <a:headEnd type="none" w="sm" len="sm"/>
            <a:tailEnd type="none" w="sm" len="sm"/>
          </a:ln>
        </p:spPr>
        <p:txBody>
          <a:bodyPr wrap="none" anchor="ctr"/>
          <a:lstStyle/>
          <a:p>
            <a:pPr algn="ctr"/>
            <a:r>
              <a:rPr kumimoji="0" lang="en-US" sz="1800" b="1" i="0"/>
              <a:t>VACIS </a:t>
            </a:r>
          </a:p>
          <a:p>
            <a:pPr algn="ctr"/>
            <a:r>
              <a:rPr kumimoji="0" lang="en-US" sz="1800" b="1" i="0"/>
              <a:t>PRODUCT</a:t>
            </a:r>
            <a:endParaRPr kumimoji="0" lang="en-US" sz="1200" b="1" i="0"/>
          </a:p>
        </p:txBody>
      </p:sp>
      <p:sp>
        <p:nvSpPr>
          <p:cNvPr id="30730" name="Rectangle 10"/>
          <p:cNvSpPr>
            <a:spLocks noChangeArrowheads="1"/>
          </p:cNvSpPr>
          <p:nvPr/>
        </p:nvSpPr>
        <p:spPr bwMode="auto">
          <a:xfrm>
            <a:off x="2456068" y="4967273"/>
            <a:ext cx="1424198" cy="9144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lnSpc>
                <a:spcPct val="70000"/>
              </a:lnSpc>
            </a:pPr>
            <a:r>
              <a:rPr kumimoji="0" lang="en-US" sz="1600" b="1" i="0">
                <a:solidFill>
                  <a:schemeClr val="bg1"/>
                </a:solidFill>
              </a:rPr>
              <a:t>Software</a:t>
            </a:r>
          </a:p>
          <a:p>
            <a:pPr algn="ctr">
              <a:lnSpc>
                <a:spcPct val="70000"/>
              </a:lnSpc>
            </a:pPr>
            <a:r>
              <a:rPr kumimoji="0" lang="en-US" sz="1600" b="1" i="0">
                <a:solidFill>
                  <a:schemeClr val="bg1"/>
                </a:solidFill>
              </a:rPr>
              <a:t>Configuration </a:t>
            </a:r>
          </a:p>
          <a:p>
            <a:pPr algn="ctr">
              <a:lnSpc>
                <a:spcPct val="70000"/>
              </a:lnSpc>
            </a:pPr>
            <a:r>
              <a:rPr kumimoji="0" lang="en-US" sz="1600" b="1" i="0">
                <a:solidFill>
                  <a:schemeClr val="bg1"/>
                </a:solidFill>
              </a:rPr>
              <a:t>Control</a:t>
            </a:r>
          </a:p>
        </p:txBody>
      </p:sp>
      <p:sp>
        <p:nvSpPr>
          <p:cNvPr id="30731" name="Rectangle 11"/>
          <p:cNvSpPr>
            <a:spLocks noChangeArrowheads="1"/>
          </p:cNvSpPr>
          <p:nvPr/>
        </p:nvSpPr>
        <p:spPr bwMode="auto">
          <a:xfrm>
            <a:off x="4845456" y="3318932"/>
            <a:ext cx="1828800" cy="914400"/>
          </a:xfrm>
          <a:prstGeom prst="rect">
            <a:avLst/>
          </a:prstGeom>
          <a:solidFill>
            <a:schemeClr val="accent1">
              <a:lumMod val="20000"/>
              <a:lumOff val="80000"/>
            </a:schemeClr>
          </a:solidFill>
          <a:ln w="12700" cap="sq">
            <a:solidFill>
              <a:schemeClr val="tx1"/>
            </a:solidFill>
            <a:miter lim="800000"/>
            <a:headEnd type="none" w="sm" len="sm"/>
            <a:tailEnd type="none" w="sm" len="sm"/>
          </a:ln>
        </p:spPr>
        <p:txBody>
          <a:bodyPr wrap="none" anchor="ctr"/>
          <a:lstStyle/>
          <a:p>
            <a:pPr algn="ctr"/>
            <a:r>
              <a:rPr kumimoji="0" lang="en-US" sz="1800" b="1" i="1" dirty="0" smtClean="0"/>
              <a:t>INTEGRATION </a:t>
            </a:r>
          </a:p>
          <a:p>
            <a:pPr algn="ctr"/>
            <a:r>
              <a:rPr kumimoji="0" lang="en-US" sz="1800" b="1" i="1" dirty="0" smtClean="0"/>
              <a:t>@ SAIC</a:t>
            </a:r>
            <a:endParaRPr kumimoji="0" lang="en-US" sz="1400" b="1" i="1" dirty="0"/>
          </a:p>
        </p:txBody>
      </p:sp>
      <p:sp>
        <p:nvSpPr>
          <p:cNvPr id="30732" name="Rectangle 12"/>
          <p:cNvSpPr>
            <a:spLocks noChangeArrowheads="1"/>
          </p:cNvSpPr>
          <p:nvPr/>
        </p:nvSpPr>
        <p:spPr bwMode="auto">
          <a:xfrm>
            <a:off x="2456068" y="1837993"/>
            <a:ext cx="1406396" cy="9144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kumimoji="0" lang="en-US" sz="1600" b="1" i="0" dirty="0">
                <a:solidFill>
                  <a:schemeClr val="bg1"/>
                </a:solidFill>
              </a:rPr>
              <a:t>Assembly</a:t>
            </a:r>
          </a:p>
          <a:p>
            <a:pPr algn="ctr"/>
            <a:r>
              <a:rPr kumimoji="0" lang="en-US" sz="1600" b="1" i="0" dirty="0">
                <a:solidFill>
                  <a:schemeClr val="bg1"/>
                </a:solidFill>
              </a:rPr>
              <a:t>&amp; Test</a:t>
            </a:r>
          </a:p>
        </p:txBody>
      </p:sp>
      <p:sp>
        <p:nvSpPr>
          <p:cNvPr id="30733" name="Rectangle 13"/>
          <p:cNvSpPr>
            <a:spLocks noChangeArrowheads="1"/>
          </p:cNvSpPr>
          <p:nvPr/>
        </p:nvSpPr>
        <p:spPr bwMode="auto">
          <a:xfrm>
            <a:off x="169189" y="1738332"/>
            <a:ext cx="1554480" cy="914400"/>
          </a:xfrm>
          <a:prstGeom prst="rect">
            <a:avLst/>
          </a:prstGeom>
          <a:solidFill>
            <a:schemeClr val="accent5">
              <a:lumMod val="60000"/>
              <a:lumOff val="40000"/>
            </a:schemeClr>
          </a:solidFill>
          <a:ln w="12700" cap="sq">
            <a:solidFill>
              <a:schemeClr val="tx1"/>
            </a:solidFill>
            <a:miter lim="800000"/>
            <a:headEnd type="none" w="sm" len="sm"/>
            <a:tailEnd type="none" w="sm" len="sm"/>
          </a:ln>
        </p:spPr>
        <p:txBody>
          <a:bodyPr wrap="none" anchor="ctr"/>
          <a:lstStyle/>
          <a:p>
            <a:pPr algn="ctr"/>
            <a:r>
              <a:rPr kumimoji="0" lang="en-US" sz="1600" b="1" i="0" dirty="0"/>
              <a:t>Detectors</a:t>
            </a:r>
          </a:p>
          <a:p>
            <a:pPr algn="ctr"/>
            <a:r>
              <a:rPr kumimoji="0" lang="en-US" sz="1600" b="1" i="0" dirty="0"/>
              <a:t>Circuit Boards</a:t>
            </a:r>
          </a:p>
          <a:p>
            <a:pPr algn="ctr"/>
            <a:r>
              <a:rPr kumimoji="0" lang="en-US" sz="1600" b="1" i="0" dirty="0"/>
              <a:t>Cables</a:t>
            </a:r>
          </a:p>
          <a:p>
            <a:pPr algn="ctr"/>
            <a:r>
              <a:rPr kumimoji="0" lang="en-US" sz="1600" b="1" i="0" dirty="0"/>
              <a:t>Power supplies</a:t>
            </a:r>
          </a:p>
        </p:txBody>
      </p:sp>
      <p:sp>
        <p:nvSpPr>
          <p:cNvPr id="30734" name="Line 15"/>
          <p:cNvSpPr>
            <a:spLocks noChangeShapeType="1"/>
          </p:cNvSpPr>
          <p:nvPr/>
        </p:nvSpPr>
        <p:spPr bwMode="auto">
          <a:xfrm>
            <a:off x="1815178" y="2201333"/>
            <a:ext cx="569679" cy="1553"/>
          </a:xfrm>
          <a:prstGeom prst="line">
            <a:avLst/>
          </a:prstGeom>
          <a:noFill/>
          <a:ln w="57150" cap="sq">
            <a:solidFill>
              <a:schemeClr val="tx1"/>
            </a:solidFill>
            <a:round/>
            <a:headEnd type="none" w="sm" len="sm"/>
            <a:tailEnd type="triangle" w="med" len="med"/>
          </a:ln>
        </p:spPr>
        <p:txBody>
          <a:bodyPr wrap="none" anchor="ctr"/>
          <a:lstStyle/>
          <a:p>
            <a:endParaRPr lang="en-US"/>
          </a:p>
        </p:txBody>
      </p:sp>
      <p:sp>
        <p:nvSpPr>
          <p:cNvPr id="30735" name="Line 16"/>
          <p:cNvSpPr>
            <a:spLocks noChangeShapeType="1"/>
          </p:cNvSpPr>
          <p:nvPr/>
        </p:nvSpPr>
        <p:spPr bwMode="auto">
          <a:xfrm>
            <a:off x="4093896" y="2201333"/>
            <a:ext cx="587482" cy="1553"/>
          </a:xfrm>
          <a:prstGeom prst="line">
            <a:avLst/>
          </a:prstGeom>
          <a:noFill/>
          <a:ln w="57150" cap="sq">
            <a:solidFill>
              <a:schemeClr val="tx1"/>
            </a:solidFill>
            <a:round/>
            <a:headEnd type="none" w="sm" len="sm"/>
            <a:tailEnd type="triangle" w="med" len="med"/>
          </a:ln>
        </p:spPr>
        <p:txBody>
          <a:bodyPr wrap="none" anchor="ctr"/>
          <a:lstStyle/>
          <a:p>
            <a:endParaRPr lang="en-US"/>
          </a:p>
        </p:txBody>
      </p:sp>
      <p:sp>
        <p:nvSpPr>
          <p:cNvPr id="30736" name="Line 18"/>
          <p:cNvSpPr>
            <a:spLocks noChangeShapeType="1"/>
          </p:cNvSpPr>
          <p:nvPr/>
        </p:nvSpPr>
        <p:spPr bwMode="auto">
          <a:xfrm flipV="1">
            <a:off x="1815178" y="3393440"/>
            <a:ext cx="587482" cy="1553"/>
          </a:xfrm>
          <a:prstGeom prst="line">
            <a:avLst/>
          </a:prstGeom>
          <a:noFill/>
          <a:ln w="57150" cap="sq">
            <a:solidFill>
              <a:schemeClr val="tx1"/>
            </a:solidFill>
            <a:round/>
            <a:headEnd type="none" w="sm" len="sm"/>
            <a:tailEnd type="triangle" w="med" len="med"/>
          </a:ln>
        </p:spPr>
        <p:txBody>
          <a:bodyPr wrap="none" anchor="ctr"/>
          <a:lstStyle/>
          <a:p>
            <a:endParaRPr lang="en-US"/>
          </a:p>
        </p:txBody>
      </p:sp>
      <p:sp>
        <p:nvSpPr>
          <p:cNvPr id="30737" name="Line 20"/>
          <p:cNvSpPr>
            <a:spLocks noChangeShapeType="1"/>
          </p:cNvSpPr>
          <p:nvPr/>
        </p:nvSpPr>
        <p:spPr bwMode="auto">
          <a:xfrm>
            <a:off x="1815178" y="4362027"/>
            <a:ext cx="587482" cy="1553"/>
          </a:xfrm>
          <a:prstGeom prst="line">
            <a:avLst/>
          </a:prstGeom>
          <a:noFill/>
          <a:ln w="57150" cap="sq">
            <a:solidFill>
              <a:schemeClr val="tx1"/>
            </a:solidFill>
            <a:round/>
            <a:headEnd type="none" w="sm" len="sm"/>
            <a:tailEnd type="triangle" w="med" len="med"/>
          </a:ln>
        </p:spPr>
        <p:txBody>
          <a:bodyPr wrap="none" anchor="ctr"/>
          <a:lstStyle/>
          <a:p>
            <a:endParaRPr lang="en-US"/>
          </a:p>
        </p:txBody>
      </p:sp>
      <p:sp>
        <p:nvSpPr>
          <p:cNvPr id="30738" name="Rectangle 22"/>
          <p:cNvSpPr>
            <a:spLocks noChangeArrowheads="1"/>
          </p:cNvSpPr>
          <p:nvPr/>
        </p:nvSpPr>
        <p:spPr bwMode="auto">
          <a:xfrm>
            <a:off x="4805995" y="5032586"/>
            <a:ext cx="1828800" cy="914400"/>
          </a:xfrm>
          <a:prstGeom prst="rect">
            <a:avLst/>
          </a:prstGeom>
          <a:solidFill>
            <a:schemeClr val="accent5">
              <a:lumMod val="50000"/>
            </a:schemeClr>
          </a:solidFill>
          <a:ln w="12700" cap="sq">
            <a:solidFill>
              <a:schemeClr val="tx1"/>
            </a:solidFill>
            <a:miter lim="800000"/>
            <a:headEnd type="none" w="sm" len="sm"/>
            <a:tailEnd type="none" w="sm" len="sm"/>
          </a:ln>
        </p:spPr>
        <p:txBody>
          <a:bodyPr wrap="none" anchor="ctr"/>
          <a:lstStyle/>
          <a:p>
            <a:pPr algn="ctr">
              <a:lnSpc>
                <a:spcPct val="80000"/>
              </a:lnSpc>
            </a:pPr>
            <a:r>
              <a:rPr kumimoji="0" lang="en-US" sz="1600" b="1" i="0" dirty="0">
                <a:solidFill>
                  <a:schemeClr val="bg1"/>
                </a:solidFill>
              </a:rPr>
              <a:t>Configure  System</a:t>
            </a:r>
          </a:p>
          <a:p>
            <a:pPr algn="ctr">
              <a:lnSpc>
                <a:spcPct val="80000"/>
              </a:lnSpc>
            </a:pPr>
            <a:r>
              <a:rPr kumimoji="0" lang="en-US" sz="1600" b="1" i="0" dirty="0">
                <a:solidFill>
                  <a:schemeClr val="bg1"/>
                </a:solidFill>
              </a:rPr>
              <a:t>Load Software</a:t>
            </a:r>
          </a:p>
          <a:p>
            <a:pPr algn="ctr">
              <a:lnSpc>
                <a:spcPct val="80000"/>
              </a:lnSpc>
            </a:pPr>
            <a:r>
              <a:rPr kumimoji="0" lang="en-US" sz="1600" b="1" i="0" dirty="0">
                <a:solidFill>
                  <a:schemeClr val="bg1"/>
                </a:solidFill>
              </a:rPr>
              <a:t>Test</a:t>
            </a:r>
          </a:p>
        </p:txBody>
      </p:sp>
      <p:sp>
        <p:nvSpPr>
          <p:cNvPr id="30739" name="Line 23"/>
          <p:cNvSpPr>
            <a:spLocks noChangeShapeType="1"/>
          </p:cNvSpPr>
          <p:nvPr/>
        </p:nvSpPr>
        <p:spPr bwMode="auto">
          <a:xfrm flipV="1">
            <a:off x="4093896" y="5405120"/>
            <a:ext cx="534074" cy="1553"/>
          </a:xfrm>
          <a:prstGeom prst="line">
            <a:avLst/>
          </a:prstGeom>
          <a:noFill/>
          <a:ln w="57150" cap="sq">
            <a:solidFill>
              <a:schemeClr val="tx1"/>
            </a:solidFill>
            <a:round/>
            <a:headEnd type="none" w="sm" len="sm"/>
            <a:tailEnd type="triangle" w="med" len="med"/>
          </a:ln>
        </p:spPr>
        <p:txBody>
          <a:bodyPr wrap="none" anchor="ctr"/>
          <a:lstStyle/>
          <a:p>
            <a:endParaRPr lang="en-US"/>
          </a:p>
        </p:txBody>
      </p:sp>
      <p:sp>
        <p:nvSpPr>
          <p:cNvPr id="30740" name="Line 24"/>
          <p:cNvSpPr>
            <a:spLocks noChangeShapeType="1"/>
          </p:cNvSpPr>
          <p:nvPr/>
        </p:nvSpPr>
        <p:spPr bwMode="auto">
          <a:xfrm>
            <a:off x="1815178" y="5405120"/>
            <a:ext cx="587482" cy="1553"/>
          </a:xfrm>
          <a:prstGeom prst="line">
            <a:avLst/>
          </a:prstGeom>
          <a:noFill/>
          <a:ln w="57150" cap="sq">
            <a:solidFill>
              <a:schemeClr val="tx1"/>
            </a:solidFill>
            <a:round/>
            <a:headEnd type="none" w="sm" len="sm"/>
            <a:tailEnd type="triangle" w="med" len="med"/>
          </a:ln>
        </p:spPr>
        <p:txBody>
          <a:bodyPr wrap="none" anchor="ctr"/>
          <a:lstStyle/>
          <a:p>
            <a:endParaRPr lang="en-US"/>
          </a:p>
        </p:txBody>
      </p:sp>
      <p:sp>
        <p:nvSpPr>
          <p:cNvPr id="30741" name="Line 26"/>
          <p:cNvSpPr>
            <a:spLocks noChangeShapeType="1"/>
          </p:cNvSpPr>
          <p:nvPr/>
        </p:nvSpPr>
        <p:spPr bwMode="auto">
          <a:xfrm>
            <a:off x="4165105" y="3467947"/>
            <a:ext cx="587482" cy="1553"/>
          </a:xfrm>
          <a:prstGeom prst="line">
            <a:avLst/>
          </a:prstGeom>
          <a:noFill/>
          <a:ln w="57150" cap="sq">
            <a:solidFill>
              <a:schemeClr val="tx1"/>
            </a:solidFill>
            <a:round/>
            <a:headEnd type="none" w="sm" len="sm"/>
            <a:tailEnd type="triangle" w="med" len="med"/>
          </a:ln>
        </p:spPr>
        <p:txBody>
          <a:bodyPr wrap="none" anchor="ctr"/>
          <a:lstStyle/>
          <a:p>
            <a:endParaRPr lang="en-US"/>
          </a:p>
        </p:txBody>
      </p:sp>
      <p:sp>
        <p:nvSpPr>
          <p:cNvPr id="30742" name="Line 27"/>
          <p:cNvSpPr>
            <a:spLocks noChangeShapeType="1"/>
          </p:cNvSpPr>
          <p:nvPr/>
        </p:nvSpPr>
        <p:spPr bwMode="auto">
          <a:xfrm flipV="1">
            <a:off x="4093896" y="4138507"/>
            <a:ext cx="569679" cy="223520"/>
          </a:xfrm>
          <a:prstGeom prst="line">
            <a:avLst/>
          </a:prstGeom>
          <a:noFill/>
          <a:ln w="57150" cap="sq">
            <a:solidFill>
              <a:schemeClr val="tx1"/>
            </a:solidFill>
            <a:round/>
            <a:headEnd type="none" w="sm" len="sm"/>
            <a:tailEnd type="triangle" w="med" len="med"/>
          </a:ln>
        </p:spPr>
        <p:txBody>
          <a:bodyPr wrap="none" anchor="ctr"/>
          <a:lstStyle/>
          <a:p>
            <a:endParaRPr lang="en-US"/>
          </a:p>
        </p:txBody>
      </p:sp>
      <p:sp>
        <p:nvSpPr>
          <p:cNvPr id="30743" name="Line 28"/>
          <p:cNvSpPr>
            <a:spLocks noChangeShapeType="1"/>
          </p:cNvSpPr>
          <p:nvPr/>
        </p:nvSpPr>
        <p:spPr bwMode="auto">
          <a:xfrm flipV="1">
            <a:off x="5518094" y="4203820"/>
            <a:ext cx="213630" cy="745067"/>
          </a:xfrm>
          <a:prstGeom prst="line">
            <a:avLst/>
          </a:prstGeom>
          <a:noFill/>
          <a:ln w="57150" cap="sq">
            <a:solidFill>
              <a:schemeClr val="tx1"/>
            </a:solidFill>
            <a:round/>
            <a:headEnd type="none" w="sm" len="sm"/>
            <a:tailEnd type="triangle" w="med" len="med"/>
          </a:ln>
        </p:spPr>
        <p:txBody>
          <a:bodyPr wrap="none" anchor="ctr"/>
          <a:lstStyle/>
          <a:p>
            <a:endParaRPr lang="en-US"/>
          </a:p>
        </p:txBody>
      </p:sp>
      <p:sp>
        <p:nvSpPr>
          <p:cNvPr id="30744" name="Line 29"/>
          <p:cNvSpPr>
            <a:spLocks noChangeShapeType="1"/>
          </p:cNvSpPr>
          <p:nvPr/>
        </p:nvSpPr>
        <p:spPr bwMode="auto">
          <a:xfrm flipV="1">
            <a:off x="6863369" y="3735009"/>
            <a:ext cx="534074" cy="1553"/>
          </a:xfrm>
          <a:prstGeom prst="line">
            <a:avLst/>
          </a:prstGeom>
          <a:noFill/>
          <a:ln w="57150" cap="sq">
            <a:solidFill>
              <a:schemeClr val="tx1"/>
            </a:solidFill>
            <a:round/>
            <a:headEnd type="none" w="sm" len="sm"/>
            <a:tailEnd type="triangle" w="med" len="med"/>
          </a:ln>
        </p:spPr>
        <p:txBody>
          <a:bodyPr wrap="none" anchor="ctr"/>
          <a:lstStyle/>
          <a:p>
            <a:endParaRPr lang="en-US"/>
          </a:p>
        </p:txBody>
      </p:sp>
      <p:sp>
        <p:nvSpPr>
          <p:cNvPr id="30745" name="Line 30"/>
          <p:cNvSpPr>
            <a:spLocks noChangeShapeType="1"/>
          </p:cNvSpPr>
          <p:nvPr/>
        </p:nvSpPr>
        <p:spPr bwMode="auto">
          <a:xfrm>
            <a:off x="5541264" y="2798063"/>
            <a:ext cx="237744" cy="457201"/>
          </a:xfrm>
          <a:prstGeom prst="line">
            <a:avLst/>
          </a:prstGeom>
          <a:noFill/>
          <a:ln w="57150" cap="sq">
            <a:solidFill>
              <a:schemeClr val="tx1"/>
            </a:solidFill>
            <a:round/>
            <a:headEnd type="none" w="sm" len="sm"/>
            <a:tailEnd type="triangle" w="med" len="med"/>
          </a:ln>
        </p:spPr>
        <p:txBody>
          <a:bodyPr wrap="none" anchor="ctr"/>
          <a:lstStyle/>
          <a:p>
            <a:endParaRPr lang="en-US"/>
          </a:p>
        </p:txBody>
      </p:sp>
      <p:sp>
        <p:nvSpPr>
          <p:cNvPr id="30746" name="Rectangle 31"/>
          <p:cNvSpPr>
            <a:spLocks noGrp="1" noChangeArrowheads="1"/>
          </p:cNvSpPr>
          <p:nvPr>
            <p:ph type="title"/>
          </p:nvPr>
        </p:nvSpPr>
        <p:spPr>
          <a:xfrm>
            <a:off x="-18288" y="0"/>
            <a:ext cx="7077456" cy="1379538"/>
          </a:xfrm>
        </p:spPr>
        <p:txBody>
          <a:bodyPr/>
          <a:lstStyle/>
          <a:p>
            <a:pPr algn="ctr"/>
            <a:r>
              <a:rPr lang="en-US" sz="3600" dirty="0" smtClean="0"/>
              <a:t>Product Line Production Flow …</a:t>
            </a:r>
            <a:r>
              <a:rPr lang="en-US" sz="2000" i="1" dirty="0" smtClean="0"/>
              <a:t>Minor assembly and integration labor required</a:t>
            </a:r>
          </a:p>
        </p:txBody>
      </p:sp>
      <p:sp>
        <p:nvSpPr>
          <p:cNvPr id="27" name="Slide Number Placeholder 26"/>
          <p:cNvSpPr>
            <a:spLocks noGrp="1"/>
          </p:cNvSpPr>
          <p:nvPr>
            <p:ph type="sldNum" sz="quarter" idx="11"/>
          </p:nvPr>
        </p:nvSpPr>
        <p:spPr/>
        <p:txBody>
          <a:bodyPr/>
          <a:lstStyle/>
          <a:p>
            <a:pPr>
              <a:defRPr/>
            </a:pPr>
            <a:fld id="{ACCDD036-AD2D-48F0-9EF6-278DA6BEE9F9}" type="slidenum">
              <a:rPr lang="en-US" smtClean="0"/>
              <a:pPr>
                <a:defRPr/>
              </a:pPr>
              <a:t>21</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3"/>
          <p:cNvGraphicFramePr>
            <a:graphicFrameLocks noChangeAspect="1"/>
          </p:cNvGraphicFramePr>
          <p:nvPr/>
        </p:nvGraphicFramePr>
        <p:xfrm>
          <a:off x="783771" y="1621971"/>
          <a:ext cx="7543800" cy="4521200"/>
        </p:xfrm>
        <a:graphic>
          <a:graphicData uri="http://schemas.openxmlformats.org/presentationml/2006/ole">
            <p:oleObj spid="_x0000_s113666" name="Document" r:id="rId4" imgW="7792200" imgH="5140800" progId="Word.Document.8">
              <p:embed/>
            </p:oleObj>
          </a:graphicData>
        </a:graphic>
      </p:graphicFrame>
      <p:sp>
        <p:nvSpPr>
          <p:cNvPr id="12292" name="Rectangle 4"/>
          <p:cNvSpPr>
            <a:spLocks noGrp="1" noChangeArrowheads="1"/>
          </p:cNvSpPr>
          <p:nvPr>
            <p:ph type="title"/>
          </p:nvPr>
        </p:nvSpPr>
        <p:spPr/>
        <p:txBody>
          <a:bodyPr/>
          <a:lstStyle/>
          <a:p>
            <a:r>
              <a:rPr lang="en-US" smtClean="0"/>
              <a:t>Product Components…</a:t>
            </a:r>
            <a:r>
              <a:rPr lang="en-US" sz="2400" i="1" smtClean="0"/>
              <a:t>Developing solid vendor relationships</a:t>
            </a:r>
          </a:p>
        </p:txBody>
      </p:sp>
      <p:sp>
        <p:nvSpPr>
          <p:cNvPr id="5" name="Slide Number Placeholder 4"/>
          <p:cNvSpPr>
            <a:spLocks noGrp="1"/>
          </p:cNvSpPr>
          <p:nvPr>
            <p:ph type="sldNum" sz="quarter" idx="11"/>
          </p:nvPr>
        </p:nvSpPr>
        <p:spPr/>
        <p:txBody>
          <a:bodyPr/>
          <a:lstStyle/>
          <a:p>
            <a:pPr>
              <a:defRPr/>
            </a:pPr>
            <a:fld id="{ACCDD036-AD2D-48F0-9EF6-278DA6BEE9F9}" type="slidenum">
              <a:rPr lang="en-US" smtClean="0"/>
              <a:pPr>
                <a:defRPr/>
              </a:pPr>
              <a:t>22</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441325" y="138113"/>
            <a:ext cx="3943708" cy="461665"/>
          </a:xfrm>
          <a:prstGeom prst="rect">
            <a:avLst/>
          </a:prstGeom>
          <a:noFill/>
          <a:ln w="9525">
            <a:noFill/>
            <a:miter lim="800000"/>
            <a:headEnd/>
            <a:tailEnd/>
          </a:ln>
        </p:spPr>
        <p:txBody>
          <a:bodyPr wrap="none">
            <a:spAutoFit/>
          </a:bodyPr>
          <a:lstStyle/>
          <a:p>
            <a:r>
              <a:rPr lang="en-US" b="1" dirty="0">
                <a:solidFill>
                  <a:schemeClr val="bg1"/>
                </a:solidFill>
                <a:latin typeface="Century Gothic" pitchFamily="34" charset="0"/>
              </a:rPr>
              <a:t>Initiation of </a:t>
            </a:r>
            <a:r>
              <a:rPr lang="en-US" b="1" dirty="0" smtClean="0">
                <a:solidFill>
                  <a:schemeClr val="bg1"/>
                </a:solidFill>
                <a:latin typeface="Century Gothic" pitchFamily="34" charset="0"/>
              </a:rPr>
              <a:t>Mobile VACIS</a:t>
            </a:r>
            <a:endParaRPr lang="en-US" b="1" dirty="0">
              <a:solidFill>
                <a:schemeClr val="bg1"/>
              </a:solidFill>
              <a:latin typeface="Century Gothic" pitchFamily="34" charset="0"/>
            </a:endParaRPr>
          </a:p>
        </p:txBody>
      </p:sp>
      <p:graphicFrame>
        <p:nvGraphicFramePr>
          <p:cNvPr id="5" name="Table 4"/>
          <p:cNvGraphicFramePr>
            <a:graphicFrameLocks noGrp="1"/>
          </p:cNvGraphicFramePr>
          <p:nvPr/>
        </p:nvGraphicFramePr>
        <p:xfrm>
          <a:off x="114300" y="1701800"/>
          <a:ext cx="8877300" cy="4072128"/>
        </p:xfrm>
        <a:graphic>
          <a:graphicData uri="http://schemas.openxmlformats.org/drawingml/2006/table">
            <a:tbl>
              <a:tblPr firstRow="1" bandRow="1">
                <a:tableStyleId>{5C22544A-7EE6-4342-B048-85BDC9FD1C3A}</a:tableStyleId>
              </a:tblPr>
              <a:tblGrid>
                <a:gridCol w="801821"/>
                <a:gridCol w="8075479"/>
              </a:tblGrid>
              <a:tr h="370840">
                <a:tc>
                  <a:txBody>
                    <a:bodyPr/>
                    <a:lstStyle/>
                    <a:p>
                      <a:r>
                        <a:rPr lang="en-US" b="1" dirty="0" smtClean="0">
                          <a:solidFill>
                            <a:schemeClr val="tx1"/>
                          </a:solidFill>
                        </a:rPr>
                        <a:t>1995</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eaLnBrk="1" hangingPunct="1">
                        <a:lnSpc>
                          <a:spcPct val="80000"/>
                        </a:lnSpc>
                        <a:buFont typeface="Arial" pitchFamily="34" charset="0"/>
                        <a:buChar char="•"/>
                      </a:pPr>
                      <a:r>
                        <a:rPr lang="en-US" sz="1600" b="1" dirty="0" smtClean="0">
                          <a:solidFill>
                            <a:schemeClr val="tx1"/>
                          </a:solidFill>
                          <a:latin typeface="Century Gothic" pitchFamily="34" charset="0"/>
                        </a:rPr>
                        <a:t>VACIS initiated by a $50K USCS Concept Study to find a tool to Non-Intrusively inspect Propane Trucks declared to be “Empty”.</a:t>
                      </a:r>
                    </a:p>
                    <a:p>
                      <a:pPr marL="171450" lvl="1" indent="-171450" eaLnBrk="1" hangingPunct="1">
                        <a:lnSpc>
                          <a:spcPct val="80000"/>
                        </a:lnSpc>
                        <a:buFont typeface="Arial" pitchFamily="34" charset="0"/>
                        <a:buChar char="•"/>
                      </a:pPr>
                      <a:r>
                        <a:rPr lang="en-US" sz="1600" b="1" dirty="0" smtClean="0">
                          <a:solidFill>
                            <a:schemeClr val="tx1"/>
                          </a:solidFill>
                          <a:latin typeface="Century Gothic" pitchFamily="34" charset="0"/>
                        </a:rPr>
                        <a:t>A Laboratory set up was taken to </a:t>
                      </a:r>
                      <a:r>
                        <a:rPr lang="en-US" sz="1600" b="1" dirty="0" err="1" smtClean="0">
                          <a:solidFill>
                            <a:schemeClr val="tx1"/>
                          </a:solidFill>
                          <a:latin typeface="Century Gothic" pitchFamily="34" charset="0"/>
                        </a:rPr>
                        <a:t>Otay</a:t>
                      </a:r>
                      <a:r>
                        <a:rPr lang="en-US" sz="1600" b="1" dirty="0" smtClean="0">
                          <a:solidFill>
                            <a:schemeClr val="tx1"/>
                          </a:solidFill>
                          <a:latin typeface="Century Gothic" pitchFamily="34" charset="0"/>
                        </a:rPr>
                        <a:t> Mesa to determine if the performance of a Gamma NII System would indicate the feasibility of a Field System.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b="1" dirty="0" smtClean="0">
                          <a:solidFill>
                            <a:schemeClr val="tx1"/>
                          </a:solidFill>
                        </a:rPr>
                        <a:t>1997</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lvl="1" indent="-114300" eaLnBrk="1" hangingPunct="1">
                        <a:lnSpc>
                          <a:spcPct val="80000"/>
                        </a:lnSpc>
                        <a:buFont typeface="Arial" pitchFamily="34" charset="0"/>
                        <a:buChar char="•"/>
                      </a:pPr>
                      <a:r>
                        <a:rPr lang="en-US" sz="1600" b="1" dirty="0" smtClean="0">
                          <a:latin typeface="Century Gothic" pitchFamily="34" charset="0"/>
                        </a:rPr>
                        <a:t>With ONDCP Funding a Field Prototype Track and Trolley System (VACIS I) was deployed to Santa Theresa, NM.  </a:t>
                      </a:r>
                    </a:p>
                    <a:p>
                      <a:pPr marL="114300" lvl="1" indent="-114300" eaLnBrk="1" hangingPunct="1">
                        <a:lnSpc>
                          <a:spcPct val="80000"/>
                        </a:lnSpc>
                        <a:buFont typeface="Arial" pitchFamily="34" charset="0"/>
                        <a:buChar char="•"/>
                      </a:pPr>
                      <a:r>
                        <a:rPr lang="en-US" sz="1600" b="1" dirty="0" smtClean="0">
                          <a:latin typeface="Century Gothic" pitchFamily="34" charset="0"/>
                        </a:rPr>
                        <a:t>The expectation was that the system would be able to complete 200 scans to demonstrate that a Field Capable Unit could be built.</a:t>
                      </a:r>
                    </a:p>
                    <a:p>
                      <a:pPr marL="114300" lvl="1" indent="-114300" eaLnBrk="1" hangingPunct="1">
                        <a:lnSpc>
                          <a:spcPct val="80000"/>
                        </a:lnSpc>
                        <a:buFont typeface="Arial" pitchFamily="34" charset="0"/>
                        <a:buChar char="•"/>
                      </a:pPr>
                      <a:r>
                        <a:rPr lang="en-US" sz="1600" b="1" dirty="0" smtClean="0">
                          <a:latin typeface="Century Gothic" pitchFamily="34" charset="0"/>
                        </a:rPr>
                        <a:t>VACIS I exceeded the expectations and continued in operation until 2000 when replaced by a VACIS II.  At that time it had registered over 60,000 Scans.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b="1" dirty="0" smtClean="0">
                          <a:solidFill>
                            <a:schemeClr val="tx1"/>
                          </a:solidFill>
                        </a:rPr>
                        <a:t>1998</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lvl="1" indent="-114300" eaLnBrk="1" hangingPunct="1">
                        <a:lnSpc>
                          <a:spcPct val="80000"/>
                        </a:lnSpc>
                        <a:buFont typeface="Arial" pitchFamily="34" charset="0"/>
                        <a:buChar char="•"/>
                      </a:pPr>
                      <a:r>
                        <a:rPr lang="en-US" sz="1600" b="1" dirty="0" smtClean="0">
                          <a:latin typeface="Century Gothic" pitchFamily="34" charset="0"/>
                        </a:rPr>
                        <a:t>VACIS II was installed at Port Everglades and detected 600 pounds of illicit cargo the first day of operation..</a:t>
                      </a:r>
                    </a:p>
                    <a:p>
                      <a:pPr marL="114300" lvl="1" indent="-114300" eaLnBrk="1" hangingPunct="1">
                        <a:lnSpc>
                          <a:spcPct val="80000"/>
                        </a:lnSpc>
                        <a:buFont typeface="Arial" pitchFamily="34" charset="0"/>
                        <a:buChar char="•"/>
                      </a:pPr>
                      <a:r>
                        <a:rPr lang="en-US" sz="1600" b="1" dirty="0" smtClean="0">
                          <a:latin typeface="Century Gothic" pitchFamily="34" charset="0"/>
                        </a:rPr>
                        <a:t>USCS Purchased approximately 30 VACIS II units that are still in operation.</a:t>
                      </a:r>
                    </a:p>
                    <a:p>
                      <a:pPr marL="114300" lvl="1" indent="-114300" eaLnBrk="1" hangingPunct="1">
                        <a:lnSpc>
                          <a:spcPct val="80000"/>
                        </a:lnSpc>
                        <a:buFont typeface="Arial" pitchFamily="34" charset="0"/>
                        <a:buChar char="•"/>
                      </a:pPr>
                      <a:r>
                        <a:rPr lang="en-US" sz="1600" b="1" dirty="0" smtClean="0">
                          <a:latin typeface="Century Gothic" pitchFamily="34" charset="0"/>
                        </a:rPr>
                        <a:t>SAIC recognized the need for a significant Field Service and Training capability and made investments to initiate this capability.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b="1" dirty="0" smtClean="0">
                          <a:solidFill>
                            <a:schemeClr val="tx1"/>
                          </a:solidFill>
                        </a:rPr>
                        <a:t>1999</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lvl="1" indent="-114300" eaLnBrk="1" hangingPunct="1">
                        <a:lnSpc>
                          <a:spcPct val="80000"/>
                        </a:lnSpc>
                        <a:buFont typeface="Arial" pitchFamily="34" charset="0"/>
                        <a:buChar char="•"/>
                      </a:pPr>
                      <a:r>
                        <a:rPr lang="en-US" sz="1600" b="1" dirty="0" smtClean="0">
                          <a:latin typeface="Century Gothic" pitchFamily="34" charset="0"/>
                        </a:rPr>
                        <a:t>SAIC recognized the potential for dominating the marketplace if a Mobile VACIS was developed. </a:t>
                      </a:r>
                    </a:p>
                    <a:p>
                      <a:pPr marL="114300" lvl="1" indent="-114300" eaLnBrk="1" hangingPunct="1">
                        <a:lnSpc>
                          <a:spcPct val="80000"/>
                        </a:lnSpc>
                        <a:buFont typeface="Arial" pitchFamily="34" charset="0"/>
                        <a:buChar char="•"/>
                      </a:pPr>
                      <a:r>
                        <a:rPr lang="en-US" sz="1600" b="1" dirty="0" smtClean="0">
                          <a:latin typeface="Century Gothic" pitchFamily="34" charset="0"/>
                        </a:rPr>
                        <a:t>SAIC Corporate funded the First Mobile VACIS Platform  (~$2M) with a goal to demonstrate the capability at Force Protection Equipment Demo in May 1999.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7" name="Slide Number Placeholder 6"/>
          <p:cNvSpPr>
            <a:spLocks noGrp="1"/>
          </p:cNvSpPr>
          <p:nvPr>
            <p:ph type="sldNum" sz="quarter" idx="11"/>
          </p:nvPr>
        </p:nvSpPr>
        <p:spPr/>
        <p:txBody>
          <a:bodyPr/>
          <a:lstStyle/>
          <a:p>
            <a:pPr>
              <a:defRPr/>
            </a:pPr>
            <a:fld id="{3D3A677A-EDF4-47D1-8B58-1FDD2B45C469}" type="slidenum">
              <a:rPr lang="en-US" smtClean="0"/>
              <a:pPr>
                <a:defRPr/>
              </a:pPr>
              <a:t>23</a:t>
            </a:fld>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sz="half" idx="4294967295"/>
          </p:nvPr>
        </p:nvSpPr>
        <p:spPr>
          <a:xfrm>
            <a:off x="0" y="1428750"/>
            <a:ext cx="8686800" cy="2362200"/>
          </a:xfrm>
        </p:spPr>
        <p:txBody>
          <a:bodyPr/>
          <a:lstStyle/>
          <a:p>
            <a:pPr eaLnBrk="1" hangingPunct="1">
              <a:buClrTx/>
            </a:pPr>
            <a:r>
              <a:rPr lang="en-US" sz="1600" b="1" dirty="0" smtClean="0">
                <a:latin typeface="Century Gothic" pitchFamily="34" charset="0"/>
              </a:rPr>
              <a:t>In 1998 it was becoming apparent that a Mobile NII System could be very useful to USCS and other US Government Agencies</a:t>
            </a:r>
          </a:p>
          <a:p>
            <a:pPr eaLnBrk="1" hangingPunct="1">
              <a:buClrTx/>
            </a:pPr>
            <a:r>
              <a:rPr lang="en-US" sz="1600" b="1" dirty="0" smtClean="0">
                <a:latin typeface="Century Gothic" pitchFamily="34" charset="0"/>
              </a:rPr>
              <a:t>At that time Mobile NII devices were large (60,000+ lb) multiple axle systems with limited mobility, reliability and cost issues </a:t>
            </a:r>
          </a:p>
          <a:p>
            <a:pPr eaLnBrk="1" hangingPunct="1">
              <a:buClrTx/>
            </a:pPr>
            <a:r>
              <a:rPr lang="en-US" sz="1600" b="1" dirty="0" smtClean="0">
                <a:latin typeface="Century Gothic" pitchFamily="34" charset="0"/>
              </a:rPr>
              <a:t>SAIC recognized that the VACIS technology could be a useful Mobile tool and invested in development of the Mobile VACIS</a:t>
            </a:r>
          </a:p>
          <a:p>
            <a:pPr eaLnBrk="1" hangingPunct="1">
              <a:buClrTx/>
            </a:pPr>
            <a:r>
              <a:rPr lang="en-US" sz="1600" b="1" dirty="0" smtClean="0">
                <a:latin typeface="Century Gothic" pitchFamily="34" charset="0"/>
              </a:rPr>
              <a:t>SAIC worked closely with USCS technical and operations staff and developed the basic requirements document in 1998</a:t>
            </a:r>
          </a:p>
          <a:p>
            <a:pPr eaLnBrk="1" hangingPunct="1">
              <a:buClrTx/>
            </a:pPr>
            <a:r>
              <a:rPr lang="en-US" sz="1600" b="1" dirty="0" smtClean="0">
                <a:latin typeface="Century Gothic" pitchFamily="34" charset="0"/>
              </a:rPr>
              <a:t>A few requirements were:</a:t>
            </a:r>
          </a:p>
        </p:txBody>
      </p:sp>
      <p:sp>
        <p:nvSpPr>
          <p:cNvPr id="3075" name="Text Box 3"/>
          <p:cNvSpPr txBox="1">
            <a:spLocks noChangeArrowheads="1"/>
          </p:cNvSpPr>
          <p:nvPr/>
        </p:nvSpPr>
        <p:spPr bwMode="auto">
          <a:xfrm>
            <a:off x="441325" y="138113"/>
            <a:ext cx="4354077" cy="830997"/>
          </a:xfrm>
          <a:prstGeom prst="rect">
            <a:avLst/>
          </a:prstGeom>
          <a:noFill/>
          <a:ln w="9525">
            <a:noFill/>
            <a:miter lim="800000"/>
            <a:headEnd/>
            <a:tailEnd/>
          </a:ln>
        </p:spPr>
        <p:txBody>
          <a:bodyPr wrap="none">
            <a:spAutoFit/>
          </a:bodyPr>
          <a:lstStyle/>
          <a:p>
            <a:r>
              <a:rPr lang="en-US" b="1" dirty="0" smtClean="0">
                <a:solidFill>
                  <a:schemeClr val="bg1"/>
                </a:solidFill>
                <a:latin typeface="Century Gothic" pitchFamily="34" charset="0"/>
              </a:rPr>
              <a:t>Mobile VACIS - Background</a:t>
            </a:r>
          </a:p>
          <a:p>
            <a:endParaRPr lang="en-US" b="1" dirty="0">
              <a:solidFill>
                <a:schemeClr val="bg1"/>
              </a:solidFill>
              <a:latin typeface="Century Gothic" pitchFamily="34" charset="0"/>
            </a:endParaRPr>
          </a:p>
        </p:txBody>
      </p:sp>
      <p:grpSp>
        <p:nvGrpSpPr>
          <p:cNvPr id="2" name="Group 4"/>
          <p:cNvGrpSpPr>
            <a:grpSpLocks noChangeAspect="1"/>
          </p:cNvGrpSpPr>
          <p:nvPr/>
        </p:nvGrpSpPr>
        <p:grpSpPr bwMode="auto">
          <a:xfrm>
            <a:off x="800100" y="4043172"/>
            <a:ext cx="1920240" cy="1831196"/>
            <a:chOff x="192" y="2400"/>
            <a:chExt cx="1584" cy="1566"/>
          </a:xfrm>
        </p:grpSpPr>
        <p:pic>
          <p:nvPicPr>
            <p:cNvPr id="3078" name="Picture 5"/>
            <p:cNvPicPr>
              <a:picLocks noChangeAspect="1" noChangeArrowheads="1"/>
            </p:cNvPicPr>
            <p:nvPr/>
          </p:nvPicPr>
          <p:blipFill>
            <a:blip r:embed="rId3"/>
            <a:srcRect/>
            <a:stretch>
              <a:fillRect/>
            </a:stretch>
          </p:blipFill>
          <p:spPr bwMode="auto">
            <a:xfrm>
              <a:off x="192" y="2400"/>
              <a:ext cx="1584" cy="1188"/>
            </a:xfrm>
            <a:prstGeom prst="rect">
              <a:avLst/>
            </a:prstGeom>
            <a:noFill/>
            <a:ln w="12700">
              <a:solidFill>
                <a:schemeClr val="tx1"/>
              </a:solidFill>
              <a:miter lim="800000"/>
              <a:headEnd/>
              <a:tailEnd/>
            </a:ln>
          </p:spPr>
        </p:pic>
        <p:sp>
          <p:nvSpPr>
            <p:cNvPr id="3079" name="Text Box 6"/>
            <p:cNvSpPr txBox="1">
              <a:spLocks noChangeArrowheads="1"/>
            </p:cNvSpPr>
            <p:nvPr/>
          </p:nvSpPr>
          <p:spPr bwMode="auto">
            <a:xfrm>
              <a:off x="192" y="3648"/>
              <a:ext cx="1498" cy="318"/>
            </a:xfrm>
            <a:prstGeom prst="rect">
              <a:avLst/>
            </a:prstGeom>
            <a:noFill/>
            <a:ln w="9525">
              <a:noFill/>
              <a:miter lim="800000"/>
              <a:headEnd/>
              <a:tailEnd/>
            </a:ln>
          </p:spPr>
          <p:txBody>
            <a:bodyPr>
              <a:spAutoFit/>
            </a:bodyPr>
            <a:lstStyle/>
            <a:p>
              <a:pPr algn="ctr"/>
              <a:r>
                <a:rPr lang="en-US" sz="1200" b="1" dirty="0"/>
                <a:t>Prototype Mobile VACIS at Port of Vancouver 1999</a:t>
              </a:r>
            </a:p>
          </p:txBody>
        </p:sp>
      </p:grpSp>
      <p:sp>
        <p:nvSpPr>
          <p:cNvPr id="3077" name="Text Box 7"/>
          <p:cNvSpPr txBox="1">
            <a:spLocks noChangeArrowheads="1"/>
          </p:cNvSpPr>
          <p:nvPr/>
        </p:nvSpPr>
        <p:spPr bwMode="auto">
          <a:xfrm>
            <a:off x="3009900" y="3600450"/>
            <a:ext cx="6134100" cy="2438400"/>
          </a:xfrm>
          <a:prstGeom prst="rect">
            <a:avLst/>
          </a:prstGeom>
          <a:noFill/>
          <a:ln w="9525">
            <a:noFill/>
            <a:miter lim="800000"/>
            <a:headEnd/>
            <a:tailEnd/>
          </a:ln>
        </p:spPr>
        <p:txBody>
          <a:bodyPr/>
          <a:lstStyle/>
          <a:p>
            <a:pPr marL="228600" lvl="2" indent="-171450">
              <a:lnSpc>
                <a:spcPct val="80000"/>
              </a:lnSpc>
              <a:spcBef>
                <a:spcPct val="20000"/>
              </a:spcBef>
              <a:buSzPct val="80000"/>
              <a:buFontTx/>
              <a:buChar char="•"/>
            </a:pPr>
            <a:r>
              <a:rPr lang="en-US" sz="1500" b="1" dirty="0">
                <a:latin typeface="Century Gothic" pitchFamily="34" charset="0"/>
              </a:rPr>
              <a:t>Ability to maintain highway speeds (60 MPH)</a:t>
            </a:r>
          </a:p>
          <a:p>
            <a:pPr marL="228600" lvl="2" indent="-171450">
              <a:lnSpc>
                <a:spcPct val="80000"/>
              </a:lnSpc>
              <a:spcBef>
                <a:spcPct val="20000"/>
              </a:spcBef>
              <a:buSzPct val="80000"/>
              <a:buFontTx/>
              <a:buChar char="•"/>
            </a:pPr>
            <a:r>
              <a:rPr lang="en-US" sz="1500" b="1" dirty="0">
                <a:latin typeface="Century Gothic" pitchFamily="34" charset="0"/>
              </a:rPr>
              <a:t>Single Fuel Type (some existing systems had multiple fuel      requirements)</a:t>
            </a:r>
          </a:p>
          <a:p>
            <a:pPr marL="228600" lvl="2" indent="-171450">
              <a:lnSpc>
                <a:spcPct val="80000"/>
              </a:lnSpc>
              <a:spcBef>
                <a:spcPct val="20000"/>
              </a:spcBef>
              <a:buSzPct val="80000"/>
              <a:buFontTx/>
              <a:buChar char="•"/>
            </a:pPr>
            <a:r>
              <a:rPr lang="en-US" sz="1500" b="1" dirty="0">
                <a:latin typeface="Century Gothic" pitchFamily="34" charset="0"/>
              </a:rPr>
              <a:t>Less than 26,000 pounds to enable driving without a Commercial Drivers License (CDL)</a:t>
            </a:r>
          </a:p>
          <a:p>
            <a:pPr marL="228600" lvl="2" indent="-171450">
              <a:lnSpc>
                <a:spcPct val="80000"/>
              </a:lnSpc>
              <a:spcBef>
                <a:spcPct val="20000"/>
              </a:spcBef>
              <a:buSzPct val="80000"/>
              <a:buFontTx/>
              <a:buChar char="•"/>
            </a:pPr>
            <a:r>
              <a:rPr lang="en-US" sz="1500" b="1" dirty="0">
                <a:latin typeface="Century Gothic" pitchFamily="34" charset="0"/>
              </a:rPr>
              <a:t>Ability to obtain a Sealed Source Device Registry and DOT Certification to facilitate ease of transport</a:t>
            </a:r>
          </a:p>
          <a:p>
            <a:pPr marL="228600" lvl="2" indent="-171450">
              <a:lnSpc>
                <a:spcPct val="80000"/>
              </a:lnSpc>
              <a:spcBef>
                <a:spcPct val="20000"/>
              </a:spcBef>
              <a:buSzPct val="80000"/>
              <a:buFontTx/>
              <a:buChar char="•"/>
            </a:pPr>
            <a:r>
              <a:rPr lang="en-US" sz="1500" b="1" dirty="0">
                <a:latin typeface="Century Gothic" pitchFamily="34" charset="0"/>
              </a:rPr>
              <a:t>Maximize use of COTS Components</a:t>
            </a:r>
          </a:p>
          <a:p>
            <a:pPr marL="228600" lvl="2" indent="-171450">
              <a:lnSpc>
                <a:spcPct val="80000"/>
              </a:lnSpc>
              <a:spcBef>
                <a:spcPct val="20000"/>
              </a:spcBef>
              <a:buSzPct val="80000"/>
              <a:buFontTx/>
              <a:buChar char="•"/>
            </a:pPr>
            <a:r>
              <a:rPr lang="en-US" sz="1500" b="1" dirty="0">
                <a:latin typeface="Century Gothic" pitchFamily="34" charset="0"/>
              </a:rPr>
              <a:t>Minimize worse case exposure to the Operator to 50 Micro </a:t>
            </a:r>
            <a:r>
              <a:rPr lang="en-US" sz="1500" b="1" dirty="0" smtClean="0">
                <a:latin typeface="Century Gothic" pitchFamily="34" charset="0"/>
              </a:rPr>
              <a:t>R/hr </a:t>
            </a:r>
            <a:r>
              <a:rPr lang="en-US" sz="1500" b="1" dirty="0">
                <a:latin typeface="Century Gothic" pitchFamily="34" charset="0"/>
              </a:rPr>
              <a:t>(actual &lt; 30 Micro </a:t>
            </a:r>
            <a:r>
              <a:rPr lang="en-US" sz="1500" b="1" dirty="0" smtClean="0">
                <a:latin typeface="Century Gothic" pitchFamily="34" charset="0"/>
              </a:rPr>
              <a:t>R/hr) </a:t>
            </a:r>
            <a:r>
              <a:rPr lang="en-US" sz="1500" b="1" dirty="0">
                <a:latin typeface="Century Gothic" pitchFamily="34" charset="0"/>
              </a:rPr>
              <a:t>by rigorous shielding of the cab</a:t>
            </a:r>
          </a:p>
          <a:p>
            <a:pPr marL="228600" lvl="2" indent="-171450">
              <a:lnSpc>
                <a:spcPct val="80000"/>
              </a:lnSpc>
              <a:spcBef>
                <a:spcPct val="20000"/>
              </a:spcBef>
              <a:buSzPct val="80000"/>
              <a:buFontTx/>
              <a:buChar char="•"/>
            </a:pPr>
            <a:r>
              <a:rPr lang="en-US" sz="1500" b="1" dirty="0">
                <a:latin typeface="Century Gothic" pitchFamily="34" charset="0"/>
              </a:rPr>
              <a:t>Provide adequate lighting for Night Operation</a:t>
            </a:r>
          </a:p>
          <a:p>
            <a:pPr marL="228600" lvl="2" indent="-171450">
              <a:lnSpc>
                <a:spcPct val="80000"/>
              </a:lnSpc>
              <a:spcBef>
                <a:spcPct val="20000"/>
              </a:spcBef>
              <a:buSzPct val="80000"/>
              <a:buFontTx/>
              <a:buChar char="•"/>
            </a:pPr>
            <a:r>
              <a:rPr lang="en-US" sz="1500" b="1" dirty="0">
                <a:latin typeface="Century Gothic" pitchFamily="34" charset="0"/>
              </a:rPr>
              <a:t>Operate in a temperature range of -30C to +50C</a:t>
            </a:r>
          </a:p>
          <a:p>
            <a:pPr marL="3175" indent="-3175">
              <a:lnSpc>
                <a:spcPct val="80000"/>
              </a:lnSpc>
              <a:buFontTx/>
              <a:buChar char="•"/>
            </a:pPr>
            <a:endParaRPr lang="en-US" sz="1500" dirty="0">
              <a:latin typeface="Century Gothic" pitchFamily="34" charset="0"/>
            </a:endParaRPr>
          </a:p>
        </p:txBody>
      </p:sp>
      <p:sp>
        <p:nvSpPr>
          <p:cNvPr id="10" name="Slide Number Placeholder 6"/>
          <p:cNvSpPr>
            <a:spLocks noGrp="1"/>
          </p:cNvSpPr>
          <p:nvPr>
            <p:ph type="sldNum" sz="quarter" idx="11"/>
          </p:nvPr>
        </p:nvSpPr>
        <p:spPr>
          <a:xfrm flipH="1">
            <a:off x="310896" y="6337237"/>
            <a:ext cx="355600" cy="320675"/>
          </a:xfrm>
        </p:spPr>
        <p:txBody>
          <a:bodyPr/>
          <a:lstStyle/>
          <a:p>
            <a:pPr>
              <a:defRPr/>
            </a:pPr>
            <a:fld id="{3D3A677A-EDF4-47D1-8B58-1FDD2B45C469}" type="slidenum">
              <a:rPr lang="en-US" smtClean="0"/>
              <a:pPr>
                <a:defRPr/>
              </a:pPr>
              <a:t>24</a:t>
            </a:fld>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half" idx="1"/>
          </p:nvPr>
        </p:nvSpPr>
        <p:spPr>
          <a:xfrm>
            <a:off x="0" y="1504950"/>
            <a:ext cx="9144000" cy="3657600"/>
          </a:xfrm>
        </p:spPr>
        <p:txBody>
          <a:bodyPr/>
          <a:lstStyle/>
          <a:p>
            <a:pPr eaLnBrk="1" hangingPunct="1">
              <a:lnSpc>
                <a:spcPct val="80000"/>
              </a:lnSpc>
              <a:buClr>
                <a:schemeClr val="tx1"/>
              </a:buClr>
            </a:pPr>
            <a:r>
              <a:rPr lang="en-US" sz="1600" b="1" dirty="0" smtClean="0">
                <a:latin typeface="Century Gothic" pitchFamily="34" charset="0"/>
              </a:rPr>
              <a:t>SAIC worked with USCS and ALTEC (Americas largest Bucket Truck Supplier) to select a chassis which was Suitable for the requirements, load and driving demands</a:t>
            </a:r>
          </a:p>
          <a:p>
            <a:pPr eaLnBrk="1" hangingPunct="1">
              <a:lnSpc>
                <a:spcPct val="80000"/>
              </a:lnSpc>
              <a:buClr>
                <a:schemeClr val="tx1"/>
              </a:buClr>
            </a:pPr>
            <a:r>
              <a:rPr lang="en-US" sz="1600" b="1" dirty="0" smtClean="0">
                <a:latin typeface="Century Gothic" pitchFamily="34" charset="0"/>
              </a:rPr>
              <a:t>Over 90% (more than 4000) of ALTEC Bucket Trucks are on IH Platforms, leading SAIC to the selection of the IH4700 as the best vehicle in the 19,000 – 26,000 lb class (Permitting driving without a Commercial Drivers License (CDL)</a:t>
            </a:r>
          </a:p>
          <a:p>
            <a:pPr eaLnBrk="1" hangingPunct="1">
              <a:lnSpc>
                <a:spcPct val="80000"/>
              </a:lnSpc>
              <a:buClr>
                <a:schemeClr val="tx1"/>
              </a:buClr>
            </a:pPr>
            <a:r>
              <a:rPr lang="en-US" sz="1600" b="1" dirty="0" smtClean="0">
                <a:latin typeface="Century Gothic" pitchFamily="34" charset="0"/>
              </a:rPr>
              <a:t>A few trade offs leading to the IH 4700 selection were:</a:t>
            </a:r>
          </a:p>
          <a:p>
            <a:pPr marL="685800" lvl="2" eaLnBrk="1" hangingPunct="1">
              <a:lnSpc>
                <a:spcPct val="80000"/>
              </a:lnSpc>
              <a:buClrTx/>
              <a:buFont typeface="Arial" pitchFamily="34" charset="0"/>
              <a:buChar char="•"/>
            </a:pPr>
            <a:r>
              <a:rPr lang="en-US" sz="1500" b="1" dirty="0" smtClean="0">
                <a:latin typeface="Century Gothic" pitchFamily="34" charset="0"/>
              </a:rPr>
              <a:t>IH is populated by a large dealer base in the United States</a:t>
            </a:r>
          </a:p>
          <a:p>
            <a:pPr marL="685800" lvl="2" eaLnBrk="1" hangingPunct="1">
              <a:lnSpc>
                <a:spcPct val="80000"/>
              </a:lnSpc>
              <a:buClrTx/>
              <a:buFont typeface="Arial" pitchFamily="34" charset="0"/>
              <a:buChar char="•"/>
            </a:pPr>
            <a:r>
              <a:rPr lang="en-US" sz="1500" b="1" dirty="0" smtClean="0">
                <a:latin typeface="Century Gothic" pitchFamily="34" charset="0"/>
              </a:rPr>
              <a:t>A Dual Cab with capability to house an Operator Station was available</a:t>
            </a:r>
          </a:p>
          <a:p>
            <a:pPr marL="685800" lvl="2" eaLnBrk="1" hangingPunct="1">
              <a:lnSpc>
                <a:spcPct val="80000"/>
              </a:lnSpc>
              <a:buClrTx/>
              <a:buFont typeface="Arial" pitchFamily="34" charset="0"/>
              <a:buChar char="•"/>
            </a:pPr>
            <a:r>
              <a:rPr lang="en-US" sz="1500" b="1" dirty="0" smtClean="0">
                <a:latin typeface="Century Gothic" pitchFamily="34" charset="0"/>
              </a:rPr>
              <a:t>A reputation for consistent production providing confidence in VACIS System Interfaces</a:t>
            </a:r>
          </a:p>
          <a:p>
            <a:pPr marL="685800" lvl="2" eaLnBrk="1" hangingPunct="1">
              <a:lnSpc>
                <a:spcPct val="80000"/>
              </a:lnSpc>
              <a:buClrTx/>
              <a:buFont typeface="Arial" pitchFamily="34" charset="0"/>
              <a:buChar char="•"/>
            </a:pPr>
            <a:r>
              <a:rPr lang="en-US" sz="1500" b="1" dirty="0" smtClean="0">
                <a:latin typeface="Century Gothic" pitchFamily="34" charset="0"/>
              </a:rPr>
              <a:t>Being preferred by the key supplier ALTEC and our major prospective customer – USCS</a:t>
            </a:r>
          </a:p>
          <a:p>
            <a:pPr eaLnBrk="1" hangingPunct="1">
              <a:lnSpc>
                <a:spcPct val="80000"/>
              </a:lnSpc>
              <a:buClrTx/>
            </a:pPr>
            <a:r>
              <a:rPr lang="en-US" sz="1600" b="1" dirty="0" smtClean="0">
                <a:latin typeface="Century Gothic" pitchFamily="34" charset="0"/>
              </a:rPr>
              <a:t>The prototype production began in late 1998 and was available in 1999 for:</a:t>
            </a:r>
          </a:p>
          <a:p>
            <a:pPr marL="685800" lvl="2" eaLnBrk="1" hangingPunct="1">
              <a:lnSpc>
                <a:spcPct val="80000"/>
              </a:lnSpc>
              <a:buClrTx/>
            </a:pPr>
            <a:r>
              <a:rPr lang="en-US" sz="1500" b="1" dirty="0" smtClean="0">
                <a:latin typeface="Century Gothic" pitchFamily="34" charset="0"/>
              </a:rPr>
              <a:t>Demonstration at Force Protection Equipment Demo at Quantico, VA in May</a:t>
            </a:r>
          </a:p>
          <a:p>
            <a:pPr marL="685800" lvl="2" eaLnBrk="1" hangingPunct="1">
              <a:lnSpc>
                <a:spcPct val="80000"/>
              </a:lnSpc>
              <a:buClrTx/>
            </a:pPr>
            <a:r>
              <a:rPr lang="en-US" sz="1500" b="1" dirty="0" smtClean="0">
                <a:latin typeface="Century Gothic" pitchFamily="34" charset="0"/>
              </a:rPr>
              <a:t>Demonstration to Commission Ray Kelly at the Reagan Building in June</a:t>
            </a:r>
          </a:p>
          <a:p>
            <a:pPr marL="685800" lvl="2" eaLnBrk="1" hangingPunct="1">
              <a:lnSpc>
                <a:spcPct val="80000"/>
              </a:lnSpc>
              <a:buClrTx/>
            </a:pPr>
            <a:r>
              <a:rPr lang="en-US" sz="1500" b="1" dirty="0" smtClean="0">
                <a:latin typeface="Century Gothic" pitchFamily="34" charset="0"/>
              </a:rPr>
              <a:t>Operation at the Port of Vancouver to gain Field Performance Data for 6 months</a:t>
            </a:r>
          </a:p>
        </p:txBody>
      </p:sp>
      <p:sp>
        <p:nvSpPr>
          <p:cNvPr id="4099" name="Text Box 3"/>
          <p:cNvSpPr txBox="1">
            <a:spLocks noChangeArrowheads="1"/>
          </p:cNvSpPr>
          <p:nvPr/>
        </p:nvSpPr>
        <p:spPr bwMode="auto">
          <a:xfrm>
            <a:off x="441325" y="141288"/>
            <a:ext cx="5236946" cy="461665"/>
          </a:xfrm>
          <a:prstGeom prst="rect">
            <a:avLst/>
          </a:prstGeom>
          <a:noFill/>
          <a:ln w="9525">
            <a:noFill/>
            <a:miter lim="800000"/>
            <a:headEnd/>
            <a:tailEnd/>
          </a:ln>
        </p:spPr>
        <p:txBody>
          <a:bodyPr wrap="none">
            <a:spAutoFit/>
          </a:bodyPr>
          <a:lstStyle/>
          <a:p>
            <a:r>
              <a:rPr lang="en-US" b="1" dirty="0" smtClean="0">
                <a:solidFill>
                  <a:schemeClr val="bg1"/>
                </a:solidFill>
              </a:rPr>
              <a:t>Mobile VACIS – Background (cont)</a:t>
            </a:r>
            <a:endParaRPr lang="en-US" b="1" dirty="0">
              <a:solidFill>
                <a:schemeClr val="bg1"/>
              </a:solidFill>
            </a:endParaRPr>
          </a:p>
        </p:txBody>
      </p:sp>
      <p:pic>
        <p:nvPicPr>
          <p:cNvPr id="4100" name="Picture 8" descr="MV-parade"/>
          <p:cNvPicPr>
            <a:picLocks noGrp="1" noChangeAspect="1" noChangeArrowheads="1"/>
          </p:cNvPicPr>
          <p:nvPr>
            <p:ph sz="half" idx="2"/>
          </p:nvPr>
        </p:nvPicPr>
        <p:blipFill>
          <a:blip r:embed="rId3"/>
          <a:srcRect/>
          <a:stretch>
            <a:fillRect/>
          </a:stretch>
        </p:blipFill>
        <p:spPr>
          <a:xfrm>
            <a:off x="1219201" y="4876800"/>
            <a:ext cx="1849729" cy="1463040"/>
          </a:xfrm>
          <a:noFill/>
          <a:ln>
            <a:solidFill>
              <a:schemeClr val="tx1"/>
            </a:solidFill>
          </a:ln>
        </p:spPr>
      </p:pic>
      <p:sp>
        <p:nvSpPr>
          <p:cNvPr id="4101" name="Text Box 9"/>
          <p:cNvSpPr txBox="1">
            <a:spLocks noChangeArrowheads="1"/>
          </p:cNvSpPr>
          <p:nvPr/>
        </p:nvSpPr>
        <p:spPr bwMode="auto">
          <a:xfrm>
            <a:off x="3219450" y="4876800"/>
            <a:ext cx="5010150" cy="1077218"/>
          </a:xfrm>
          <a:prstGeom prst="rect">
            <a:avLst/>
          </a:prstGeom>
          <a:noFill/>
          <a:ln w="9525">
            <a:noFill/>
            <a:miter lim="800000"/>
            <a:headEnd/>
            <a:tailEnd/>
          </a:ln>
        </p:spPr>
        <p:txBody>
          <a:bodyPr wrap="square">
            <a:spAutoFit/>
          </a:bodyPr>
          <a:lstStyle/>
          <a:p>
            <a:pPr algn="just">
              <a:lnSpc>
                <a:spcPct val="80000"/>
              </a:lnSpc>
              <a:spcBef>
                <a:spcPct val="20000"/>
              </a:spcBef>
              <a:buSzPct val="80000"/>
            </a:pPr>
            <a:r>
              <a:rPr lang="en-US" sz="1600" dirty="0" smtClean="0">
                <a:latin typeface="Century Gothic" pitchFamily="34" charset="0"/>
                <a:ea typeface="+mn-ea"/>
              </a:rPr>
              <a:t>Based on this experience SAIC released the Mobile VACIS design for production in late 1999 with the first production lot shown at left produced in 2000.  The first USCS MVACIS System was delivered to New Orleans.</a:t>
            </a:r>
          </a:p>
        </p:txBody>
      </p:sp>
      <p:sp>
        <p:nvSpPr>
          <p:cNvPr id="6" name="Slide Number Placeholder 6"/>
          <p:cNvSpPr txBox="1">
            <a:spLocks/>
          </p:cNvSpPr>
          <p:nvPr/>
        </p:nvSpPr>
        <p:spPr bwMode="auto">
          <a:xfrm flipH="1">
            <a:off x="256032" y="6236208"/>
            <a:ext cx="786384" cy="329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3D3A677A-EDF4-47D1-8B58-1FDD2B45C469}" type="slidenum">
              <a:rPr kumimoji="0" lang="en-US" sz="2800" b="0" i="0" u="none" strike="noStrike" kern="1200" cap="none" spc="0" normalizeH="0" baseline="30000" noProof="0" smtClean="0">
                <a:ln>
                  <a:noFill/>
                </a:ln>
                <a:solidFill>
                  <a:schemeClr val="accent1">
                    <a:lumMod val="60000"/>
                    <a:lumOff val="40000"/>
                  </a:schemeClr>
                </a:solidFill>
                <a:effectLst/>
                <a:uLnTx/>
                <a:uFillTx/>
                <a:latin typeface="Arial" charset="0"/>
                <a:ea typeface="ＭＳ Ｐゴシック" pitchFamily="-112"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25</a:t>
            </a:fld>
            <a:endParaRPr kumimoji="0" lang="en-US" sz="2800" b="0" i="0" u="none" strike="noStrike" kern="1200" cap="none" spc="0" normalizeH="0" baseline="30000" noProof="0" dirty="0">
              <a:ln>
                <a:noFill/>
              </a:ln>
              <a:solidFill>
                <a:schemeClr val="accent1">
                  <a:lumMod val="60000"/>
                  <a:lumOff val="40000"/>
                </a:schemeClr>
              </a:solidFill>
              <a:effectLst/>
              <a:uLnTx/>
              <a:uFillTx/>
              <a:latin typeface="Arial" charset="0"/>
              <a:ea typeface="ＭＳ Ｐゴシック" pitchFamily="-112" charset="-128"/>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dirty="0" smtClean="0"/>
              <a:t>Mobile VACIS</a:t>
            </a:r>
            <a:r>
              <a:rPr lang="en-US" sz="2000" baseline="30000" dirty="0" smtClean="0"/>
              <a:t>®</a:t>
            </a:r>
            <a:r>
              <a:rPr lang="en-US" dirty="0" smtClean="0"/>
              <a:t> Features and Performance</a:t>
            </a:r>
          </a:p>
        </p:txBody>
      </p:sp>
      <p:sp>
        <p:nvSpPr>
          <p:cNvPr id="21506" name="Slide Number Placeholder 4"/>
          <p:cNvSpPr>
            <a:spLocks noGrp="1"/>
          </p:cNvSpPr>
          <p:nvPr>
            <p:ph type="sldNum" sz="quarter" idx="11"/>
          </p:nvPr>
        </p:nvSpPr>
        <p:spPr>
          <a:noFill/>
        </p:spPr>
        <p:txBody>
          <a:bodyPr/>
          <a:lstStyle/>
          <a:p>
            <a:fld id="{8D42E8BB-A120-47B1-B60A-34F0E7336013}" type="slidenum">
              <a:rPr lang="en-US" smtClean="0"/>
              <a:pPr/>
              <a:t>26</a:t>
            </a:fld>
            <a:endParaRPr lang="en-US" sz="1200" smtClean="0">
              <a:solidFill>
                <a:schemeClr val="tx1"/>
              </a:solidFill>
            </a:endParaRPr>
          </a:p>
        </p:txBody>
      </p:sp>
      <p:sp>
        <p:nvSpPr>
          <p:cNvPr id="21508" name="Rectangle 3"/>
          <p:cNvSpPr>
            <a:spLocks noGrp="1" noChangeArrowheads="1"/>
          </p:cNvSpPr>
          <p:nvPr>
            <p:ph type="body" idx="4294967295"/>
          </p:nvPr>
        </p:nvSpPr>
        <p:spPr>
          <a:xfrm>
            <a:off x="161925" y="1465263"/>
            <a:ext cx="8982075" cy="1420812"/>
          </a:xfrm>
        </p:spPr>
        <p:txBody>
          <a:bodyPr/>
          <a:lstStyle/>
          <a:p>
            <a:pPr eaLnBrk="1" hangingPunct="1"/>
            <a:r>
              <a:rPr lang="en-US" sz="1600" b="1" dirty="0" smtClean="0"/>
              <a:t>Convincing Customs to switch from Cs-137 to Co-60 (shorter lifetime) required a company funded demonstration in 2002</a:t>
            </a:r>
          </a:p>
          <a:p>
            <a:pPr eaLnBrk="1" hangingPunct="1"/>
            <a:r>
              <a:rPr lang="en-US" sz="1600" b="1" dirty="0" smtClean="0"/>
              <a:t>This  switch was critical to avoid being held back by limited Cs-137 penetration</a:t>
            </a:r>
          </a:p>
          <a:p>
            <a:pPr eaLnBrk="1" hangingPunct="1"/>
            <a:r>
              <a:rPr lang="en-US" sz="1600" b="1" dirty="0" smtClean="0"/>
              <a:t>Hid drug simulants in typical cargo configurations and evaluated ability of Customs inspectors to detect “drugs” in a blind test using a Mobile VACIS with Co-60 and a Mobile VACIS with Cs-137 </a:t>
            </a:r>
          </a:p>
        </p:txBody>
      </p:sp>
      <p:pic>
        <p:nvPicPr>
          <p:cNvPr id="44034" name="Picture 2"/>
          <p:cNvPicPr>
            <a:picLocks noChangeAspect="1" noChangeArrowheads="1"/>
          </p:cNvPicPr>
          <p:nvPr/>
        </p:nvPicPr>
        <p:blipFill>
          <a:blip r:embed="rId3" cstate="email"/>
          <a:srcRect/>
          <a:stretch>
            <a:fillRect/>
          </a:stretch>
        </p:blipFill>
        <p:spPr bwMode="auto">
          <a:xfrm>
            <a:off x="1101891" y="3118325"/>
            <a:ext cx="6400800" cy="31578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sz="2400" dirty="0" smtClean="0"/>
              <a:t>Typical results from the Co-60 </a:t>
            </a:r>
            <a:r>
              <a:rPr lang="en-US" sz="2400" dirty="0" err="1" smtClean="0"/>
              <a:t>vs</a:t>
            </a:r>
            <a:r>
              <a:rPr lang="en-US" sz="2400" dirty="0" smtClean="0"/>
              <a:t> Cs-137 Tests  (Single Pallets)</a:t>
            </a:r>
            <a:br>
              <a:rPr lang="en-US" sz="2400" dirty="0" smtClean="0"/>
            </a:br>
            <a:endParaRPr lang="en-US" dirty="0" smtClean="0"/>
          </a:p>
        </p:txBody>
      </p:sp>
      <p:sp>
        <p:nvSpPr>
          <p:cNvPr id="21506" name="Slide Number Placeholder 4"/>
          <p:cNvSpPr>
            <a:spLocks noGrp="1"/>
          </p:cNvSpPr>
          <p:nvPr>
            <p:ph type="sldNum" sz="quarter" idx="11"/>
          </p:nvPr>
        </p:nvSpPr>
        <p:spPr>
          <a:noFill/>
        </p:spPr>
        <p:txBody>
          <a:bodyPr/>
          <a:lstStyle/>
          <a:p>
            <a:fld id="{8D42E8BB-A120-47B1-B60A-34F0E7336013}" type="slidenum">
              <a:rPr lang="en-US" smtClean="0"/>
              <a:pPr/>
              <a:t>27</a:t>
            </a:fld>
            <a:endParaRPr lang="en-US" sz="1200" smtClean="0">
              <a:solidFill>
                <a:schemeClr val="tx1"/>
              </a:solidFill>
            </a:endParaRPr>
          </a:p>
        </p:txBody>
      </p:sp>
      <p:pic>
        <p:nvPicPr>
          <p:cNvPr id="45058" name="Picture 2"/>
          <p:cNvPicPr>
            <a:picLocks noChangeAspect="1" noChangeArrowheads="1"/>
          </p:cNvPicPr>
          <p:nvPr/>
        </p:nvPicPr>
        <p:blipFill>
          <a:blip r:embed="rId3" cstate="email"/>
          <a:srcRect/>
          <a:stretch>
            <a:fillRect/>
          </a:stretch>
        </p:blipFill>
        <p:spPr bwMode="auto">
          <a:xfrm>
            <a:off x="1311443" y="1480116"/>
            <a:ext cx="6400800" cy="47221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sz="2400" dirty="0" smtClean="0"/>
              <a:t>Typical results from the Co-60 </a:t>
            </a:r>
            <a:r>
              <a:rPr lang="en-US" sz="2400" dirty="0" err="1" smtClean="0"/>
              <a:t>vs</a:t>
            </a:r>
            <a:r>
              <a:rPr lang="en-US" sz="2400" dirty="0" smtClean="0"/>
              <a:t> Cs-137 Tests  (Double Pallets)</a:t>
            </a:r>
            <a:br>
              <a:rPr lang="en-US" sz="2400" dirty="0" smtClean="0"/>
            </a:br>
            <a:endParaRPr lang="en-US" dirty="0" smtClean="0"/>
          </a:p>
        </p:txBody>
      </p:sp>
      <p:sp>
        <p:nvSpPr>
          <p:cNvPr id="21506" name="Slide Number Placeholder 4"/>
          <p:cNvSpPr>
            <a:spLocks noGrp="1"/>
          </p:cNvSpPr>
          <p:nvPr>
            <p:ph type="sldNum" sz="quarter" idx="11"/>
          </p:nvPr>
        </p:nvSpPr>
        <p:spPr>
          <a:noFill/>
        </p:spPr>
        <p:txBody>
          <a:bodyPr/>
          <a:lstStyle/>
          <a:p>
            <a:fld id="{8D42E8BB-A120-47B1-B60A-34F0E7336013}" type="slidenum">
              <a:rPr lang="en-US" smtClean="0"/>
              <a:pPr/>
              <a:t>28</a:t>
            </a:fld>
            <a:endParaRPr lang="en-US" sz="1200" smtClean="0">
              <a:solidFill>
                <a:schemeClr val="tx1"/>
              </a:solidFill>
            </a:endParaRPr>
          </a:p>
        </p:txBody>
      </p:sp>
      <p:pic>
        <p:nvPicPr>
          <p:cNvPr id="46082" name="Picture 2"/>
          <p:cNvPicPr>
            <a:picLocks noChangeAspect="1" noChangeArrowheads="1"/>
          </p:cNvPicPr>
          <p:nvPr/>
        </p:nvPicPr>
        <p:blipFill>
          <a:blip r:embed="rId3" cstate="email"/>
          <a:srcRect/>
          <a:stretch>
            <a:fillRect/>
          </a:stretch>
        </p:blipFill>
        <p:spPr bwMode="auto">
          <a:xfrm>
            <a:off x="954026" y="1410070"/>
            <a:ext cx="6620305" cy="4846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6"/>
          <p:cNvSpPr>
            <a:spLocks noGrp="1" noChangeArrowheads="1"/>
          </p:cNvSpPr>
          <p:nvPr>
            <p:ph type="title"/>
          </p:nvPr>
        </p:nvSpPr>
        <p:spPr/>
        <p:txBody>
          <a:bodyPr/>
          <a:lstStyle/>
          <a:p>
            <a:pPr eaLnBrk="1" hangingPunct="1"/>
            <a:r>
              <a:rPr lang="en-US" dirty="0" smtClean="0"/>
              <a:t>VACIS</a:t>
            </a:r>
            <a:r>
              <a:rPr lang="en-US" sz="2000" baseline="30000" dirty="0" smtClean="0"/>
              <a:t>® </a:t>
            </a:r>
            <a:r>
              <a:rPr lang="en-US" sz="2000" dirty="0" smtClean="0"/>
              <a:t> an ~$1B Business resulted from an innovative solution  developed by Dr. Victor </a:t>
            </a:r>
            <a:r>
              <a:rPr lang="en-US" sz="2000" dirty="0" err="1" smtClean="0"/>
              <a:t>Verbinski</a:t>
            </a:r>
            <a:r>
              <a:rPr lang="en-US" sz="2000" baseline="30000" dirty="0" smtClean="0"/>
              <a:t>	</a:t>
            </a:r>
          </a:p>
        </p:txBody>
      </p:sp>
      <p:sp>
        <p:nvSpPr>
          <p:cNvPr id="18434" name="Slide Number Placeholder 4"/>
          <p:cNvSpPr>
            <a:spLocks noGrp="1"/>
          </p:cNvSpPr>
          <p:nvPr>
            <p:ph type="sldNum" sz="quarter" idx="11"/>
          </p:nvPr>
        </p:nvSpPr>
        <p:spPr>
          <a:noFill/>
        </p:spPr>
        <p:txBody>
          <a:bodyPr/>
          <a:lstStyle/>
          <a:p>
            <a:fld id="{2E5B3D97-9572-4514-9DD7-55608E0B9098}" type="slidenum">
              <a:rPr lang="en-US" smtClean="0"/>
              <a:pPr/>
              <a:t>2</a:t>
            </a:fld>
            <a:endParaRPr lang="en-US" sz="1200" dirty="0" smtClean="0">
              <a:solidFill>
                <a:schemeClr val="tx1"/>
              </a:solidFill>
            </a:endParaRPr>
          </a:p>
        </p:txBody>
      </p:sp>
      <p:sp>
        <p:nvSpPr>
          <p:cNvPr id="18438" name="Rectangle 7"/>
          <p:cNvSpPr>
            <a:spLocks noGrp="1" noChangeArrowheads="1"/>
          </p:cNvSpPr>
          <p:nvPr>
            <p:ph type="body" idx="4294967295"/>
          </p:nvPr>
        </p:nvSpPr>
        <p:spPr>
          <a:xfrm>
            <a:off x="0" y="1595438"/>
            <a:ext cx="8686800" cy="4406900"/>
          </a:xfrm>
        </p:spPr>
        <p:txBody>
          <a:bodyPr/>
          <a:lstStyle/>
          <a:p>
            <a:pPr eaLnBrk="1" hangingPunct="1">
              <a:lnSpc>
                <a:spcPct val="90000"/>
              </a:lnSpc>
            </a:pPr>
            <a:r>
              <a:rPr lang="en-US" dirty="0" smtClean="0"/>
              <a:t>US Customs Service (now Customs and Border Protection) in early 1990s faced a challenging requirement:</a:t>
            </a:r>
          </a:p>
          <a:p>
            <a:pPr lvl="1" eaLnBrk="1" hangingPunct="1">
              <a:lnSpc>
                <a:spcPct val="90000"/>
              </a:lnSpc>
            </a:pPr>
            <a:r>
              <a:rPr lang="en-US" dirty="0" smtClean="0"/>
              <a:t>How to more effectively inspect nearly-empty propane tanker trucks for drugs entering the US from Mexico</a:t>
            </a:r>
          </a:p>
          <a:p>
            <a:pPr lvl="1" eaLnBrk="1" hangingPunct="1">
              <a:lnSpc>
                <a:spcPct val="90000"/>
              </a:lnSpc>
            </a:pPr>
            <a:r>
              <a:rPr lang="en-US" dirty="0" smtClean="0"/>
              <a:t>Customs Service found 8000 pounds of cocaine hidden in a nearly-empty propane tanker by painstakingly opening the tanker (after transferring propane to another tanker truck)</a:t>
            </a:r>
          </a:p>
          <a:p>
            <a:pPr lvl="1" eaLnBrk="1" hangingPunct="1">
              <a:lnSpc>
                <a:spcPct val="90000"/>
              </a:lnSpc>
            </a:pPr>
            <a:r>
              <a:rPr lang="en-US" dirty="0" smtClean="0"/>
              <a:t>This manual inspection took more than 4 hours</a:t>
            </a:r>
          </a:p>
          <a:p>
            <a:pPr eaLnBrk="1" hangingPunct="1">
              <a:lnSpc>
                <a:spcPct val="90000"/>
              </a:lnSpc>
            </a:pPr>
            <a:r>
              <a:rPr lang="en-US" dirty="0" smtClean="0"/>
              <a:t>Customs Service clearly needed a much faster, non-intrusive inspection method if they were to effectively inspect propane tankers</a:t>
            </a:r>
          </a:p>
          <a:p>
            <a:pPr eaLnBrk="1" hangingPunct="1">
              <a:lnSpc>
                <a:spcPct val="90000"/>
              </a:lnSpc>
            </a:pPr>
            <a:r>
              <a:rPr lang="en-US" dirty="0" smtClean="0"/>
              <a:t>In response to a request by Customs Service to SAIC for non-intrusive inspection ideas, Dr. Victor </a:t>
            </a:r>
            <a:r>
              <a:rPr lang="en-US" dirty="0" err="1" smtClean="0"/>
              <a:t>Verbinski</a:t>
            </a:r>
            <a:r>
              <a:rPr lang="en-US" dirty="0" smtClean="0"/>
              <a:t> suggested a gamma-ray densitometer</a:t>
            </a:r>
          </a:p>
          <a:p>
            <a:pPr eaLnBrk="1" hangingPunct="1">
              <a:lnSpc>
                <a:spcPct val="90000"/>
              </a:lnSpc>
            </a:pPr>
            <a:r>
              <a:rPr lang="en-US" dirty="0" smtClean="0"/>
              <a:t>In a proof-of-concept  (POC) experiment using the seized propane tanker truck, </a:t>
            </a:r>
            <a:r>
              <a:rPr lang="en-US" dirty="0" err="1" smtClean="0"/>
              <a:t>Verbinski</a:t>
            </a:r>
            <a:r>
              <a:rPr lang="en-US" dirty="0" smtClean="0"/>
              <a:t> demonstrated the ability to detect small thicknesses (few inches) of  simulated drugs using a gamma densitometer comprised of a </a:t>
            </a:r>
            <a:r>
              <a:rPr lang="en-US" sz="1600" baseline="30000" dirty="0" smtClean="0"/>
              <a:t>137</a:t>
            </a:r>
            <a:r>
              <a:rPr lang="en-US" dirty="0" smtClean="0"/>
              <a:t>Cs gamma-ray source and several </a:t>
            </a:r>
            <a:r>
              <a:rPr lang="en-US" dirty="0" err="1" smtClean="0"/>
              <a:t>NaI</a:t>
            </a:r>
            <a:r>
              <a:rPr lang="en-US" dirty="0" smtClean="0"/>
              <a:t> detectors</a:t>
            </a:r>
          </a:p>
          <a:p>
            <a:pPr eaLnBrk="1" hangingPunct="1">
              <a:lnSpc>
                <a:spcPct val="90000"/>
              </a:lnSpc>
            </a:pPr>
            <a:r>
              <a:rPr lang="en-US" dirty="0" smtClean="0"/>
              <a:t>VACIS started with a </a:t>
            </a:r>
            <a:r>
              <a:rPr lang="en-US" b="1" i="1" u="sng" dirty="0" smtClean="0"/>
              <a:t>$50K </a:t>
            </a:r>
            <a:r>
              <a:rPr lang="en-US" dirty="0" smtClean="0"/>
              <a:t>contract in the early1990’s from Customs to show POC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algn="ctr" eaLnBrk="1" hangingPunct="1"/>
            <a:r>
              <a:rPr lang="en-US" dirty="0" smtClean="0"/>
              <a:t>VACIS</a:t>
            </a:r>
            <a:r>
              <a:rPr lang="en-US" sz="2000" baseline="30000" dirty="0" smtClean="0"/>
              <a:t>®</a:t>
            </a:r>
            <a:r>
              <a:rPr lang="en-US" dirty="0" smtClean="0"/>
              <a:t> Image Enhancement -Nonlinear Contrast Stretch </a:t>
            </a:r>
          </a:p>
        </p:txBody>
      </p:sp>
      <p:sp>
        <p:nvSpPr>
          <p:cNvPr id="22530" name="Slide Number Placeholder 4"/>
          <p:cNvSpPr>
            <a:spLocks noGrp="1"/>
          </p:cNvSpPr>
          <p:nvPr>
            <p:ph type="sldNum" sz="quarter" idx="11"/>
          </p:nvPr>
        </p:nvSpPr>
        <p:spPr>
          <a:noFill/>
        </p:spPr>
        <p:txBody>
          <a:bodyPr/>
          <a:lstStyle/>
          <a:p>
            <a:fld id="{8AFCBEDD-D6A0-451E-A935-7BA93B4CB90C}" type="slidenum">
              <a:rPr lang="en-US" smtClean="0"/>
              <a:pPr/>
              <a:t>29</a:t>
            </a:fld>
            <a:endParaRPr lang="en-US" sz="1200" smtClean="0">
              <a:solidFill>
                <a:schemeClr val="tx1"/>
              </a:solidFill>
            </a:endParaRPr>
          </a:p>
        </p:txBody>
      </p:sp>
      <p:sp>
        <p:nvSpPr>
          <p:cNvPr id="144387" name="Rectangle 3"/>
          <p:cNvSpPr>
            <a:spLocks noGrp="1" noChangeArrowheads="1"/>
          </p:cNvSpPr>
          <p:nvPr>
            <p:ph type="body" idx="4294967295"/>
          </p:nvPr>
        </p:nvSpPr>
        <p:spPr>
          <a:xfrm>
            <a:off x="384048" y="1455420"/>
            <a:ext cx="8534400" cy="533400"/>
          </a:xfrm>
        </p:spPr>
        <p:txBody>
          <a:bodyPr/>
          <a:lstStyle/>
          <a:p>
            <a:pPr eaLnBrk="1" hangingPunct="1">
              <a:lnSpc>
                <a:spcPct val="90000"/>
              </a:lnSpc>
            </a:pPr>
            <a:r>
              <a:rPr lang="en-US" sz="1600" b="1" dirty="0" smtClean="0"/>
              <a:t>Image obtained during FPED III, May, 2001</a:t>
            </a:r>
          </a:p>
          <a:p>
            <a:pPr eaLnBrk="1" hangingPunct="1">
              <a:lnSpc>
                <a:spcPct val="90000"/>
              </a:lnSpc>
            </a:pPr>
            <a:r>
              <a:rPr lang="en-US" sz="1600" b="1" dirty="0" smtClean="0"/>
              <a:t>Mobile VACIS with Co-60</a:t>
            </a:r>
          </a:p>
        </p:txBody>
      </p:sp>
      <p:pic>
        <p:nvPicPr>
          <p:cNvPr id="22534" name="Picture 5"/>
          <p:cNvPicPr>
            <a:picLocks noChangeAspect="1" noChangeArrowheads="1"/>
          </p:cNvPicPr>
          <p:nvPr/>
        </p:nvPicPr>
        <p:blipFill>
          <a:blip r:embed="rId3" cstate="email"/>
          <a:srcRect t="38152"/>
          <a:stretch>
            <a:fillRect/>
          </a:stretch>
        </p:blipFill>
        <p:spPr bwMode="auto">
          <a:xfrm>
            <a:off x="542735" y="2098485"/>
            <a:ext cx="7406640" cy="3931920"/>
          </a:xfrm>
          <a:prstGeom prst="rect">
            <a:avLst/>
          </a:prstGeom>
          <a:noFill/>
          <a:ln w="9525">
            <a:noFill/>
            <a:miter lim="800000"/>
            <a:headEnd/>
            <a:tailEnd/>
          </a:ln>
        </p:spPr>
      </p:pic>
      <p:sp>
        <p:nvSpPr>
          <p:cNvPr id="22535" name="Text Box 6"/>
          <p:cNvSpPr txBox="1">
            <a:spLocks noChangeArrowheads="1"/>
          </p:cNvSpPr>
          <p:nvPr/>
        </p:nvSpPr>
        <p:spPr bwMode="auto">
          <a:xfrm>
            <a:off x="5629597" y="4245053"/>
            <a:ext cx="1815316" cy="350853"/>
          </a:xfrm>
          <a:prstGeom prst="rect">
            <a:avLst/>
          </a:prstGeom>
          <a:solidFill>
            <a:srgbClr val="FFFFFF"/>
          </a:solidFill>
          <a:ln w="9525">
            <a:solidFill>
              <a:srgbClr val="000000"/>
            </a:solidFill>
            <a:miter lim="800000"/>
            <a:headEnd/>
            <a:tailEnd/>
          </a:ln>
        </p:spPr>
        <p:txBody>
          <a:bodyPr>
            <a:spAutoFit/>
          </a:bodyPr>
          <a:lstStyle/>
          <a:p>
            <a:r>
              <a:rPr lang="en-US" sz="1800" b="1">
                <a:solidFill>
                  <a:srgbClr val="000000"/>
                </a:solidFill>
                <a:latin typeface="Times New Roman" pitchFamily="18" charset="0"/>
              </a:rPr>
              <a:t>Ammonium Nitrate</a:t>
            </a:r>
          </a:p>
        </p:txBody>
      </p:sp>
      <p:sp>
        <p:nvSpPr>
          <p:cNvPr id="22536" name="Text Box 7"/>
          <p:cNvSpPr txBox="1">
            <a:spLocks noChangeArrowheads="1"/>
          </p:cNvSpPr>
          <p:nvPr/>
        </p:nvSpPr>
        <p:spPr bwMode="auto">
          <a:xfrm>
            <a:off x="4399624" y="4268739"/>
            <a:ext cx="940471" cy="338554"/>
          </a:xfrm>
          <a:prstGeom prst="rect">
            <a:avLst/>
          </a:prstGeom>
          <a:solidFill>
            <a:srgbClr val="FFFFFF"/>
          </a:solidFill>
          <a:ln w="9525">
            <a:solidFill>
              <a:srgbClr val="000000"/>
            </a:solidFill>
            <a:miter lim="800000"/>
            <a:headEnd/>
            <a:tailEnd/>
          </a:ln>
        </p:spPr>
        <p:txBody>
          <a:bodyPr wrap="square">
            <a:spAutoFit/>
          </a:bodyPr>
          <a:lstStyle/>
          <a:p>
            <a:r>
              <a:rPr lang="en-US" sz="1600" b="1" dirty="0">
                <a:solidFill>
                  <a:srgbClr val="000000"/>
                </a:solidFill>
                <a:latin typeface="Times New Roman" pitchFamily="18" charset="0"/>
              </a:rPr>
              <a:t>Water</a:t>
            </a:r>
          </a:p>
        </p:txBody>
      </p:sp>
      <p:sp>
        <p:nvSpPr>
          <p:cNvPr id="22537" name="Line 8"/>
          <p:cNvSpPr>
            <a:spLocks noChangeShapeType="1"/>
          </p:cNvSpPr>
          <p:nvPr/>
        </p:nvSpPr>
        <p:spPr bwMode="auto">
          <a:xfrm>
            <a:off x="5225779" y="4495239"/>
            <a:ext cx="0" cy="396745"/>
          </a:xfrm>
          <a:prstGeom prst="line">
            <a:avLst/>
          </a:prstGeom>
          <a:noFill/>
          <a:ln w="28575">
            <a:solidFill>
              <a:schemeClr val="bg1"/>
            </a:solidFill>
            <a:round/>
            <a:headEnd/>
            <a:tailEnd type="triangle" w="med" len="med"/>
          </a:ln>
        </p:spPr>
        <p:txBody>
          <a:bodyPr/>
          <a:lstStyle/>
          <a:p>
            <a:endParaRPr lang="en-US"/>
          </a:p>
        </p:txBody>
      </p:sp>
      <p:sp>
        <p:nvSpPr>
          <p:cNvPr id="22538" name="Line 9"/>
          <p:cNvSpPr>
            <a:spLocks noChangeShapeType="1"/>
          </p:cNvSpPr>
          <p:nvPr/>
        </p:nvSpPr>
        <p:spPr bwMode="auto">
          <a:xfrm>
            <a:off x="5660660" y="4557505"/>
            <a:ext cx="0" cy="343451"/>
          </a:xfrm>
          <a:prstGeom prst="line">
            <a:avLst/>
          </a:prstGeom>
          <a:noFill/>
          <a:ln w="28575">
            <a:solidFill>
              <a:schemeClr val="bg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91440" y="0"/>
            <a:ext cx="6766560" cy="1379538"/>
          </a:xfrm>
        </p:spPr>
        <p:txBody>
          <a:bodyPr/>
          <a:lstStyle/>
          <a:p>
            <a:r>
              <a:rPr lang="en-US" dirty="0"/>
              <a:t>Need for Integrated Systems </a:t>
            </a:r>
            <a:r>
              <a:rPr lang="en-US" dirty="0" smtClean="0"/>
              <a:t>Led to Developing the Integrated Container Inspection System (ICIS)</a:t>
            </a:r>
            <a:endParaRPr lang="en-US" dirty="0"/>
          </a:p>
        </p:txBody>
      </p:sp>
      <p:sp>
        <p:nvSpPr>
          <p:cNvPr id="5" name="Slide Number Placeholder 4"/>
          <p:cNvSpPr>
            <a:spLocks noGrp="1"/>
          </p:cNvSpPr>
          <p:nvPr>
            <p:ph type="sldNum" sz="quarter" idx="11"/>
          </p:nvPr>
        </p:nvSpPr>
        <p:spPr/>
        <p:txBody>
          <a:bodyPr/>
          <a:lstStyle/>
          <a:p>
            <a:pPr>
              <a:defRPr/>
            </a:pPr>
            <a:fld id="{76F3B069-E822-4532-9AC5-6CC73B99D57D}" type="slidenum">
              <a:rPr lang="en-US" smtClean="0"/>
              <a:pPr>
                <a:defRPr/>
              </a:pPr>
              <a:t>30</a:t>
            </a:fld>
            <a:endParaRPr lang="en-US" sz="1200">
              <a:solidFill>
                <a:schemeClr val="tx1"/>
              </a:solidFill>
            </a:endParaRPr>
          </a:p>
        </p:txBody>
      </p:sp>
      <p:sp>
        <p:nvSpPr>
          <p:cNvPr id="184323" name="Rectangle 3"/>
          <p:cNvSpPr>
            <a:spLocks noGrp="1" noChangeArrowheads="1"/>
          </p:cNvSpPr>
          <p:nvPr>
            <p:ph type="body" idx="4294967295"/>
          </p:nvPr>
        </p:nvSpPr>
        <p:spPr bwMode="auto">
          <a:xfrm>
            <a:off x="548640" y="1709738"/>
            <a:ext cx="8229600" cy="406876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342900" indent="-342900">
              <a:lnSpc>
                <a:spcPct val="90000"/>
              </a:lnSpc>
            </a:pPr>
            <a:r>
              <a:rPr lang="en-US" b="1" dirty="0"/>
              <a:t>Radiation Portal Monitors (RPMs) used to detect nuclear weapons and radioactive materials by detecting gamma-rays and neutrons (Passive Detection)</a:t>
            </a:r>
          </a:p>
          <a:p>
            <a:pPr marL="342900" indent="-342900">
              <a:lnSpc>
                <a:spcPct val="90000"/>
              </a:lnSpc>
            </a:pPr>
            <a:r>
              <a:rPr lang="en-US" b="1" dirty="0"/>
              <a:t>High density shielding can prevent passive detection of nuclear weapon or radioactive material</a:t>
            </a:r>
          </a:p>
          <a:p>
            <a:pPr marL="342900" indent="-342900">
              <a:lnSpc>
                <a:spcPct val="90000"/>
              </a:lnSpc>
            </a:pPr>
            <a:r>
              <a:rPr lang="en-US" b="1" dirty="0"/>
              <a:t>Gamma or X-ray radiographic imaging </a:t>
            </a:r>
            <a:r>
              <a:rPr lang="en-US" b="1" dirty="0" smtClean="0"/>
              <a:t>can </a:t>
            </a:r>
            <a:r>
              <a:rPr lang="en-US" b="1" dirty="0"/>
              <a:t>detect anomalous high density shielding –complements </a:t>
            </a:r>
            <a:r>
              <a:rPr lang="en-US" b="1" dirty="0" smtClean="0"/>
              <a:t>RPMs</a:t>
            </a:r>
          </a:p>
          <a:p>
            <a:pPr marL="342900" indent="-342900">
              <a:lnSpc>
                <a:spcPct val="90000"/>
              </a:lnSpc>
            </a:pPr>
            <a:r>
              <a:rPr lang="en-US" b="1" dirty="0" smtClean="0"/>
              <a:t>Need capability to inspect 100% of containers without impacting the flow of commerce</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noFill/>
          <a:ln/>
        </p:spPr>
        <p:txBody>
          <a:bodyPr/>
          <a:lstStyle/>
          <a:p>
            <a:pPr algn="ctr"/>
            <a:r>
              <a:rPr lang="en-US" sz="3000" b="0" i="1">
                <a:solidFill>
                  <a:schemeClr val="bg1"/>
                </a:solidFill>
              </a:rPr>
              <a:t>The ICIS System</a:t>
            </a:r>
          </a:p>
        </p:txBody>
      </p:sp>
      <p:sp>
        <p:nvSpPr>
          <p:cNvPr id="32" name="Slide Number Placeholder 31"/>
          <p:cNvSpPr>
            <a:spLocks noGrp="1"/>
          </p:cNvSpPr>
          <p:nvPr>
            <p:ph type="sldNum" sz="quarter" idx="11"/>
          </p:nvPr>
        </p:nvSpPr>
        <p:spPr/>
        <p:txBody>
          <a:bodyPr/>
          <a:lstStyle/>
          <a:p>
            <a:pPr>
              <a:defRPr/>
            </a:pPr>
            <a:fld id="{76F3B069-E822-4532-9AC5-6CC73B99D57D}" type="slidenum">
              <a:rPr lang="en-US" smtClean="0"/>
              <a:pPr>
                <a:defRPr/>
              </a:pPr>
              <a:t>31</a:t>
            </a:fld>
            <a:endParaRPr lang="en-US" sz="1200">
              <a:solidFill>
                <a:schemeClr val="tx1"/>
              </a:solidFill>
            </a:endParaRPr>
          </a:p>
        </p:txBody>
      </p:sp>
      <p:grpSp>
        <p:nvGrpSpPr>
          <p:cNvPr id="33" name="Group 32"/>
          <p:cNvGrpSpPr/>
          <p:nvPr/>
        </p:nvGrpSpPr>
        <p:grpSpPr>
          <a:xfrm>
            <a:off x="1542288" y="1490472"/>
            <a:ext cx="2133600" cy="1188720"/>
            <a:chOff x="1524000" y="1143000"/>
            <a:chExt cx="2133600" cy="1289050"/>
          </a:xfrm>
        </p:grpSpPr>
        <p:pic>
          <p:nvPicPr>
            <p:cNvPr id="218116" name="Picture 4" descr="VACIS Portal small"/>
            <p:cNvPicPr>
              <a:picLocks noChangeAspect="1" noChangeArrowheads="1"/>
            </p:cNvPicPr>
            <p:nvPr/>
          </p:nvPicPr>
          <p:blipFill>
            <a:blip r:embed="rId3" cstate="email"/>
            <a:srcRect/>
            <a:stretch>
              <a:fillRect/>
            </a:stretch>
          </p:blipFill>
          <p:spPr bwMode="auto">
            <a:xfrm>
              <a:off x="2438400" y="1403350"/>
              <a:ext cx="1219200" cy="1028700"/>
            </a:xfrm>
            <a:prstGeom prst="rect">
              <a:avLst/>
            </a:prstGeom>
            <a:noFill/>
            <a:ln w="12700">
              <a:solidFill>
                <a:srgbClr val="CC0000"/>
              </a:solidFill>
              <a:miter lim="800000"/>
              <a:headEnd/>
              <a:tailEnd/>
            </a:ln>
          </p:spPr>
        </p:pic>
        <p:pic>
          <p:nvPicPr>
            <p:cNvPr id="218117" name="Picture 5" descr="VACIS Mobile on quay"/>
            <p:cNvPicPr>
              <a:picLocks noChangeAspect="1" noChangeArrowheads="1"/>
            </p:cNvPicPr>
            <p:nvPr/>
          </p:nvPicPr>
          <p:blipFill>
            <a:blip r:embed="rId4" cstate="email"/>
            <a:srcRect/>
            <a:stretch>
              <a:fillRect/>
            </a:stretch>
          </p:blipFill>
          <p:spPr bwMode="auto">
            <a:xfrm>
              <a:off x="1524000" y="1143000"/>
              <a:ext cx="1295400" cy="801688"/>
            </a:xfrm>
            <a:prstGeom prst="rect">
              <a:avLst/>
            </a:prstGeom>
            <a:noFill/>
            <a:ln w="12700">
              <a:solidFill>
                <a:srgbClr val="CC0000"/>
              </a:solidFill>
              <a:miter lim="800000"/>
              <a:headEnd/>
              <a:tailEnd/>
            </a:ln>
          </p:spPr>
        </p:pic>
      </p:grpSp>
      <p:pic>
        <p:nvPicPr>
          <p:cNvPr id="218118" name="Picture 6" descr="RPM with red truck small"/>
          <p:cNvPicPr>
            <a:picLocks noChangeAspect="1" noChangeArrowheads="1"/>
          </p:cNvPicPr>
          <p:nvPr/>
        </p:nvPicPr>
        <p:blipFill>
          <a:blip r:embed="rId5" cstate="email"/>
          <a:srcRect/>
          <a:stretch>
            <a:fillRect/>
          </a:stretch>
        </p:blipFill>
        <p:spPr bwMode="auto">
          <a:xfrm>
            <a:off x="1066800" y="4965700"/>
            <a:ext cx="1828800" cy="1358900"/>
          </a:xfrm>
          <a:prstGeom prst="rect">
            <a:avLst/>
          </a:prstGeom>
          <a:noFill/>
          <a:ln w="12700">
            <a:solidFill>
              <a:srgbClr val="CC0000"/>
            </a:solidFill>
            <a:miter lim="800000"/>
            <a:headEnd/>
            <a:tailEnd/>
          </a:ln>
        </p:spPr>
      </p:pic>
      <p:sp>
        <p:nvSpPr>
          <p:cNvPr id="218119" name="AutoShape 7"/>
          <p:cNvSpPr>
            <a:spLocks noChangeArrowheads="1"/>
          </p:cNvSpPr>
          <p:nvPr/>
        </p:nvSpPr>
        <p:spPr bwMode="auto">
          <a:xfrm>
            <a:off x="4419600" y="2667000"/>
            <a:ext cx="1447800" cy="1511300"/>
          </a:xfrm>
          <a:prstGeom prst="can">
            <a:avLst>
              <a:gd name="adj" fmla="val 26976"/>
            </a:avLst>
          </a:prstGeom>
          <a:gradFill rotWithShape="0">
            <a:gsLst>
              <a:gs pos="0">
                <a:srgbClr val="99CCFF">
                  <a:gamma/>
                  <a:shade val="83137"/>
                  <a:invGamma/>
                </a:srgbClr>
              </a:gs>
              <a:gs pos="100000">
                <a:srgbClr val="99CCFF"/>
              </a:gs>
            </a:gsLst>
            <a:lin ang="0" scaled="1"/>
          </a:gradFill>
          <a:ln w="9525">
            <a:noFill/>
            <a:round/>
            <a:headEnd/>
            <a:tailEnd/>
          </a:ln>
          <a:effectLst/>
        </p:spPr>
        <p:txBody>
          <a:bodyPr wrap="none" anchor="ctr"/>
          <a:lstStyle/>
          <a:p>
            <a:pPr algn="ctr"/>
            <a:r>
              <a:rPr lang="en-US" sz="2000">
                <a:solidFill>
                  <a:srgbClr val="005078"/>
                </a:solidFill>
                <a:latin typeface="Verdana" pitchFamily="34" charset="0"/>
              </a:rPr>
              <a:t>ICIS</a:t>
            </a:r>
            <a:br>
              <a:rPr lang="en-US" sz="2000">
                <a:solidFill>
                  <a:srgbClr val="005078"/>
                </a:solidFill>
                <a:latin typeface="Verdana" pitchFamily="34" charset="0"/>
              </a:rPr>
            </a:br>
            <a:r>
              <a:rPr lang="en-US" sz="2000">
                <a:solidFill>
                  <a:srgbClr val="005078"/>
                </a:solidFill>
                <a:latin typeface="Verdana" pitchFamily="34" charset="0"/>
              </a:rPr>
              <a:t>Database</a:t>
            </a:r>
          </a:p>
        </p:txBody>
      </p:sp>
      <p:sp>
        <p:nvSpPr>
          <p:cNvPr id="218120" name="AutoShape 8"/>
          <p:cNvSpPr>
            <a:spLocks noChangeArrowheads="1"/>
          </p:cNvSpPr>
          <p:nvPr/>
        </p:nvSpPr>
        <p:spPr bwMode="auto">
          <a:xfrm flipH="1">
            <a:off x="6934200" y="3276600"/>
            <a:ext cx="1676400" cy="1219200"/>
          </a:xfrm>
          <a:prstGeom prst="cube">
            <a:avLst>
              <a:gd name="adj" fmla="val 13884"/>
            </a:avLst>
          </a:prstGeom>
          <a:solidFill>
            <a:srgbClr val="9DEDE7"/>
          </a:solidFill>
          <a:ln w="9525">
            <a:noFill/>
            <a:miter lim="800000"/>
            <a:headEnd/>
            <a:tailEnd/>
          </a:ln>
          <a:effectLst/>
        </p:spPr>
        <p:txBody>
          <a:bodyPr wrap="none" anchor="ctr"/>
          <a:lstStyle/>
          <a:p>
            <a:pPr algn="ctr"/>
            <a:r>
              <a:rPr lang="en-US" sz="2000">
                <a:solidFill>
                  <a:srgbClr val="005078"/>
                </a:solidFill>
                <a:latin typeface="Verdana" pitchFamily="34" charset="0"/>
              </a:rPr>
              <a:t>Customs</a:t>
            </a:r>
            <a:br>
              <a:rPr lang="en-US" sz="2000">
                <a:solidFill>
                  <a:srgbClr val="005078"/>
                </a:solidFill>
                <a:latin typeface="Verdana" pitchFamily="34" charset="0"/>
              </a:rPr>
            </a:br>
            <a:r>
              <a:rPr lang="en-US" sz="2000">
                <a:solidFill>
                  <a:srgbClr val="005078"/>
                </a:solidFill>
                <a:latin typeface="Verdana" pitchFamily="34" charset="0"/>
              </a:rPr>
              <a:t>Agencies</a:t>
            </a:r>
          </a:p>
        </p:txBody>
      </p:sp>
      <p:pic>
        <p:nvPicPr>
          <p:cNvPr id="218121" name="Picture 9" descr="Cameras on pole at Maher"/>
          <p:cNvPicPr>
            <a:picLocks noChangeAspect="1" noChangeArrowheads="1"/>
          </p:cNvPicPr>
          <p:nvPr/>
        </p:nvPicPr>
        <p:blipFill>
          <a:blip r:embed="rId6" cstate="email"/>
          <a:srcRect/>
          <a:stretch>
            <a:fillRect/>
          </a:stretch>
        </p:blipFill>
        <p:spPr bwMode="auto">
          <a:xfrm>
            <a:off x="639065" y="2703576"/>
            <a:ext cx="1083320" cy="1463040"/>
          </a:xfrm>
          <a:prstGeom prst="rect">
            <a:avLst/>
          </a:prstGeom>
          <a:noFill/>
          <a:ln w="12700">
            <a:solidFill>
              <a:srgbClr val="CC0000"/>
            </a:solidFill>
            <a:miter lim="800000"/>
            <a:headEnd/>
            <a:tailEnd/>
          </a:ln>
        </p:spPr>
      </p:pic>
      <p:sp>
        <p:nvSpPr>
          <p:cNvPr id="218122" name="Text Box 10"/>
          <p:cNvSpPr txBox="1">
            <a:spLocks noChangeArrowheads="1"/>
          </p:cNvSpPr>
          <p:nvPr/>
        </p:nvSpPr>
        <p:spPr bwMode="auto">
          <a:xfrm>
            <a:off x="438912" y="1456944"/>
            <a:ext cx="1066800" cy="639763"/>
          </a:xfrm>
          <a:prstGeom prst="rect">
            <a:avLst/>
          </a:prstGeom>
          <a:noFill/>
          <a:ln w="19050" algn="ctr">
            <a:noFill/>
            <a:miter lim="800000"/>
            <a:headEnd/>
            <a:tailEnd/>
          </a:ln>
          <a:effectLst/>
        </p:spPr>
        <p:txBody>
          <a:bodyPr>
            <a:spAutoFit/>
          </a:bodyPr>
          <a:lstStyle/>
          <a:p>
            <a:pPr algn="r">
              <a:spcBef>
                <a:spcPct val="100000"/>
              </a:spcBef>
            </a:pPr>
            <a:r>
              <a:rPr lang="en-US" sz="1200" dirty="0">
                <a:solidFill>
                  <a:srgbClr val="000066"/>
                </a:solidFill>
                <a:latin typeface="Verdana" pitchFamily="34" charset="0"/>
                <a:cs typeface="Times New Roman" pitchFamily="18" charset="0"/>
              </a:rPr>
              <a:t>  VACIS</a:t>
            </a:r>
            <a:r>
              <a:rPr lang="en-US" sz="1200" baseline="30000" dirty="0">
                <a:solidFill>
                  <a:srgbClr val="000066"/>
                </a:solidFill>
                <a:latin typeface="Verdana" pitchFamily="34" charset="0"/>
                <a:cs typeface="Times New Roman" pitchFamily="18" charset="0"/>
              </a:rPr>
              <a:t>®</a:t>
            </a:r>
            <a:r>
              <a:rPr lang="en-US" sz="1200" dirty="0">
                <a:solidFill>
                  <a:srgbClr val="000066"/>
                </a:solidFill>
                <a:latin typeface="Verdana" pitchFamily="34" charset="0"/>
                <a:cs typeface="Times New Roman" pitchFamily="18" charset="0"/>
              </a:rPr>
              <a:t> </a:t>
            </a:r>
            <a:br>
              <a:rPr lang="en-US" sz="1200" dirty="0">
                <a:solidFill>
                  <a:srgbClr val="000066"/>
                </a:solidFill>
                <a:latin typeface="Verdana" pitchFamily="34" charset="0"/>
                <a:cs typeface="Times New Roman" pitchFamily="18" charset="0"/>
              </a:rPr>
            </a:br>
            <a:r>
              <a:rPr lang="en-US" sz="1200" dirty="0">
                <a:solidFill>
                  <a:srgbClr val="000066"/>
                </a:solidFill>
                <a:latin typeface="Verdana" pitchFamily="34" charset="0"/>
                <a:cs typeface="Times New Roman" pitchFamily="18" charset="0"/>
              </a:rPr>
              <a:t>gamma </a:t>
            </a:r>
            <a:br>
              <a:rPr lang="en-US" sz="1200" dirty="0">
                <a:solidFill>
                  <a:srgbClr val="000066"/>
                </a:solidFill>
                <a:latin typeface="Verdana" pitchFamily="34" charset="0"/>
                <a:cs typeface="Times New Roman" pitchFamily="18" charset="0"/>
              </a:rPr>
            </a:br>
            <a:r>
              <a:rPr lang="en-US" sz="1200" dirty="0">
                <a:solidFill>
                  <a:srgbClr val="000066"/>
                </a:solidFill>
                <a:latin typeface="Verdana" pitchFamily="34" charset="0"/>
                <a:cs typeface="Times New Roman" pitchFamily="18" charset="0"/>
              </a:rPr>
              <a:t>imaging</a:t>
            </a:r>
          </a:p>
        </p:txBody>
      </p:sp>
      <p:sp>
        <p:nvSpPr>
          <p:cNvPr id="218123" name="Text Box 11"/>
          <p:cNvSpPr txBox="1">
            <a:spLocks noChangeArrowheads="1"/>
          </p:cNvSpPr>
          <p:nvPr/>
        </p:nvSpPr>
        <p:spPr bwMode="auto">
          <a:xfrm>
            <a:off x="1828800" y="2819400"/>
            <a:ext cx="1219200" cy="457200"/>
          </a:xfrm>
          <a:prstGeom prst="rect">
            <a:avLst/>
          </a:prstGeom>
          <a:noFill/>
          <a:ln w="19050" algn="ctr">
            <a:noFill/>
            <a:miter lim="800000"/>
            <a:headEnd/>
            <a:tailEnd/>
          </a:ln>
          <a:effectLst/>
        </p:spPr>
        <p:txBody>
          <a:bodyPr>
            <a:spAutoFit/>
          </a:bodyPr>
          <a:lstStyle/>
          <a:p>
            <a:pPr>
              <a:spcBef>
                <a:spcPct val="100000"/>
              </a:spcBef>
            </a:pPr>
            <a:r>
              <a:rPr lang="en-US" sz="1200" dirty="0">
                <a:solidFill>
                  <a:srgbClr val="000066"/>
                </a:solidFill>
                <a:latin typeface="Verdana" pitchFamily="34" charset="0"/>
                <a:cs typeface="Times New Roman" pitchFamily="18" charset="0"/>
              </a:rPr>
              <a:t>OCR identification</a:t>
            </a:r>
          </a:p>
        </p:txBody>
      </p:sp>
      <p:sp>
        <p:nvSpPr>
          <p:cNvPr id="218124" name="Text Box 12"/>
          <p:cNvSpPr txBox="1">
            <a:spLocks noChangeArrowheads="1"/>
          </p:cNvSpPr>
          <p:nvPr/>
        </p:nvSpPr>
        <p:spPr bwMode="auto">
          <a:xfrm>
            <a:off x="2895600" y="5638800"/>
            <a:ext cx="1219200" cy="639763"/>
          </a:xfrm>
          <a:prstGeom prst="rect">
            <a:avLst/>
          </a:prstGeom>
          <a:noFill/>
          <a:ln w="19050" algn="ctr">
            <a:noFill/>
            <a:miter lim="800000"/>
            <a:headEnd/>
            <a:tailEnd/>
          </a:ln>
          <a:effectLst/>
        </p:spPr>
        <p:txBody>
          <a:bodyPr>
            <a:spAutoFit/>
          </a:bodyPr>
          <a:lstStyle/>
          <a:p>
            <a:pPr>
              <a:spcBef>
                <a:spcPct val="100000"/>
              </a:spcBef>
            </a:pPr>
            <a:r>
              <a:rPr lang="en-US" sz="1200" dirty="0">
                <a:solidFill>
                  <a:srgbClr val="000066"/>
                </a:solidFill>
                <a:latin typeface="Verdana" pitchFamily="34" charset="0"/>
                <a:cs typeface="Times New Roman" pitchFamily="18" charset="0"/>
              </a:rPr>
              <a:t>Radiation Portal Monitor</a:t>
            </a:r>
          </a:p>
        </p:txBody>
      </p:sp>
      <p:sp>
        <p:nvSpPr>
          <p:cNvPr id="218125" name="AutoShape 13"/>
          <p:cNvSpPr>
            <a:spLocks noChangeArrowheads="1"/>
          </p:cNvSpPr>
          <p:nvPr/>
        </p:nvSpPr>
        <p:spPr bwMode="auto">
          <a:xfrm flipH="1">
            <a:off x="4343400" y="5105400"/>
            <a:ext cx="1676400" cy="1097280"/>
          </a:xfrm>
          <a:prstGeom prst="cube">
            <a:avLst>
              <a:gd name="adj" fmla="val 13884"/>
            </a:avLst>
          </a:prstGeom>
          <a:solidFill>
            <a:srgbClr val="DECDAE"/>
          </a:solidFill>
          <a:ln w="9525">
            <a:noFill/>
            <a:miter lim="800000"/>
            <a:headEnd/>
            <a:tailEnd/>
          </a:ln>
          <a:effectLst/>
        </p:spPr>
        <p:txBody>
          <a:bodyPr wrap="none" anchor="ctr"/>
          <a:lstStyle/>
          <a:p>
            <a:pPr algn="ctr"/>
            <a:r>
              <a:rPr lang="en-US" sz="2000" dirty="0">
                <a:solidFill>
                  <a:srgbClr val="005078"/>
                </a:solidFill>
                <a:latin typeface="Verdana" pitchFamily="34" charset="0"/>
              </a:rPr>
              <a:t>Terminal</a:t>
            </a:r>
            <a:br>
              <a:rPr lang="en-US" sz="2000" dirty="0">
                <a:solidFill>
                  <a:srgbClr val="005078"/>
                </a:solidFill>
                <a:latin typeface="Verdana" pitchFamily="34" charset="0"/>
              </a:rPr>
            </a:br>
            <a:r>
              <a:rPr lang="en-US" sz="2000" dirty="0">
                <a:solidFill>
                  <a:srgbClr val="005078"/>
                </a:solidFill>
                <a:latin typeface="Verdana" pitchFamily="34" charset="0"/>
              </a:rPr>
              <a:t>Operators</a:t>
            </a:r>
          </a:p>
        </p:txBody>
      </p:sp>
      <p:sp>
        <p:nvSpPr>
          <p:cNvPr id="218126" name="AutoShape 14"/>
          <p:cNvSpPr>
            <a:spLocks noChangeArrowheads="1"/>
          </p:cNvSpPr>
          <p:nvPr/>
        </p:nvSpPr>
        <p:spPr bwMode="auto">
          <a:xfrm flipH="1">
            <a:off x="7046976" y="5111496"/>
            <a:ext cx="1447800" cy="914400"/>
          </a:xfrm>
          <a:prstGeom prst="cube">
            <a:avLst>
              <a:gd name="adj" fmla="val 13884"/>
            </a:avLst>
          </a:prstGeom>
          <a:solidFill>
            <a:srgbClr val="D5ADBB"/>
          </a:solidFill>
          <a:ln w="9525">
            <a:noFill/>
            <a:miter lim="800000"/>
            <a:headEnd/>
            <a:tailEnd/>
          </a:ln>
          <a:effectLst/>
        </p:spPr>
        <p:txBody>
          <a:bodyPr wrap="none" anchor="ctr"/>
          <a:lstStyle/>
          <a:p>
            <a:pPr algn="ctr"/>
            <a:r>
              <a:rPr lang="en-US" sz="2000" dirty="0">
                <a:solidFill>
                  <a:srgbClr val="005078"/>
                </a:solidFill>
                <a:latin typeface="Verdana" pitchFamily="34" charset="0"/>
              </a:rPr>
              <a:t>Carriers</a:t>
            </a:r>
          </a:p>
        </p:txBody>
      </p:sp>
      <p:sp>
        <p:nvSpPr>
          <p:cNvPr id="218127" name="Line 15"/>
          <p:cNvSpPr>
            <a:spLocks noChangeShapeType="1"/>
          </p:cNvSpPr>
          <p:nvPr/>
        </p:nvSpPr>
        <p:spPr bwMode="auto">
          <a:xfrm>
            <a:off x="1905000" y="3429000"/>
            <a:ext cx="2362200" cy="0"/>
          </a:xfrm>
          <a:prstGeom prst="line">
            <a:avLst/>
          </a:prstGeom>
          <a:noFill/>
          <a:ln w="25400">
            <a:solidFill>
              <a:srgbClr val="CC0000"/>
            </a:solidFill>
            <a:round/>
            <a:headEnd/>
            <a:tailEnd type="triangle" w="med" len="lg"/>
          </a:ln>
          <a:effectLst/>
        </p:spPr>
        <p:txBody>
          <a:bodyPr/>
          <a:lstStyle/>
          <a:p>
            <a:endParaRPr lang="en-US"/>
          </a:p>
        </p:txBody>
      </p:sp>
      <p:sp>
        <p:nvSpPr>
          <p:cNvPr id="218128" name="Line 16"/>
          <p:cNvSpPr>
            <a:spLocks noChangeShapeType="1"/>
          </p:cNvSpPr>
          <p:nvPr/>
        </p:nvSpPr>
        <p:spPr bwMode="auto">
          <a:xfrm>
            <a:off x="3810000" y="2286000"/>
            <a:ext cx="457200" cy="381000"/>
          </a:xfrm>
          <a:prstGeom prst="line">
            <a:avLst/>
          </a:prstGeom>
          <a:noFill/>
          <a:ln w="25400">
            <a:solidFill>
              <a:srgbClr val="CC0000"/>
            </a:solidFill>
            <a:round/>
            <a:headEnd/>
            <a:tailEnd type="triangle" w="med" len="lg"/>
          </a:ln>
          <a:effectLst/>
        </p:spPr>
        <p:txBody>
          <a:bodyPr/>
          <a:lstStyle/>
          <a:p>
            <a:endParaRPr lang="en-US"/>
          </a:p>
        </p:txBody>
      </p:sp>
      <p:sp>
        <p:nvSpPr>
          <p:cNvPr id="218129" name="Line 17"/>
          <p:cNvSpPr>
            <a:spLocks noChangeShapeType="1"/>
          </p:cNvSpPr>
          <p:nvPr/>
        </p:nvSpPr>
        <p:spPr bwMode="auto">
          <a:xfrm flipV="1">
            <a:off x="3048000" y="4191000"/>
            <a:ext cx="1219200" cy="1066800"/>
          </a:xfrm>
          <a:prstGeom prst="line">
            <a:avLst/>
          </a:prstGeom>
          <a:noFill/>
          <a:ln w="25400">
            <a:solidFill>
              <a:srgbClr val="CC0000"/>
            </a:solidFill>
            <a:round/>
            <a:headEnd/>
            <a:tailEnd type="triangle" w="med" len="lg"/>
          </a:ln>
          <a:effectLst/>
        </p:spPr>
        <p:txBody>
          <a:bodyPr/>
          <a:lstStyle/>
          <a:p>
            <a:endParaRPr lang="en-US"/>
          </a:p>
        </p:txBody>
      </p:sp>
      <p:sp>
        <p:nvSpPr>
          <p:cNvPr id="218130" name="Text Box 18"/>
          <p:cNvSpPr txBox="1">
            <a:spLocks noChangeArrowheads="1"/>
          </p:cNvSpPr>
          <p:nvPr/>
        </p:nvSpPr>
        <p:spPr bwMode="auto">
          <a:xfrm>
            <a:off x="2438400" y="3459163"/>
            <a:ext cx="1371600" cy="274637"/>
          </a:xfrm>
          <a:prstGeom prst="rect">
            <a:avLst/>
          </a:prstGeom>
          <a:noFill/>
          <a:ln w="19050" algn="ctr">
            <a:noFill/>
            <a:miter lim="800000"/>
            <a:headEnd/>
            <a:tailEnd/>
          </a:ln>
          <a:effectLst/>
        </p:spPr>
        <p:txBody>
          <a:bodyPr>
            <a:spAutoFit/>
          </a:bodyPr>
          <a:lstStyle/>
          <a:p>
            <a:pPr>
              <a:spcBef>
                <a:spcPct val="100000"/>
              </a:spcBef>
            </a:pPr>
            <a:r>
              <a:rPr lang="en-US" sz="1200" dirty="0">
                <a:solidFill>
                  <a:srgbClr val="CC0000"/>
                </a:solidFill>
                <a:latin typeface="Verdana" pitchFamily="34" charset="0"/>
                <a:cs typeface="Times New Roman" pitchFamily="18" charset="0"/>
              </a:rPr>
              <a:t>Container IDs</a:t>
            </a:r>
          </a:p>
        </p:txBody>
      </p:sp>
      <p:sp>
        <p:nvSpPr>
          <p:cNvPr id="218131" name="Text Box 19"/>
          <p:cNvSpPr txBox="1">
            <a:spLocks noChangeArrowheads="1"/>
          </p:cNvSpPr>
          <p:nvPr/>
        </p:nvSpPr>
        <p:spPr bwMode="auto">
          <a:xfrm>
            <a:off x="3048000" y="4191000"/>
            <a:ext cx="990600" cy="457200"/>
          </a:xfrm>
          <a:prstGeom prst="rect">
            <a:avLst/>
          </a:prstGeom>
          <a:noFill/>
          <a:ln w="19050" algn="ctr">
            <a:noFill/>
            <a:miter lim="800000"/>
            <a:headEnd/>
            <a:tailEnd/>
          </a:ln>
          <a:effectLst/>
        </p:spPr>
        <p:txBody>
          <a:bodyPr>
            <a:spAutoFit/>
          </a:bodyPr>
          <a:lstStyle/>
          <a:p>
            <a:pPr>
              <a:spcBef>
                <a:spcPct val="100000"/>
              </a:spcBef>
            </a:pPr>
            <a:r>
              <a:rPr lang="en-US" sz="1200" dirty="0">
                <a:solidFill>
                  <a:srgbClr val="CC0000"/>
                </a:solidFill>
                <a:latin typeface="Verdana" pitchFamily="34" charset="0"/>
                <a:cs typeface="Times New Roman" pitchFamily="18" charset="0"/>
              </a:rPr>
              <a:t>Radiation profiles</a:t>
            </a:r>
          </a:p>
        </p:txBody>
      </p:sp>
      <p:sp>
        <p:nvSpPr>
          <p:cNvPr id="218132" name="Text Box 20"/>
          <p:cNvSpPr txBox="1">
            <a:spLocks noChangeArrowheads="1"/>
          </p:cNvSpPr>
          <p:nvPr/>
        </p:nvSpPr>
        <p:spPr bwMode="auto">
          <a:xfrm>
            <a:off x="4194048" y="1965960"/>
            <a:ext cx="990600" cy="457200"/>
          </a:xfrm>
          <a:prstGeom prst="rect">
            <a:avLst/>
          </a:prstGeom>
          <a:noFill/>
          <a:ln w="19050" algn="ctr">
            <a:noFill/>
            <a:miter lim="800000"/>
            <a:headEnd/>
            <a:tailEnd/>
          </a:ln>
          <a:effectLst/>
        </p:spPr>
        <p:txBody>
          <a:bodyPr>
            <a:spAutoFit/>
          </a:bodyPr>
          <a:lstStyle/>
          <a:p>
            <a:pPr>
              <a:spcBef>
                <a:spcPct val="100000"/>
              </a:spcBef>
            </a:pPr>
            <a:r>
              <a:rPr lang="en-US" sz="1200" dirty="0">
                <a:solidFill>
                  <a:srgbClr val="CC0000"/>
                </a:solidFill>
                <a:latin typeface="Verdana" pitchFamily="34" charset="0"/>
                <a:cs typeface="Times New Roman" pitchFamily="18" charset="0"/>
              </a:rPr>
              <a:t>Cargo images</a:t>
            </a:r>
          </a:p>
        </p:txBody>
      </p:sp>
      <p:sp>
        <p:nvSpPr>
          <p:cNvPr id="218133" name="Line 21"/>
          <p:cNvSpPr>
            <a:spLocks noChangeShapeType="1"/>
          </p:cNvSpPr>
          <p:nvPr/>
        </p:nvSpPr>
        <p:spPr bwMode="auto">
          <a:xfrm flipV="1">
            <a:off x="7772400" y="2660650"/>
            <a:ext cx="0" cy="552450"/>
          </a:xfrm>
          <a:prstGeom prst="line">
            <a:avLst/>
          </a:prstGeom>
          <a:noFill/>
          <a:ln w="25400">
            <a:solidFill>
              <a:srgbClr val="167871"/>
            </a:solidFill>
            <a:round/>
            <a:headEnd/>
            <a:tailEnd type="triangle" w="med" len="lg"/>
          </a:ln>
          <a:effectLst/>
        </p:spPr>
        <p:txBody>
          <a:bodyPr/>
          <a:lstStyle/>
          <a:p>
            <a:endParaRPr lang="en-US"/>
          </a:p>
        </p:txBody>
      </p:sp>
      <p:sp>
        <p:nvSpPr>
          <p:cNvPr id="218134" name="Text Box 22"/>
          <p:cNvSpPr txBox="1">
            <a:spLocks noChangeArrowheads="1"/>
          </p:cNvSpPr>
          <p:nvPr/>
        </p:nvSpPr>
        <p:spPr bwMode="auto">
          <a:xfrm>
            <a:off x="7848600" y="4648200"/>
            <a:ext cx="990600" cy="457200"/>
          </a:xfrm>
          <a:prstGeom prst="rect">
            <a:avLst/>
          </a:prstGeom>
          <a:noFill/>
          <a:ln w="19050" algn="ctr">
            <a:noFill/>
            <a:miter lim="800000"/>
            <a:headEnd/>
            <a:tailEnd/>
          </a:ln>
          <a:effectLst/>
        </p:spPr>
        <p:txBody>
          <a:bodyPr>
            <a:spAutoFit/>
          </a:bodyPr>
          <a:lstStyle/>
          <a:p>
            <a:pPr>
              <a:spcBef>
                <a:spcPct val="100000"/>
              </a:spcBef>
            </a:pPr>
            <a:r>
              <a:rPr lang="en-US" sz="1200">
                <a:solidFill>
                  <a:srgbClr val="167871"/>
                </a:solidFill>
                <a:latin typeface="Verdana" pitchFamily="34" charset="0"/>
                <a:cs typeface="Times New Roman" pitchFamily="18" charset="0"/>
              </a:rPr>
              <a:t>Manifest data</a:t>
            </a:r>
          </a:p>
        </p:txBody>
      </p:sp>
      <p:pic>
        <p:nvPicPr>
          <p:cNvPr id="218135" name="Picture 23" descr="ICIS viewer"/>
          <p:cNvPicPr>
            <a:picLocks noChangeAspect="1" noChangeArrowheads="1"/>
          </p:cNvPicPr>
          <p:nvPr/>
        </p:nvPicPr>
        <p:blipFill>
          <a:blip r:embed="rId7" cstate="email"/>
          <a:srcRect/>
          <a:stretch>
            <a:fillRect/>
          </a:stretch>
        </p:blipFill>
        <p:spPr bwMode="auto">
          <a:xfrm>
            <a:off x="7040880" y="1483170"/>
            <a:ext cx="1493708" cy="1097280"/>
          </a:xfrm>
          <a:prstGeom prst="rect">
            <a:avLst/>
          </a:prstGeom>
          <a:noFill/>
          <a:ln w="9525">
            <a:solidFill>
              <a:srgbClr val="0066CC"/>
            </a:solidFill>
            <a:miter lim="800000"/>
            <a:headEnd/>
            <a:tailEnd/>
          </a:ln>
        </p:spPr>
      </p:pic>
      <p:sp>
        <p:nvSpPr>
          <p:cNvPr id="218136" name="Line 24"/>
          <p:cNvSpPr>
            <a:spLocks noChangeShapeType="1"/>
          </p:cNvSpPr>
          <p:nvPr/>
        </p:nvSpPr>
        <p:spPr bwMode="auto">
          <a:xfrm flipV="1">
            <a:off x="7772400" y="4472559"/>
            <a:ext cx="0" cy="552450"/>
          </a:xfrm>
          <a:prstGeom prst="line">
            <a:avLst/>
          </a:prstGeom>
          <a:noFill/>
          <a:ln w="25400">
            <a:solidFill>
              <a:srgbClr val="167871"/>
            </a:solidFill>
            <a:round/>
            <a:headEnd/>
            <a:tailEnd type="triangle" w="med" len="lg"/>
          </a:ln>
          <a:effectLst/>
        </p:spPr>
        <p:txBody>
          <a:bodyPr/>
          <a:lstStyle/>
          <a:p>
            <a:endParaRPr lang="en-US"/>
          </a:p>
        </p:txBody>
      </p:sp>
      <p:sp>
        <p:nvSpPr>
          <p:cNvPr id="218137" name="Text Box 25"/>
          <p:cNvSpPr txBox="1">
            <a:spLocks noChangeArrowheads="1"/>
          </p:cNvSpPr>
          <p:nvPr/>
        </p:nvSpPr>
        <p:spPr bwMode="auto">
          <a:xfrm>
            <a:off x="5791200" y="1371600"/>
            <a:ext cx="990600" cy="457200"/>
          </a:xfrm>
          <a:prstGeom prst="rect">
            <a:avLst/>
          </a:prstGeom>
          <a:noFill/>
          <a:ln w="19050" algn="ctr">
            <a:noFill/>
            <a:miter lim="800000"/>
            <a:headEnd/>
            <a:tailEnd/>
          </a:ln>
          <a:effectLst/>
        </p:spPr>
        <p:txBody>
          <a:bodyPr>
            <a:spAutoFit/>
          </a:bodyPr>
          <a:lstStyle/>
          <a:p>
            <a:pPr algn="r">
              <a:spcBef>
                <a:spcPct val="100000"/>
              </a:spcBef>
            </a:pPr>
            <a:r>
              <a:rPr lang="en-US" sz="1200">
                <a:solidFill>
                  <a:srgbClr val="000066"/>
                </a:solidFill>
                <a:latin typeface="Verdana" pitchFamily="34" charset="0"/>
                <a:cs typeface="Times New Roman" pitchFamily="18" charset="0"/>
              </a:rPr>
              <a:t>ICIS Viewer</a:t>
            </a:r>
          </a:p>
        </p:txBody>
      </p:sp>
      <p:sp>
        <p:nvSpPr>
          <p:cNvPr id="218138" name="Line 26"/>
          <p:cNvSpPr>
            <a:spLocks noChangeShapeType="1"/>
          </p:cNvSpPr>
          <p:nvPr/>
        </p:nvSpPr>
        <p:spPr bwMode="auto">
          <a:xfrm>
            <a:off x="6019800" y="3657600"/>
            <a:ext cx="838200" cy="0"/>
          </a:xfrm>
          <a:prstGeom prst="line">
            <a:avLst/>
          </a:prstGeom>
          <a:noFill/>
          <a:ln w="25400">
            <a:solidFill>
              <a:srgbClr val="167871"/>
            </a:solidFill>
            <a:round/>
            <a:headEnd/>
            <a:tailEnd type="triangle" w="med" len="lg"/>
          </a:ln>
          <a:effectLst/>
        </p:spPr>
        <p:txBody>
          <a:bodyPr/>
          <a:lstStyle/>
          <a:p>
            <a:endParaRPr lang="en-US"/>
          </a:p>
        </p:txBody>
      </p:sp>
      <p:sp>
        <p:nvSpPr>
          <p:cNvPr id="218139" name="Line 27"/>
          <p:cNvSpPr>
            <a:spLocks noChangeShapeType="1"/>
          </p:cNvSpPr>
          <p:nvPr/>
        </p:nvSpPr>
        <p:spPr bwMode="auto">
          <a:xfrm>
            <a:off x="5191125" y="4292600"/>
            <a:ext cx="0" cy="673100"/>
          </a:xfrm>
          <a:prstGeom prst="line">
            <a:avLst/>
          </a:prstGeom>
          <a:noFill/>
          <a:ln w="25400">
            <a:solidFill>
              <a:srgbClr val="CC0000"/>
            </a:solidFill>
            <a:round/>
            <a:headEnd type="triangle" w="med" len="lg"/>
            <a:tailEnd type="triangle" w="med" len="lg"/>
          </a:ln>
          <a:effectLst/>
        </p:spPr>
        <p:txBody>
          <a:bodyPr/>
          <a:lstStyle/>
          <a:p>
            <a:endParaRPr lang="en-US"/>
          </a:p>
        </p:txBody>
      </p:sp>
      <p:sp>
        <p:nvSpPr>
          <p:cNvPr id="218140" name="Text Box 28"/>
          <p:cNvSpPr txBox="1">
            <a:spLocks noChangeArrowheads="1"/>
          </p:cNvSpPr>
          <p:nvPr/>
        </p:nvSpPr>
        <p:spPr bwMode="auto">
          <a:xfrm>
            <a:off x="5867400" y="3124200"/>
            <a:ext cx="1143000" cy="457200"/>
          </a:xfrm>
          <a:prstGeom prst="rect">
            <a:avLst/>
          </a:prstGeom>
          <a:noFill/>
          <a:ln w="19050" algn="ctr">
            <a:noFill/>
            <a:miter lim="800000"/>
            <a:headEnd/>
            <a:tailEnd/>
          </a:ln>
          <a:effectLst/>
        </p:spPr>
        <p:txBody>
          <a:bodyPr>
            <a:spAutoFit/>
          </a:bodyPr>
          <a:lstStyle/>
          <a:p>
            <a:pPr algn="ctr">
              <a:spcBef>
                <a:spcPct val="100000"/>
              </a:spcBef>
            </a:pPr>
            <a:r>
              <a:rPr lang="en-US" sz="1200">
                <a:solidFill>
                  <a:srgbClr val="167871"/>
                </a:solidFill>
                <a:latin typeface="Verdana" pitchFamily="34" charset="0"/>
                <a:cs typeface="Times New Roman" pitchFamily="18" charset="0"/>
              </a:rPr>
              <a:t>Integrated ICIS data</a:t>
            </a:r>
          </a:p>
        </p:txBody>
      </p:sp>
      <p:sp>
        <p:nvSpPr>
          <p:cNvPr id="218141" name="Text Box 29"/>
          <p:cNvSpPr txBox="1">
            <a:spLocks noChangeArrowheads="1"/>
          </p:cNvSpPr>
          <p:nvPr/>
        </p:nvSpPr>
        <p:spPr bwMode="auto">
          <a:xfrm>
            <a:off x="5257800" y="4419600"/>
            <a:ext cx="1143000" cy="457200"/>
          </a:xfrm>
          <a:prstGeom prst="rect">
            <a:avLst/>
          </a:prstGeom>
          <a:noFill/>
          <a:ln w="19050" algn="ctr">
            <a:noFill/>
            <a:miter lim="800000"/>
            <a:headEnd/>
            <a:tailEnd/>
          </a:ln>
          <a:effectLst/>
        </p:spPr>
        <p:txBody>
          <a:bodyPr>
            <a:spAutoFit/>
          </a:bodyPr>
          <a:lstStyle/>
          <a:p>
            <a:pPr>
              <a:spcBef>
                <a:spcPct val="100000"/>
              </a:spcBef>
            </a:pPr>
            <a:r>
              <a:rPr lang="en-US" sz="1200">
                <a:solidFill>
                  <a:srgbClr val="CC0000"/>
                </a:solidFill>
                <a:latin typeface="Verdana" pitchFamily="34" charset="0"/>
                <a:cs typeface="Times New Roman" pitchFamily="18" charset="0"/>
              </a:rPr>
              <a:t>Container data</a:t>
            </a:r>
          </a:p>
        </p:txBody>
      </p:sp>
      <p:sp>
        <p:nvSpPr>
          <p:cNvPr id="218142" name="Text Box 30"/>
          <p:cNvSpPr txBox="1">
            <a:spLocks noChangeArrowheads="1"/>
          </p:cNvSpPr>
          <p:nvPr/>
        </p:nvSpPr>
        <p:spPr bwMode="auto">
          <a:xfrm>
            <a:off x="7848600" y="2667000"/>
            <a:ext cx="1143000" cy="457200"/>
          </a:xfrm>
          <a:prstGeom prst="rect">
            <a:avLst/>
          </a:prstGeom>
          <a:noFill/>
          <a:ln w="19050" algn="ctr">
            <a:noFill/>
            <a:miter lim="800000"/>
            <a:headEnd/>
            <a:tailEnd/>
          </a:ln>
          <a:effectLst/>
        </p:spPr>
        <p:txBody>
          <a:bodyPr>
            <a:spAutoFit/>
          </a:bodyPr>
          <a:lstStyle/>
          <a:p>
            <a:pPr>
              <a:spcBef>
                <a:spcPct val="100000"/>
              </a:spcBef>
            </a:pPr>
            <a:r>
              <a:rPr lang="en-US" sz="1200">
                <a:solidFill>
                  <a:srgbClr val="167871"/>
                </a:solidFill>
                <a:latin typeface="Verdana" pitchFamily="34" charset="0"/>
                <a:cs typeface="Times New Roman" pitchFamily="18" charset="0"/>
              </a:rPr>
              <a:t>Integrated ICIS data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noFill/>
          <a:ln/>
          <a:effectLst>
            <a:outerShdw dist="35921" dir="2700000" algn="ctr" rotWithShape="0">
              <a:schemeClr val="bg2"/>
            </a:outerShdw>
          </a:effectLst>
        </p:spPr>
        <p:txBody>
          <a:bodyPr/>
          <a:lstStyle/>
          <a:p>
            <a:pPr algn="ctr"/>
            <a:r>
              <a:rPr lang="en-US" sz="3200" dirty="0"/>
              <a:t>ICIS Viewer </a:t>
            </a:r>
            <a:r>
              <a:rPr lang="en-US" sz="3200" dirty="0" smtClean="0"/>
              <a:t/>
            </a:r>
            <a:br>
              <a:rPr lang="en-US" sz="3200" dirty="0" smtClean="0"/>
            </a:br>
            <a:r>
              <a:rPr lang="en-US" sz="3200" dirty="0" smtClean="0"/>
              <a:t> </a:t>
            </a:r>
            <a:r>
              <a:rPr lang="en-US" sz="3200" dirty="0"/>
              <a:t>integrated data display</a:t>
            </a:r>
          </a:p>
        </p:txBody>
      </p:sp>
      <p:sp>
        <p:nvSpPr>
          <p:cNvPr id="12" name="Slide Number Placeholder 11"/>
          <p:cNvSpPr>
            <a:spLocks noGrp="1"/>
          </p:cNvSpPr>
          <p:nvPr>
            <p:ph type="sldNum" sz="quarter" idx="11"/>
          </p:nvPr>
        </p:nvSpPr>
        <p:spPr/>
        <p:txBody>
          <a:bodyPr/>
          <a:lstStyle/>
          <a:p>
            <a:fld id="{F1CD298E-8B55-417F-8845-BEF27D9385EB}" type="slidenum">
              <a:rPr lang="en-US" smtClean="0"/>
              <a:pPr/>
              <a:t>32</a:t>
            </a:fld>
            <a:endParaRPr lang="en-US"/>
          </a:p>
        </p:txBody>
      </p:sp>
      <p:pic>
        <p:nvPicPr>
          <p:cNvPr id="151556" name="Picture 4" descr="Portal with ship"/>
          <p:cNvPicPr>
            <a:picLocks noGrp="1" noChangeAspect="1" noChangeArrowheads="1"/>
          </p:cNvPicPr>
          <p:nvPr>
            <p:ph sz="quarter" idx="4294967295"/>
          </p:nvPr>
        </p:nvPicPr>
        <p:blipFill>
          <a:blip r:embed="rId3" cstate="email"/>
          <a:srcRect/>
          <a:stretch>
            <a:fillRect/>
          </a:stretch>
        </p:blipFill>
        <p:spPr bwMode="auto">
          <a:xfrm>
            <a:off x="0" y="1228725"/>
            <a:ext cx="1509713" cy="1189038"/>
          </a:xfrm>
          <a:noFill/>
        </p:spPr>
      </p:pic>
      <p:pic>
        <p:nvPicPr>
          <p:cNvPr id="151557" name="Picture 5" descr="RPM with red truck"/>
          <p:cNvPicPr>
            <a:picLocks noGrp="1" noChangeAspect="1" noChangeArrowheads="1"/>
          </p:cNvPicPr>
          <p:nvPr>
            <p:ph sz="quarter" idx="4294967295"/>
          </p:nvPr>
        </p:nvPicPr>
        <p:blipFill>
          <a:blip r:embed="rId4" cstate="email"/>
          <a:srcRect/>
          <a:stretch>
            <a:fillRect/>
          </a:stretch>
        </p:blipFill>
        <p:spPr bwMode="auto">
          <a:xfrm>
            <a:off x="7094538" y="4643438"/>
            <a:ext cx="2049462" cy="1525587"/>
          </a:xfrm>
          <a:noFill/>
        </p:spPr>
      </p:pic>
      <p:pic>
        <p:nvPicPr>
          <p:cNvPr id="151558" name="Picture 6" descr="VACIS Portal big"/>
          <p:cNvPicPr>
            <a:picLocks noGrp="1" noChangeAspect="1" noChangeArrowheads="1"/>
          </p:cNvPicPr>
          <p:nvPr>
            <p:ph sz="quarter" idx="4294967295"/>
          </p:nvPr>
        </p:nvPicPr>
        <p:blipFill>
          <a:blip r:embed="rId5" cstate="email"/>
          <a:srcRect/>
          <a:stretch>
            <a:fillRect/>
          </a:stretch>
        </p:blipFill>
        <p:spPr bwMode="auto">
          <a:xfrm>
            <a:off x="6919913" y="1303338"/>
            <a:ext cx="2224087" cy="1668462"/>
          </a:xfrm>
          <a:noFill/>
        </p:spPr>
      </p:pic>
      <p:pic>
        <p:nvPicPr>
          <p:cNvPr id="14" name="Picture 3" descr="Integrated display"/>
          <p:cNvPicPr>
            <a:picLocks noChangeAspect="1" noChangeArrowheads="1"/>
          </p:cNvPicPr>
          <p:nvPr/>
        </p:nvPicPr>
        <p:blipFill>
          <a:blip r:embed="rId6" cstate="email"/>
          <a:srcRect/>
          <a:stretch>
            <a:fillRect/>
          </a:stretch>
        </p:blipFill>
        <p:spPr bwMode="auto">
          <a:xfrm>
            <a:off x="1135952" y="2391347"/>
            <a:ext cx="5120640" cy="3974112"/>
          </a:xfrm>
          <a:prstGeom prst="rect">
            <a:avLst/>
          </a:prstGeom>
          <a:noFill/>
        </p:spPr>
      </p:pic>
      <p:pic>
        <p:nvPicPr>
          <p:cNvPr id="15" name="Picture 10"/>
          <p:cNvPicPr>
            <a:picLocks noChangeAspect="1" noChangeArrowheads="1"/>
          </p:cNvPicPr>
          <p:nvPr/>
        </p:nvPicPr>
        <p:blipFill>
          <a:blip r:embed="rId7" cstate="email"/>
          <a:srcRect t="24022" r="14285" b="12918"/>
          <a:stretch>
            <a:fillRect/>
          </a:stretch>
        </p:blipFill>
        <p:spPr bwMode="auto">
          <a:xfrm>
            <a:off x="1143889" y="3504375"/>
            <a:ext cx="5222875" cy="2366962"/>
          </a:xfrm>
          <a:prstGeom prst="rect">
            <a:avLst/>
          </a:prstGeom>
          <a:noFill/>
        </p:spPr>
      </p:pic>
      <p:sp>
        <p:nvSpPr>
          <p:cNvPr id="151561" name="Freeform 9"/>
          <p:cNvSpPr>
            <a:spLocks/>
          </p:cNvSpPr>
          <p:nvPr/>
        </p:nvSpPr>
        <p:spPr bwMode="auto">
          <a:xfrm>
            <a:off x="1152144" y="1700784"/>
            <a:ext cx="2432303" cy="1353312"/>
          </a:xfrm>
          <a:custGeom>
            <a:avLst/>
            <a:gdLst/>
            <a:ahLst/>
            <a:cxnLst>
              <a:cxn ang="0">
                <a:pos x="0" y="231"/>
              </a:cxn>
              <a:cxn ang="0">
                <a:pos x="1004" y="88"/>
              </a:cxn>
              <a:cxn ang="0">
                <a:pos x="1338" y="757"/>
              </a:cxn>
            </a:cxnLst>
            <a:rect l="0" t="0" r="r" b="b"/>
            <a:pathLst>
              <a:path w="1338" h="757">
                <a:moveTo>
                  <a:pt x="0" y="231"/>
                </a:moveTo>
                <a:cubicBezTo>
                  <a:pt x="390" y="115"/>
                  <a:pt x="781" y="0"/>
                  <a:pt x="1004" y="88"/>
                </a:cubicBezTo>
                <a:cubicBezTo>
                  <a:pt x="1227" y="176"/>
                  <a:pt x="1282" y="646"/>
                  <a:pt x="1338" y="757"/>
                </a:cubicBezTo>
              </a:path>
            </a:pathLst>
          </a:custGeom>
          <a:noFill/>
          <a:ln w="28575" cap="flat" cmpd="sng">
            <a:solidFill>
              <a:schemeClr val="tx1"/>
            </a:solidFill>
            <a:prstDash val="solid"/>
            <a:round/>
            <a:headEnd type="oval" w="med" len="med"/>
            <a:tailEnd type="oval" w="med" len="med"/>
          </a:ln>
          <a:effectLst/>
        </p:spPr>
        <p:txBody>
          <a:bodyPr anchor="b"/>
          <a:lstStyle/>
          <a:p>
            <a:endParaRPr lang="en-US"/>
          </a:p>
        </p:txBody>
      </p:sp>
      <p:sp>
        <p:nvSpPr>
          <p:cNvPr id="151560" name="Freeform 8"/>
          <p:cNvSpPr>
            <a:spLocks/>
          </p:cNvSpPr>
          <p:nvPr/>
        </p:nvSpPr>
        <p:spPr bwMode="auto">
          <a:xfrm>
            <a:off x="5257800" y="4660392"/>
            <a:ext cx="2039112" cy="551688"/>
          </a:xfrm>
          <a:custGeom>
            <a:avLst/>
            <a:gdLst/>
            <a:ahLst/>
            <a:cxnLst>
              <a:cxn ang="0">
                <a:pos x="1052" y="48"/>
              </a:cxn>
              <a:cxn ang="0">
                <a:pos x="382" y="0"/>
              </a:cxn>
              <a:cxn ang="0">
                <a:pos x="0" y="48"/>
              </a:cxn>
            </a:cxnLst>
            <a:rect l="0" t="0" r="r" b="b"/>
            <a:pathLst>
              <a:path w="1052" h="48">
                <a:moveTo>
                  <a:pt x="1052" y="48"/>
                </a:moveTo>
                <a:cubicBezTo>
                  <a:pt x="804" y="24"/>
                  <a:pt x="557" y="0"/>
                  <a:pt x="382" y="0"/>
                </a:cubicBezTo>
                <a:cubicBezTo>
                  <a:pt x="207" y="0"/>
                  <a:pt x="64" y="40"/>
                  <a:pt x="0" y="48"/>
                </a:cubicBezTo>
              </a:path>
            </a:pathLst>
          </a:custGeom>
          <a:noFill/>
          <a:ln w="28575" cap="flat" cmpd="sng">
            <a:solidFill>
              <a:schemeClr val="tx1"/>
            </a:solidFill>
            <a:prstDash val="solid"/>
            <a:round/>
            <a:headEnd type="oval" w="med" len="med"/>
            <a:tailEnd type="oval" w="med" len="med"/>
          </a:ln>
          <a:effectLst/>
        </p:spPr>
        <p:txBody>
          <a:bodyPr anchor="b"/>
          <a:lstStyle/>
          <a:p>
            <a:endParaRPr lang="en-US"/>
          </a:p>
        </p:txBody>
      </p:sp>
      <p:sp>
        <p:nvSpPr>
          <p:cNvPr id="151559" name="Freeform 7"/>
          <p:cNvSpPr>
            <a:spLocks/>
          </p:cNvSpPr>
          <p:nvPr/>
        </p:nvSpPr>
        <p:spPr bwMode="auto">
          <a:xfrm>
            <a:off x="4608576" y="2439988"/>
            <a:ext cx="3097276" cy="1583372"/>
          </a:xfrm>
          <a:custGeom>
            <a:avLst/>
            <a:gdLst/>
            <a:ahLst/>
            <a:cxnLst>
              <a:cxn ang="0">
                <a:pos x="956" y="0"/>
              </a:cxn>
              <a:cxn ang="0">
                <a:pos x="908" y="526"/>
              </a:cxn>
              <a:cxn ang="0">
                <a:pos x="0" y="717"/>
              </a:cxn>
            </a:cxnLst>
            <a:rect l="0" t="0" r="r" b="b"/>
            <a:pathLst>
              <a:path w="1067" h="717">
                <a:moveTo>
                  <a:pt x="956" y="0"/>
                </a:moveTo>
                <a:cubicBezTo>
                  <a:pt x="1011" y="203"/>
                  <a:pt x="1067" y="407"/>
                  <a:pt x="908" y="526"/>
                </a:cubicBezTo>
                <a:cubicBezTo>
                  <a:pt x="749" y="645"/>
                  <a:pt x="374" y="681"/>
                  <a:pt x="0" y="717"/>
                </a:cubicBezTo>
              </a:path>
            </a:pathLst>
          </a:custGeom>
          <a:noFill/>
          <a:ln w="28575" cap="flat" cmpd="sng">
            <a:solidFill>
              <a:schemeClr val="tx1"/>
            </a:solidFill>
            <a:prstDash val="solid"/>
            <a:round/>
            <a:headEnd type="oval" w="med" len="med"/>
            <a:tailEnd type="oval" w="med" len="med"/>
          </a:ln>
          <a:effectLst/>
        </p:spPr>
        <p:txBody>
          <a:bodyPr anchor="b"/>
          <a:lstStyle/>
          <a:p>
            <a:endParaRPr lang="en-US"/>
          </a:p>
        </p:txBody>
      </p:sp>
      <p:sp>
        <p:nvSpPr>
          <p:cNvPr id="16" name="Text Box 10"/>
          <p:cNvSpPr txBox="1">
            <a:spLocks noChangeArrowheads="1"/>
          </p:cNvSpPr>
          <p:nvPr/>
        </p:nvSpPr>
        <p:spPr bwMode="auto">
          <a:xfrm>
            <a:off x="3950208" y="1475232"/>
            <a:ext cx="2877312" cy="276999"/>
          </a:xfrm>
          <a:prstGeom prst="rect">
            <a:avLst/>
          </a:prstGeom>
          <a:noFill/>
          <a:ln w="19050" algn="ctr">
            <a:noFill/>
            <a:miter lim="800000"/>
            <a:headEnd/>
            <a:tailEnd/>
          </a:ln>
          <a:effectLst/>
        </p:spPr>
        <p:txBody>
          <a:bodyPr wrap="square">
            <a:spAutoFit/>
          </a:bodyPr>
          <a:lstStyle/>
          <a:p>
            <a:pPr algn="r">
              <a:spcBef>
                <a:spcPct val="100000"/>
              </a:spcBef>
            </a:pPr>
            <a:r>
              <a:rPr lang="en-US" sz="1200" dirty="0">
                <a:solidFill>
                  <a:srgbClr val="000066"/>
                </a:solidFill>
                <a:latin typeface="Verdana" pitchFamily="34" charset="0"/>
                <a:cs typeface="Times New Roman" pitchFamily="18" charset="0"/>
              </a:rPr>
              <a:t>  VACIS</a:t>
            </a:r>
            <a:r>
              <a:rPr lang="en-US" sz="1200" baseline="30000" dirty="0">
                <a:solidFill>
                  <a:srgbClr val="000066"/>
                </a:solidFill>
                <a:latin typeface="Verdana" pitchFamily="34" charset="0"/>
                <a:cs typeface="Times New Roman" pitchFamily="18" charset="0"/>
              </a:rPr>
              <a:t>®</a:t>
            </a:r>
            <a:r>
              <a:rPr lang="en-US" sz="1200" dirty="0">
                <a:solidFill>
                  <a:srgbClr val="000066"/>
                </a:solidFill>
                <a:latin typeface="Verdana" pitchFamily="34" charset="0"/>
                <a:cs typeface="Times New Roman" pitchFamily="18" charset="0"/>
              </a:rPr>
              <a:t> </a:t>
            </a:r>
            <a:r>
              <a:rPr lang="en-US" sz="1200" dirty="0" smtClean="0">
                <a:solidFill>
                  <a:srgbClr val="000066"/>
                </a:solidFill>
                <a:latin typeface="Verdana" pitchFamily="34" charset="0"/>
                <a:cs typeface="Times New Roman" pitchFamily="18" charset="0"/>
              </a:rPr>
              <a:t>gamma imaging</a:t>
            </a:r>
            <a:endParaRPr lang="en-US" sz="1200" dirty="0">
              <a:solidFill>
                <a:srgbClr val="000066"/>
              </a:solidFill>
              <a:latin typeface="Verdana" pitchFamily="34" charset="0"/>
              <a:cs typeface="Times New Roman" pitchFamily="18" charset="0"/>
            </a:endParaRPr>
          </a:p>
        </p:txBody>
      </p:sp>
      <p:sp>
        <p:nvSpPr>
          <p:cNvPr id="17" name="Text Box 11"/>
          <p:cNvSpPr txBox="1">
            <a:spLocks noChangeArrowheads="1"/>
          </p:cNvSpPr>
          <p:nvPr/>
        </p:nvSpPr>
        <p:spPr bwMode="auto">
          <a:xfrm>
            <a:off x="1627632" y="1392936"/>
            <a:ext cx="1737360" cy="276999"/>
          </a:xfrm>
          <a:prstGeom prst="rect">
            <a:avLst/>
          </a:prstGeom>
          <a:noFill/>
          <a:ln w="19050" algn="ctr">
            <a:noFill/>
            <a:miter lim="800000"/>
            <a:headEnd/>
            <a:tailEnd/>
          </a:ln>
          <a:effectLst/>
        </p:spPr>
        <p:txBody>
          <a:bodyPr wrap="square">
            <a:spAutoFit/>
          </a:bodyPr>
          <a:lstStyle/>
          <a:p>
            <a:pPr>
              <a:spcBef>
                <a:spcPct val="100000"/>
              </a:spcBef>
            </a:pPr>
            <a:r>
              <a:rPr lang="en-US" sz="1200" dirty="0">
                <a:solidFill>
                  <a:srgbClr val="000066"/>
                </a:solidFill>
                <a:latin typeface="Verdana" pitchFamily="34" charset="0"/>
                <a:cs typeface="Times New Roman" pitchFamily="18" charset="0"/>
              </a:rPr>
              <a:t>OCR identification</a:t>
            </a:r>
          </a:p>
        </p:txBody>
      </p:sp>
      <p:sp>
        <p:nvSpPr>
          <p:cNvPr id="18" name="Text Box 12"/>
          <p:cNvSpPr txBox="1">
            <a:spLocks noChangeArrowheads="1"/>
          </p:cNvSpPr>
          <p:nvPr/>
        </p:nvSpPr>
        <p:spPr bwMode="auto">
          <a:xfrm>
            <a:off x="6894576" y="4267200"/>
            <a:ext cx="2121408" cy="286512"/>
          </a:xfrm>
          <a:prstGeom prst="rect">
            <a:avLst/>
          </a:prstGeom>
          <a:noFill/>
          <a:ln w="19050" algn="ctr">
            <a:noFill/>
            <a:miter lim="800000"/>
            <a:headEnd/>
            <a:tailEnd/>
          </a:ln>
          <a:effectLst/>
        </p:spPr>
        <p:txBody>
          <a:bodyPr wrap="square">
            <a:spAutoFit/>
          </a:bodyPr>
          <a:lstStyle/>
          <a:p>
            <a:pPr>
              <a:spcBef>
                <a:spcPct val="100000"/>
              </a:spcBef>
            </a:pPr>
            <a:r>
              <a:rPr lang="en-US" sz="1200" dirty="0">
                <a:solidFill>
                  <a:srgbClr val="000066"/>
                </a:solidFill>
                <a:latin typeface="Verdana" pitchFamily="34" charset="0"/>
                <a:cs typeface="Times New Roman" pitchFamily="18" charset="0"/>
              </a:rPr>
              <a:t>Radiation Portal Monitor</a:t>
            </a:r>
          </a:p>
        </p:txBody>
      </p:sp>
      <p:sp>
        <p:nvSpPr>
          <p:cNvPr id="19" name="Text Box 20"/>
          <p:cNvSpPr txBox="1">
            <a:spLocks noChangeArrowheads="1"/>
          </p:cNvSpPr>
          <p:nvPr/>
        </p:nvSpPr>
        <p:spPr bwMode="auto">
          <a:xfrm>
            <a:off x="7303008" y="3593592"/>
            <a:ext cx="1530096" cy="276999"/>
          </a:xfrm>
          <a:prstGeom prst="rect">
            <a:avLst/>
          </a:prstGeom>
          <a:noFill/>
          <a:ln w="19050" algn="ctr">
            <a:noFill/>
            <a:miter lim="800000"/>
            <a:headEnd/>
            <a:tailEnd/>
          </a:ln>
          <a:effectLst/>
        </p:spPr>
        <p:txBody>
          <a:bodyPr wrap="square">
            <a:spAutoFit/>
          </a:bodyPr>
          <a:lstStyle/>
          <a:p>
            <a:pPr>
              <a:spcBef>
                <a:spcPct val="100000"/>
              </a:spcBef>
            </a:pPr>
            <a:r>
              <a:rPr lang="en-US" sz="1200" dirty="0">
                <a:solidFill>
                  <a:srgbClr val="CC0000"/>
                </a:solidFill>
                <a:latin typeface="Verdana" pitchFamily="34" charset="0"/>
                <a:cs typeface="Times New Roman" pitchFamily="18" charset="0"/>
              </a:rPr>
              <a:t>Cargo images</a:t>
            </a:r>
          </a:p>
        </p:txBody>
      </p:sp>
      <p:sp>
        <p:nvSpPr>
          <p:cNvPr id="20" name="Text Box 18"/>
          <p:cNvSpPr txBox="1">
            <a:spLocks noChangeArrowheads="1"/>
          </p:cNvSpPr>
          <p:nvPr/>
        </p:nvSpPr>
        <p:spPr bwMode="auto">
          <a:xfrm>
            <a:off x="3334512" y="1941259"/>
            <a:ext cx="1371600" cy="274637"/>
          </a:xfrm>
          <a:prstGeom prst="rect">
            <a:avLst/>
          </a:prstGeom>
          <a:noFill/>
          <a:ln w="19050" algn="ctr">
            <a:noFill/>
            <a:miter lim="800000"/>
            <a:headEnd/>
            <a:tailEnd/>
          </a:ln>
          <a:effectLst/>
        </p:spPr>
        <p:txBody>
          <a:bodyPr>
            <a:spAutoFit/>
          </a:bodyPr>
          <a:lstStyle/>
          <a:p>
            <a:pPr>
              <a:spcBef>
                <a:spcPct val="100000"/>
              </a:spcBef>
            </a:pPr>
            <a:r>
              <a:rPr lang="en-US" sz="1200" dirty="0">
                <a:solidFill>
                  <a:srgbClr val="CC0000"/>
                </a:solidFill>
                <a:latin typeface="Verdana" pitchFamily="34" charset="0"/>
                <a:cs typeface="Times New Roman" pitchFamily="18" charset="0"/>
              </a:rPr>
              <a:t>Container IDs</a:t>
            </a:r>
          </a:p>
        </p:txBody>
      </p:sp>
      <p:sp>
        <p:nvSpPr>
          <p:cNvPr id="21" name="Text Box 19"/>
          <p:cNvSpPr txBox="1">
            <a:spLocks noChangeArrowheads="1"/>
          </p:cNvSpPr>
          <p:nvPr/>
        </p:nvSpPr>
        <p:spPr bwMode="auto">
          <a:xfrm>
            <a:off x="5644896" y="5178552"/>
            <a:ext cx="1578864" cy="276999"/>
          </a:xfrm>
          <a:prstGeom prst="rect">
            <a:avLst/>
          </a:prstGeom>
          <a:noFill/>
          <a:ln w="19050" algn="ctr">
            <a:noFill/>
            <a:miter lim="800000"/>
            <a:headEnd/>
            <a:tailEnd/>
          </a:ln>
          <a:effectLst/>
        </p:spPr>
        <p:txBody>
          <a:bodyPr wrap="square">
            <a:spAutoFit/>
          </a:bodyPr>
          <a:lstStyle/>
          <a:p>
            <a:pPr>
              <a:spcBef>
                <a:spcPct val="100000"/>
              </a:spcBef>
            </a:pPr>
            <a:r>
              <a:rPr lang="en-US" sz="1200" dirty="0">
                <a:solidFill>
                  <a:srgbClr val="CC0000"/>
                </a:solidFill>
                <a:latin typeface="Verdana" pitchFamily="34" charset="0"/>
                <a:cs typeface="Times New Roman" pitchFamily="18" charset="0"/>
              </a:rPr>
              <a:t>Radiation profiles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algn="ctr"/>
            <a:r>
              <a:rPr lang="en-US" dirty="0"/>
              <a:t>ICIS at </a:t>
            </a:r>
            <a:r>
              <a:rPr lang="en-US" dirty="0" smtClean="0"/>
              <a:t>Tacoma</a:t>
            </a:r>
            <a:br>
              <a:rPr lang="en-US" dirty="0" smtClean="0"/>
            </a:br>
            <a:r>
              <a:rPr lang="en-US" dirty="0" smtClean="0"/>
              <a:t>Operation Safe Commerce (OSC) </a:t>
            </a:r>
            <a:r>
              <a:rPr lang="en-US" dirty="0"/>
              <a:t>Experiment</a:t>
            </a:r>
            <a:br>
              <a:rPr lang="en-US" dirty="0"/>
            </a:br>
            <a:r>
              <a:rPr lang="en-US" sz="2000" dirty="0"/>
              <a:t>July 23-24, 2004</a:t>
            </a:r>
            <a:endParaRPr lang="en-US" dirty="0"/>
          </a:p>
        </p:txBody>
      </p:sp>
      <p:sp>
        <p:nvSpPr>
          <p:cNvPr id="8" name="Slide Number Placeholder 7"/>
          <p:cNvSpPr>
            <a:spLocks noGrp="1"/>
          </p:cNvSpPr>
          <p:nvPr>
            <p:ph type="sldNum" sz="quarter" idx="11"/>
          </p:nvPr>
        </p:nvSpPr>
        <p:spPr/>
        <p:txBody>
          <a:bodyPr/>
          <a:lstStyle/>
          <a:p>
            <a:pPr>
              <a:defRPr/>
            </a:pPr>
            <a:fld id="{ACCDD036-AD2D-48F0-9EF6-278DA6BEE9F9}" type="slidenum">
              <a:rPr lang="en-US" smtClean="0"/>
              <a:pPr>
                <a:defRPr/>
              </a:pPr>
              <a:t>33</a:t>
            </a:fld>
            <a:endParaRPr lang="en-US" dirty="0">
              <a:solidFill>
                <a:schemeClr val="tx1"/>
              </a:solidFill>
            </a:endParaRPr>
          </a:p>
        </p:txBody>
      </p:sp>
      <p:grpSp>
        <p:nvGrpSpPr>
          <p:cNvPr id="9" name="Group 8"/>
          <p:cNvGrpSpPr>
            <a:grpSpLocks noChangeAspect="1"/>
          </p:cNvGrpSpPr>
          <p:nvPr/>
        </p:nvGrpSpPr>
        <p:grpSpPr>
          <a:xfrm>
            <a:off x="895100" y="1418336"/>
            <a:ext cx="6726925" cy="4846320"/>
            <a:chOff x="584200" y="979424"/>
            <a:chExt cx="7569200" cy="5453126"/>
          </a:xfrm>
        </p:grpSpPr>
        <p:pic>
          <p:nvPicPr>
            <p:cNvPr id="193539" name="Picture 3" descr="P7230011"/>
            <p:cNvPicPr>
              <a:picLocks noChangeAspect="1" noChangeArrowheads="1"/>
            </p:cNvPicPr>
            <p:nvPr/>
          </p:nvPicPr>
          <p:blipFill>
            <a:blip r:embed="rId3" cstate="email"/>
            <a:srcRect/>
            <a:stretch>
              <a:fillRect/>
            </a:stretch>
          </p:blipFill>
          <p:spPr bwMode="auto">
            <a:xfrm>
              <a:off x="609600" y="1003300"/>
              <a:ext cx="3492500" cy="2619375"/>
            </a:xfrm>
            <a:prstGeom prst="rect">
              <a:avLst/>
            </a:prstGeom>
            <a:noFill/>
          </p:spPr>
        </p:pic>
        <p:pic>
          <p:nvPicPr>
            <p:cNvPr id="193540" name="Picture 4" descr="P7230006"/>
            <p:cNvPicPr>
              <a:picLocks noChangeAspect="1" noChangeArrowheads="1"/>
            </p:cNvPicPr>
            <p:nvPr/>
          </p:nvPicPr>
          <p:blipFill>
            <a:blip r:embed="rId4" cstate="email"/>
            <a:srcRect/>
            <a:stretch>
              <a:fillRect/>
            </a:stretch>
          </p:blipFill>
          <p:spPr bwMode="auto">
            <a:xfrm>
              <a:off x="4673600" y="979424"/>
              <a:ext cx="3479800" cy="2609850"/>
            </a:xfrm>
            <a:prstGeom prst="rect">
              <a:avLst/>
            </a:prstGeom>
            <a:noFill/>
          </p:spPr>
        </p:pic>
        <p:pic>
          <p:nvPicPr>
            <p:cNvPr id="193541" name="Picture 5" descr="P7230014"/>
            <p:cNvPicPr>
              <a:picLocks noChangeAspect="1" noChangeArrowheads="1"/>
            </p:cNvPicPr>
            <p:nvPr/>
          </p:nvPicPr>
          <p:blipFill>
            <a:blip r:embed="rId5" cstate="email"/>
            <a:srcRect/>
            <a:stretch>
              <a:fillRect/>
            </a:stretch>
          </p:blipFill>
          <p:spPr bwMode="auto">
            <a:xfrm>
              <a:off x="584200" y="3759200"/>
              <a:ext cx="3563938" cy="2673350"/>
            </a:xfrm>
            <a:prstGeom prst="rect">
              <a:avLst/>
            </a:prstGeom>
            <a:noFill/>
          </p:spPr>
        </p:pic>
        <p:pic>
          <p:nvPicPr>
            <p:cNvPr id="193542" name="Picture 6" descr="P7230028"/>
            <p:cNvPicPr>
              <a:picLocks noChangeAspect="1" noChangeArrowheads="1"/>
            </p:cNvPicPr>
            <p:nvPr/>
          </p:nvPicPr>
          <p:blipFill>
            <a:blip r:embed="rId6" cstate="email"/>
            <a:srcRect/>
            <a:stretch>
              <a:fillRect/>
            </a:stretch>
          </p:blipFill>
          <p:spPr bwMode="auto">
            <a:xfrm>
              <a:off x="4648200" y="3797300"/>
              <a:ext cx="3505200" cy="2628900"/>
            </a:xfrm>
            <a:prstGeom prst="rect">
              <a:avLst/>
            </a:prstGeom>
            <a:noFill/>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noFill/>
          <a:ln/>
        </p:spPr>
        <p:txBody>
          <a:bodyPr/>
          <a:lstStyle/>
          <a:p>
            <a:pPr algn="ctr"/>
            <a:r>
              <a:rPr lang="en-US" sz="3000" b="0" i="1">
                <a:solidFill>
                  <a:schemeClr val="bg1"/>
                </a:solidFill>
              </a:rPr>
              <a:t>ICIS Demonstration</a:t>
            </a:r>
          </a:p>
        </p:txBody>
      </p:sp>
      <p:sp>
        <p:nvSpPr>
          <p:cNvPr id="6" name="Slide Number Placeholder 5"/>
          <p:cNvSpPr>
            <a:spLocks noGrp="1"/>
          </p:cNvSpPr>
          <p:nvPr>
            <p:ph type="sldNum" sz="quarter" idx="11"/>
          </p:nvPr>
        </p:nvSpPr>
        <p:spPr/>
        <p:txBody>
          <a:bodyPr/>
          <a:lstStyle/>
          <a:p>
            <a:pPr>
              <a:defRPr/>
            </a:pPr>
            <a:fld id="{76F3B069-E822-4532-9AC5-6CC73B99D57D}" type="slidenum">
              <a:rPr lang="en-US" smtClean="0"/>
              <a:pPr>
                <a:defRPr/>
              </a:pPr>
              <a:t>34</a:t>
            </a:fld>
            <a:endParaRPr lang="en-US" sz="1200">
              <a:solidFill>
                <a:schemeClr val="tx1"/>
              </a:solidFill>
            </a:endParaRPr>
          </a:p>
        </p:txBody>
      </p:sp>
      <p:sp>
        <p:nvSpPr>
          <p:cNvPr id="219139" name="Text Box 3"/>
          <p:cNvSpPr txBox="1">
            <a:spLocks noChangeArrowheads="1"/>
          </p:cNvSpPr>
          <p:nvPr/>
        </p:nvSpPr>
        <p:spPr bwMode="auto">
          <a:xfrm>
            <a:off x="381000" y="1373422"/>
            <a:ext cx="8343900" cy="5053691"/>
          </a:xfrm>
          <a:prstGeom prst="rect">
            <a:avLst/>
          </a:prstGeom>
          <a:noFill/>
          <a:ln w="19050" algn="ctr">
            <a:noFill/>
            <a:miter lim="800000"/>
            <a:headEnd/>
            <a:tailEnd/>
          </a:ln>
          <a:effectLst/>
        </p:spPr>
        <p:txBody>
          <a:bodyPr wrap="square">
            <a:spAutoFit/>
          </a:bodyPr>
          <a:lstStyle/>
          <a:p>
            <a:pPr marL="342900" indent="-342900">
              <a:spcBef>
                <a:spcPct val="50000"/>
              </a:spcBef>
              <a:buClr>
                <a:srgbClr val="CC0000"/>
              </a:buClr>
              <a:buFont typeface="Wingdings 3" pitchFamily="18" charset="2"/>
              <a:buChar char=""/>
            </a:pPr>
            <a:r>
              <a:rPr lang="en-US" sz="2000" b="1" dirty="0">
                <a:solidFill>
                  <a:srgbClr val="000066"/>
                </a:solidFill>
                <a:latin typeface="Verdana" pitchFamily="34" charset="0"/>
                <a:cs typeface="Times New Roman" pitchFamily="18" charset="0"/>
              </a:rPr>
              <a:t>Concept of operation </a:t>
            </a:r>
            <a:endParaRPr lang="en-US" sz="2000" b="1" dirty="0">
              <a:solidFill>
                <a:srgbClr val="000066"/>
              </a:solidFill>
              <a:latin typeface="Verdana" pitchFamily="34" charset="0"/>
            </a:endParaRPr>
          </a:p>
          <a:p>
            <a:pPr marL="685800" lvl="1" indent="-228600">
              <a:spcBef>
                <a:spcPct val="20000"/>
              </a:spcBef>
              <a:buClr>
                <a:srgbClr val="CC0000"/>
              </a:buClr>
              <a:buFontTx/>
              <a:buChar char="•"/>
            </a:pPr>
            <a:r>
              <a:rPr lang="en-US" sz="1400" b="1" dirty="0">
                <a:solidFill>
                  <a:srgbClr val="000066"/>
                </a:solidFill>
                <a:latin typeface="Verdana" pitchFamily="34" charset="0"/>
                <a:cs typeface="Times New Roman" pitchFamily="18" charset="0"/>
              </a:rPr>
              <a:t>Install in terminal’s normal traffic patterns</a:t>
            </a:r>
          </a:p>
          <a:p>
            <a:pPr marL="685800" lvl="1" indent="-228600">
              <a:spcBef>
                <a:spcPct val="20000"/>
              </a:spcBef>
              <a:buClr>
                <a:srgbClr val="CC0000"/>
              </a:buClr>
              <a:buFontTx/>
              <a:buChar char="•"/>
            </a:pPr>
            <a:r>
              <a:rPr lang="en-US" sz="1400" b="1" dirty="0">
                <a:solidFill>
                  <a:srgbClr val="000066"/>
                </a:solidFill>
                <a:latin typeface="Verdana" pitchFamily="34" charset="0"/>
                <a:cs typeface="Times New Roman" pitchFamily="18" charset="0"/>
              </a:rPr>
              <a:t>Collect and integrate imaging, radiation and OCR data</a:t>
            </a:r>
          </a:p>
          <a:p>
            <a:pPr marL="685800" lvl="1" indent="-228600">
              <a:spcBef>
                <a:spcPct val="20000"/>
              </a:spcBef>
              <a:buClr>
                <a:srgbClr val="CC0000"/>
              </a:buClr>
              <a:buFontTx/>
              <a:buChar char="•"/>
            </a:pPr>
            <a:r>
              <a:rPr lang="en-US" sz="1400" b="1" dirty="0">
                <a:solidFill>
                  <a:srgbClr val="000066"/>
                </a:solidFill>
                <a:latin typeface="Verdana" pitchFamily="34" charset="0"/>
                <a:cs typeface="Times New Roman" pitchFamily="18" charset="0"/>
              </a:rPr>
              <a:t>Provide data to Customs and other approved parties</a:t>
            </a:r>
          </a:p>
          <a:p>
            <a:pPr marL="342900" indent="-342900">
              <a:spcBef>
                <a:spcPts val="600"/>
              </a:spcBef>
              <a:buClr>
                <a:srgbClr val="CC0000"/>
              </a:buClr>
              <a:buFont typeface="Wingdings 3" pitchFamily="18" charset="2"/>
              <a:buChar char=""/>
            </a:pPr>
            <a:r>
              <a:rPr lang="en-US" sz="2000" b="1" dirty="0">
                <a:solidFill>
                  <a:srgbClr val="000066"/>
                </a:solidFill>
                <a:latin typeface="Verdana" pitchFamily="34" charset="0"/>
              </a:rPr>
              <a:t>Hong Kong ICIS demonstration</a:t>
            </a:r>
          </a:p>
          <a:p>
            <a:pPr marL="685800" lvl="1" indent="-228600">
              <a:spcBef>
                <a:spcPct val="20000"/>
              </a:spcBef>
              <a:buClr>
                <a:srgbClr val="CC0000"/>
              </a:buClr>
              <a:buFontTx/>
              <a:buChar char="•"/>
            </a:pPr>
            <a:r>
              <a:rPr lang="en-US" sz="1400" b="1" dirty="0">
                <a:solidFill>
                  <a:srgbClr val="000066"/>
                </a:solidFill>
                <a:latin typeface="Verdana" pitchFamily="34" charset="0"/>
                <a:cs typeface="Times New Roman" pitchFamily="18" charset="0"/>
              </a:rPr>
              <a:t>Install VACIS Portal, RPM and OCR at Modern </a:t>
            </a:r>
            <a:br>
              <a:rPr lang="en-US" sz="1400" b="1" dirty="0">
                <a:solidFill>
                  <a:srgbClr val="000066"/>
                </a:solidFill>
                <a:latin typeface="Verdana" pitchFamily="34" charset="0"/>
                <a:cs typeface="Times New Roman" pitchFamily="18" charset="0"/>
              </a:rPr>
            </a:br>
            <a:r>
              <a:rPr lang="en-US" sz="1400" b="1" dirty="0">
                <a:solidFill>
                  <a:srgbClr val="000066"/>
                </a:solidFill>
                <a:latin typeface="Verdana" pitchFamily="34" charset="0"/>
                <a:cs typeface="Times New Roman" pitchFamily="18" charset="0"/>
              </a:rPr>
              <a:t>Terminals and/or Hong Kong International Terminals</a:t>
            </a:r>
          </a:p>
          <a:p>
            <a:pPr marL="685800" lvl="1" indent="-228600">
              <a:spcBef>
                <a:spcPct val="20000"/>
              </a:spcBef>
              <a:buClr>
                <a:srgbClr val="CC0000"/>
              </a:buClr>
              <a:buFontTx/>
              <a:buChar char="•"/>
            </a:pPr>
            <a:r>
              <a:rPr lang="en-US" sz="1400" b="1" dirty="0">
                <a:solidFill>
                  <a:srgbClr val="000066"/>
                </a:solidFill>
                <a:latin typeface="Verdana" pitchFamily="34" charset="0"/>
                <a:cs typeface="Times New Roman" pitchFamily="18" charset="0"/>
              </a:rPr>
              <a:t>Collect and integrate data in central repository</a:t>
            </a:r>
          </a:p>
          <a:p>
            <a:pPr marL="685800" lvl="1" indent="-228600">
              <a:spcBef>
                <a:spcPct val="20000"/>
              </a:spcBef>
              <a:buClr>
                <a:srgbClr val="CC0000"/>
              </a:buClr>
              <a:buFontTx/>
              <a:buChar char="•"/>
            </a:pPr>
            <a:r>
              <a:rPr lang="en-US" sz="1400" b="1" dirty="0">
                <a:solidFill>
                  <a:srgbClr val="000066"/>
                </a:solidFill>
                <a:latin typeface="Verdana" pitchFamily="34" charset="0"/>
                <a:cs typeface="Times New Roman" pitchFamily="18" charset="0"/>
              </a:rPr>
              <a:t>Provide integrated data to Customs and CTOA </a:t>
            </a:r>
            <a:r>
              <a:rPr lang="en-US" sz="1400" b="1" dirty="0" smtClean="0">
                <a:solidFill>
                  <a:srgbClr val="000066"/>
                </a:solidFill>
                <a:latin typeface="Verdana" pitchFamily="34" charset="0"/>
                <a:cs typeface="Times New Roman" pitchFamily="18" charset="0"/>
              </a:rPr>
              <a:t> for </a:t>
            </a:r>
            <a:r>
              <a:rPr lang="en-US" sz="1400" b="1" dirty="0">
                <a:solidFill>
                  <a:srgbClr val="000066"/>
                </a:solidFill>
                <a:latin typeface="Verdana" pitchFamily="34" charset="0"/>
                <a:cs typeface="Times New Roman" pitchFamily="18" charset="0"/>
              </a:rPr>
              <a:t>evaluation</a:t>
            </a:r>
          </a:p>
          <a:p>
            <a:pPr marL="685800" lvl="1" indent="-228600">
              <a:spcBef>
                <a:spcPct val="20000"/>
              </a:spcBef>
              <a:buClr>
                <a:srgbClr val="CC0000"/>
              </a:buClr>
              <a:buFontTx/>
              <a:buChar char="•"/>
            </a:pPr>
            <a:r>
              <a:rPr lang="en-US" sz="1400" b="1" dirty="0">
                <a:solidFill>
                  <a:srgbClr val="000066"/>
                </a:solidFill>
                <a:latin typeface="Verdana" pitchFamily="34" charset="0"/>
                <a:cs typeface="Times New Roman" pitchFamily="18" charset="0"/>
              </a:rPr>
              <a:t>Began operation September 27, 2004; 6-months demonstration</a:t>
            </a:r>
          </a:p>
          <a:p>
            <a:pPr marL="685800" lvl="1" indent="-228600">
              <a:spcBef>
                <a:spcPct val="20000"/>
              </a:spcBef>
              <a:buClr>
                <a:srgbClr val="CC0000"/>
              </a:buClr>
              <a:buFontTx/>
              <a:buChar char="•"/>
            </a:pPr>
            <a:r>
              <a:rPr lang="en-US" sz="1400" b="1" dirty="0">
                <a:solidFill>
                  <a:srgbClr val="000066"/>
                </a:solidFill>
                <a:latin typeface="Verdana" pitchFamily="34" charset="0"/>
                <a:cs typeface="Times New Roman" pitchFamily="18" charset="0"/>
              </a:rPr>
              <a:t>Demonstration for DHS (CBP, CG, S&amp;T) and DOE </a:t>
            </a:r>
            <a:r>
              <a:rPr lang="en-US" sz="1400" b="1" dirty="0" smtClean="0">
                <a:solidFill>
                  <a:srgbClr val="000066"/>
                </a:solidFill>
                <a:latin typeface="Verdana" pitchFamily="34" charset="0"/>
                <a:cs typeface="Times New Roman" pitchFamily="18" charset="0"/>
              </a:rPr>
              <a:t>representatives</a:t>
            </a:r>
            <a:endParaRPr lang="en-US" sz="1400" b="1" dirty="0">
              <a:solidFill>
                <a:srgbClr val="000066"/>
              </a:solidFill>
              <a:latin typeface="Verdana" pitchFamily="34" charset="0"/>
              <a:cs typeface="Times New Roman" pitchFamily="18" charset="0"/>
            </a:endParaRPr>
          </a:p>
          <a:p>
            <a:pPr marL="342900" indent="-342900">
              <a:spcBef>
                <a:spcPts val="600"/>
              </a:spcBef>
              <a:buClr>
                <a:srgbClr val="CC0000"/>
              </a:buClr>
              <a:buFont typeface="Wingdings 3" pitchFamily="18" charset="2"/>
              <a:buChar char=""/>
            </a:pPr>
            <a:r>
              <a:rPr lang="en-US" sz="2000" b="1" dirty="0">
                <a:solidFill>
                  <a:srgbClr val="000066"/>
                </a:solidFill>
                <a:latin typeface="Verdana" pitchFamily="34" charset="0"/>
              </a:rPr>
              <a:t>Goal: Demonstrate the benefits of ICIS for Customs, terminal operators and shippers</a:t>
            </a:r>
          </a:p>
          <a:p>
            <a:pPr marL="685800" lvl="1" indent="-228600">
              <a:spcBef>
                <a:spcPct val="20000"/>
              </a:spcBef>
              <a:buClr>
                <a:srgbClr val="CC0000"/>
              </a:buClr>
              <a:buFontTx/>
              <a:buChar char="•"/>
            </a:pPr>
            <a:r>
              <a:rPr lang="en-US" sz="1400" b="1" dirty="0">
                <a:solidFill>
                  <a:srgbClr val="000066"/>
                </a:solidFill>
                <a:latin typeface="Verdana" pitchFamily="34" charset="0"/>
                <a:cs typeface="Times New Roman" pitchFamily="18" charset="0"/>
              </a:rPr>
              <a:t>Increase supply chain security by screening cargo at port of origin</a:t>
            </a:r>
          </a:p>
          <a:p>
            <a:pPr marL="685800" lvl="1" indent="-228600">
              <a:spcBef>
                <a:spcPct val="20000"/>
              </a:spcBef>
              <a:buClr>
                <a:srgbClr val="CC0000"/>
              </a:buClr>
              <a:buFontTx/>
              <a:buChar char="•"/>
            </a:pPr>
            <a:r>
              <a:rPr lang="en-US" sz="1400" b="1" dirty="0">
                <a:solidFill>
                  <a:srgbClr val="000066"/>
                </a:solidFill>
                <a:latin typeface="Verdana" pitchFamily="34" charset="0"/>
                <a:cs typeface="Times New Roman" pitchFamily="18" charset="0"/>
              </a:rPr>
              <a:t>Reduce security costs for terminals by minimizing impact on traffic</a:t>
            </a:r>
          </a:p>
          <a:p>
            <a:pPr marL="685800" lvl="1" indent="-228600">
              <a:spcBef>
                <a:spcPct val="20000"/>
              </a:spcBef>
              <a:buClr>
                <a:srgbClr val="CC0000"/>
              </a:buClr>
              <a:buFontTx/>
              <a:buChar char="•"/>
            </a:pPr>
            <a:r>
              <a:rPr lang="en-US" sz="1400" b="1" dirty="0">
                <a:solidFill>
                  <a:srgbClr val="000066"/>
                </a:solidFill>
                <a:latin typeface="Verdana" pitchFamily="34" charset="0"/>
                <a:cs typeface="Times New Roman" pitchFamily="18" charset="0"/>
              </a:rPr>
              <a:t>Reduce costs for shippers by qualifying for expedited processing</a:t>
            </a:r>
          </a:p>
          <a:p>
            <a:pPr marL="685800" lvl="1" indent="-228600">
              <a:spcBef>
                <a:spcPct val="20000"/>
              </a:spcBef>
              <a:buClr>
                <a:srgbClr val="CC0000"/>
              </a:buClr>
              <a:buFontTx/>
              <a:buChar char="•"/>
            </a:pPr>
            <a:r>
              <a:rPr lang="en-US" sz="1400" b="1" dirty="0">
                <a:solidFill>
                  <a:srgbClr val="000066"/>
                </a:solidFill>
                <a:latin typeface="Verdana" pitchFamily="34" charset="0"/>
                <a:cs typeface="Times New Roman" pitchFamily="18" charset="0"/>
              </a:rPr>
              <a:t>Enhance cargo security and management through data analysis</a:t>
            </a:r>
          </a:p>
          <a:p>
            <a:pPr marL="685800" lvl="1" indent="-228600">
              <a:spcBef>
                <a:spcPct val="20000"/>
              </a:spcBef>
              <a:buClr>
                <a:srgbClr val="CC0000"/>
              </a:buClr>
              <a:buFontTx/>
              <a:buChar char="•"/>
            </a:pPr>
            <a:r>
              <a:rPr lang="en-US" sz="1400" b="1" dirty="0">
                <a:solidFill>
                  <a:srgbClr val="000066"/>
                </a:solidFill>
                <a:latin typeface="Verdana" pitchFamily="34" charset="0"/>
                <a:cs typeface="Times New Roman" pitchFamily="18" charset="0"/>
              </a:rPr>
              <a:t>Expedite recovery following an incident</a:t>
            </a:r>
          </a:p>
        </p:txBody>
      </p:sp>
      <p:pic>
        <p:nvPicPr>
          <p:cNvPr id="219140" name="Picture 4" descr="MTL HK quay"/>
          <p:cNvPicPr>
            <a:picLocks noChangeAspect="1" noChangeArrowheads="1"/>
          </p:cNvPicPr>
          <p:nvPr/>
        </p:nvPicPr>
        <p:blipFill>
          <a:blip r:embed="rId3" cstate="email"/>
          <a:srcRect/>
          <a:stretch>
            <a:fillRect/>
          </a:stretch>
        </p:blipFill>
        <p:spPr bwMode="auto">
          <a:xfrm>
            <a:off x="7064629" y="876808"/>
            <a:ext cx="1844675" cy="2667000"/>
          </a:xfrm>
          <a:prstGeom prst="rect">
            <a:avLst/>
          </a:prstGeom>
          <a:noFill/>
          <a:ln w="12700">
            <a:solidFill>
              <a:srgbClr val="CC0000"/>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0" name="Rectangle 4"/>
          <p:cNvSpPr>
            <a:spLocks noGrp="1" noChangeArrowheads="1"/>
          </p:cNvSpPr>
          <p:nvPr>
            <p:ph type="title"/>
          </p:nvPr>
        </p:nvSpPr>
        <p:spPr/>
        <p:txBody>
          <a:bodyPr/>
          <a:lstStyle/>
          <a:p>
            <a:pPr algn="ctr"/>
            <a:r>
              <a:rPr lang="en-US" sz="3200"/>
              <a:t>Video of Hong Kong ICIS Demo</a:t>
            </a:r>
          </a:p>
        </p:txBody>
      </p:sp>
      <p:sp>
        <p:nvSpPr>
          <p:cNvPr id="6" name="Slide Number Placeholder 5"/>
          <p:cNvSpPr>
            <a:spLocks noGrp="1"/>
          </p:cNvSpPr>
          <p:nvPr>
            <p:ph type="sldNum" sz="quarter" idx="11"/>
          </p:nvPr>
        </p:nvSpPr>
        <p:spPr/>
        <p:txBody>
          <a:bodyPr/>
          <a:lstStyle/>
          <a:p>
            <a:pPr>
              <a:defRPr/>
            </a:pPr>
            <a:fld id="{76F3B069-E822-4532-9AC5-6CC73B99D57D}" type="slidenum">
              <a:rPr lang="en-US" smtClean="0"/>
              <a:pPr>
                <a:defRPr/>
              </a:pPr>
              <a:t>35</a:t>
            </a:fld>
            <a:endParaRPr lang="en-US" sz="1200">
              <a:solidFill>
                <a:schemeClr val="tx1"/>
              </a:solidFill>
            </a:endParaRPr>
          </a:p>
        </p:txBody>
      </p:sp>
      <p:pic>
        <p:nvPicPr>
          <p:cNvPr id="5" name="ICIS_HKPORT_V2_1000k.wmv">
            <a:hlinkClick r:id="" action="ppaction://media"/>
          </p:cNvPr>
          <p:cNvPicPr>
            <a:picLocks noRot="1" noChangeAspect="1"/>
          </p:cNvPicPr>
          <p:nvPr>
            <a:videoFile r:link="rId1"/>
          </p:nvPr>
        </p:nvPicPr>
        <p:blipFill>
          <a:blip r:embed="rId4"/>
          <a:stretch>
            <a:fillRect/>
          </a:stretch>
        </p:blipFill>
        <p:spPr>
          <a:xfrm>
            <a:off x="1203960" y="1451610"/>
            <a:ext cx="6339840" cy="47548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smtClean="0"/>
              <a:t>Rationale for VACIS Z and CAARS Development (6 &amp; 9 MeV Dual Energy X-ray)</a:t>
            </a:r>
          </a:p>
        </p:txBody>
      </p:sp>
      <p:sp>
        <p:nvSpPr>
          <p:cNvPr id="26626" name="Slide Number Placeholder 4"/>
          <p:cNvSpPr>
            <a:spLocks noGrp="1"/>
          </p:cNvSpPr>
          <p:nvPr>
            <p:ph type="sldNum" sz="quarter" idx="11"/>
          </p:nvPr>
        </p:nvSpPr>
        <p:spPr>
          <a:noFill/>
        </p:spPr>
        <p:txBody>
          <a:bodyPr/>
          <a:lstStyle/>
          <a:p>
            <a:fld id="{AC76760E-53C5-41CA-AF5B-891E01A22CE7}" type="slidenum">
              <a:rPr lang="en-US" smtClean="0"/>
              <a:pPr/>
              <a:t>36</a:t>
            </a:fld>
            <a:endParaRPr lang="en-US" sz="1200" smtClean="0">
              <a:solidFill>
                <a:schemeClr val="tx1"/>
              </a:solidFill>
            </a:endParaRPr>
          </a:p>
        </p:txBody>
      </p:sp>
      <p:sp>
        <p:nvSpPr>
          <p:cNvPr id="26628" name="Rectangle 3"/>
          <p:cNvSpPr>
            <a:spLocks noGrp="1" noChangeArrowheads="1"/>
          </p:cNvSpPr>
          <p:nvPr>
            <p:ph type="body" idx="4294967295"/>
          </p:nvPr>
        </p:nvSpPr>
        <p:spPr>
          <a:xfrm>
            <a:off x="585216" y="1709738"/>
            <a:ext cx="8229600" cy="4068762"/>
          </a:xfrm>
        </p:spPr>
        <p:txBody>
          <a:bodyPr/>
          <a:lstStyle/>
          <a:p>
            <a:pPr eaLnBrk="1" hangingPunct="1"/>
            <a:r>
              <a:rPr lang="en-US" b="1" dirty="0" smtClean="0"/>
              <a:t>Addressed need for high speed screening of cargo for high-Z materials (DHS/HSARPA)</a:t>
            </a:r>
          </a:p>
          <a:p>
            <a:pPr eaLnBrk="1" hangingPunct="1"/>
            <a:r>
              <a:rPr lang="en-US" b="1" dirty="0" smtClean="0"/>
              <a:t>Dr. Rex Richardson invented an innovative Cherenkov detector array for VACIS Z with significant advantages over scintillation detectors</a:t>
            </a:r>
          </a:p>
          <a:p>
            <a:pPr lvl="1" eaLnBrk="1" hangingPunct="1"/>
            <a:r>
              <a:rPr lang="en-US" b="1" dirty="0" smtClean="0"/>
              <a:t>Inherent threshold energy reduced scattered x-rays improving contrast sensitivity</a:t>
            </a:r>
          </a:p>
          <a:p>
            <a:pPr lvl="1" eaLnBrk="1" hangingPunct="1"/>
            <a:r>
              <a:rPr lang="en-US" b="1" dirty="0" smtClean="0"/>
              <a:t>More affordable detector array</a:t>
            </a:r>
          </a:p>
          <a:p>
            <a:pPr lvl="1" eaLnBrk="1" hangingPunct="1"/>
            <a:r>
              <a:rPr lang="en-US" b="1" dirty="0" smtClean="0"/>
              <a:t>Wider dynamic range</a:t>
            </a:r>
          </a:p>
          <a:p>
            <a:pPr eaLnBrk="1" hangingPunct="1"/>
            <a:r>
              <a:rPr lang="en-US" b="1" dirty="0" smtClean="0"/>
              <a:t>Successful demonstration of VACIS-Z led to DHS/DNDO funding development of CAARS, a gantry-based dual energy (6 and 9 MeV) x-ray system with ability to automatically detect shielded high-Z materials at high scanning speeds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sz="2000" smtClean="0"/>
              <a:t>Development of Dual High Energy Radiography</a:t>
            </a:r>
            <a:br>
              <a:rPr lang="en-US" sz="2000" smtClean="0"/>
            </a:br>
            <a:r>
              <a:rPr lang="en-US" sz="2000" smtClean="0"/>
              <a:t> System (VACIS Z)</a:t>
            </a:r>
          </a:p>
        </p:txBody>
      </p:sp>
      <p:sp>
        <p:nvSpPr>
          <p:cNvPr id="27650" name="Slide Number Placeholder 5"/>
          <p:cNvSpPr>
            <a:spLocks noGrp="1"/>
          </p:cNvSpPr>
          <p:nvPr>
            <p:ph type="sldNum" sz="quarter" idx="11"/>
          </p:nvPr>
        </p:nvSpPr>
        <p:spPr>
          <a:noFill/>
        </p:spPr>
        <p:txBody>
          <a:bodyPr/>
          <a:lstStyle/>
          <a:p>
            <a:fld id="{E0D1B0A8-F167-4C33-9564-4C819949F8C9}" type="slidenum">
              <a:rPr lang="en-US" smtClean="0"/>
              <a:pPr/>
              <a:t>37</a:t>
            </a:fld>
            <a:endParaRPr lang="en-US" sz="1200" smtClean="0">
              <a:solidFill>
                <a:schemeClr val="tx1"/>
              </a:solidFill>
            </a:endParaRPr>
          </a:p>
        </p:txBody>
      </p:sp>
      <p:pic>
        <p:nvPicPr>
          <p:cNvPr id="27652" name="Picture 3"/>
          <p:cNvPicPr>
            <a:picLocks noGrp="1" noChangeAspect="1" noChangeArrowheads="1"/>
          </p:cNvPicPr>
          <p:nvPr>
            <p:ph sz="half" idx="4294967295"/>
          </p:nvPr>
        </p:nvPicPr>
        <p:blipFill>
          <a:blip r:embed="rId3" cstate="email"/>
          <a:srcRect/>
          <a:stretch>
            <a:fillRect/>
          </a:stretch>
        </p:blipFill>
        <p:spPr>
          <a:xfrm>
            <a:off x="2092770" y="1647190"/>
            <a:ext cx="5021262" cy="2192338"/>
          </a:xfrm>
          <a:noFill/>
        </p:spPr>
      </p:pic>
      <p:pic>
        <p:nvPicPr>
          <p:cNvPr id="27654" name="Picture 5"/>
          <p:cNvPicPr>
            <a:picLocks noGrp="1" noChangeAspect="1" noChangeArrowheads="1"/>
          </p:cNvPicPr>
          <p:nvPr>
            <p:ph sz="half" idx="4294967295"/>
          </p:nvPr>
        </p:nvPicPr>
        <p:blipFill>
          <a:blip r:embed="rId4" cstate="email"/>
          <a:srcRect/>
          <a:stretch>
            <a:fillRect/>
          </a:stretch>
        </p:blipFill>
        <p:spPr>
          <a:xfrm>
            <a:off x="1780858" y="4402138"/>
            <a:ext cx="6265862" cy="1357312"/>
          </a:xfrm>
          <a:noFill/>
        </p:spPr>
      </p:pic>
      <p:sp>
        <p:nvSpPr>
          <p:cNvPr id="27653" name="Text Box 4"/>
          <p:cNvSpPr txBox="1">
            <a:spLocks noChangeArrowheads="1"/>
          </p:cNvSpPr>
          <p:nvPr/>
        </p:nvSpPr>
        <p:spPr bwMode="auto">
          <a:xfrm>
            <a:off x="1706563" y="3703638"/>
            <a:ext cx="6118225" cy="581025"/>
          </a:xfrm>
          <a:prstGeom prst="rect">
            <a:avLst/>
          </a:prstGeom>
          <a:noFill/>
          <a:ln w="9525">
            <a:noFill/>
            <a:miter lim="800000"/>
            <a:headEnd/>
            <a:tailEnd/>
          </a:ln>
        </p:spPr>
        <p:txBody>
          <a:bodyPr wrap="none">
            <a:spAutoFit/>
          </a:bodyPr>
          <a:lstStyle/>
          <a:p>
            <a:pPr eaLnBrk="1" hangingPunct="1"/>
            <a:r>
              <a:rPr lang="en-US" sz="1600" b="1"/>
              <a:t>High-Z detection using dual energy x-ray based on increase</a:t>
            </a:r>
          </a:p>
          <a:p>
            <a:pPr eaLnBrk="1" hangingPunct="1"/>
            <a:r>
              <a:rPr lang="en-US" sz="1600" b="1"/>
              <a:t> in mass attenuation of high-Z elements between 6 and 9 MeV</a:t>
            </a:r>
          </a:p>
        </p:txBody>
      </p:sp>
      <p:sp>
        <p:nvSpPr>
          <p:cNvPr id="27655" name="Text Box 6"/>
          <p:cNvSpPr txBox="1">
            <a:spLocks noChangeArrowheads="1"/>
          </p:cNvSpPr>
          <p:nvPr/>
        </p:nvSpPr>
        <p:spPr bwMode="auto">
          <a:xfrm>
            <a:off x="1925638" y="6026150"/>
            <a:ext cx="5670550" cy="336550"/>
          </a:xfrm>
          <a:prstGeom prst="rect">
            <a:avLst/>
          </a:prstGeom>
          <a:noFill/>
          <a:ln w="9525">
            <a:noFill/>
            <a:miter lim="800000"/>
            <a:headEnd/>
            <a:tailEnd/>
          </a:ln>
        </p:spPr>
        <p:txBody>
          <a:bodyPr wrap="none">
            <a:spAutoFit/>
          </a:bodyPr>
          <a:lstStyle/>
          <a:p>
            <a:pPr eaLnBrk="1" hangingPunct="1"/>
            <a:r>
              <a:rPr lang="en-US" sz="1600" b="1"/>
              <a:t>Unique “Cherenkov” x-ray detector invented for VACIS-Z</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5"/>
          <p:cNvSpPr>
            <a:spLocks noGrp="1" noChangeArrowheads="1"/>
          </p:cNvSpPr>
          <p:nvPr>
            <p:ph type="title"/>
          </p:nvPr>
        </p:nvSpPr>
        <p:spPr>
          <a:noFill/>
        </p:spPr>
        <p:txBody>
          <a:bodyPr/>
          <a:lstStyle/>
          <a:p>
            <a:pPr eaLnBrk="1" hangingPunct="1"/>
            <a:r>
              <a:rPr lang="en-US" sz="1800" smtClean="0"/>
              <a:t>Material Separation Utilizing Dual Energy</a:t>
            </a:r>
            <a:br>
              <a:rPr lang="en-US" sz="1800" smtClean="0"/>
            </a:br>
            <a:endParaRPr lang="en-US" sz="1500" smtClean="0"/>
          </a:p>
        </p:txBody>
      </p:sp>
      <p:sp>
        <p:nvSpPr>
          <p:cNvPr id="28674" name="Slide Number Placeholder 3"/>
          <p:cNvSpPr>
            <a:spLocks noGrp="1"/>
          </p:cNvSpPr>
          <p:nvPr>
            <p:ph type="sldNum" sz="quarter" idx="11"/>
          </p:nvPr>
        </p:nvSpPr>
        <p:spPr>
          <a:noFill/>
        </p:spPr>
        <p:txBody>
          <a:bodyPr/>
          <a:lstStyle/>
          <a:p>
            <a:fld id="{BD3193FD-554A-410B-A20E-3AA7A6C6009E}" type="slidenum">
              <a:rPr lang="en-US" smtClean="0"/>
              <a:pPr/>
              <a:t>38</a:t>
            </a:fld>
            <a:endParaRPr lang="en-US" sz="1200" smtClean="0">
              <a:solidFill>
                <a:schemeClr val="tx1"/>
              </a:solidFill>
            </a:endParaRPr>
          </a:p>
        </p:txBody>
      </p:sp>
      <p:sp>
        <p:nvSpPr>
          <p:cNvPr id="28675" name="Rectangle 2"/>
          <p:cNvSpPr>
            <a:spLocks noChangeArrowheads="1"/>
          </p:cNvSpPr>
          <p:nvPr/>
        </p:nvSpPr>
        <p:spPr bwMode="auto">
          <a:xfrm>
            <a:off x="973138" y="3937000"/>
            <a:ext cx="1177925" cy="1811338"/>
          </a:xfrm>
          <a:prstGeom prst="rect">
            <a:avLst/>
          </a:prstGeom>
          <a:solidFill>
            <a:srgbClr val="DDDDDD"/>
          </a:solidFill>
          <a:ln w="9525" algn="ctr">
            <a:solidFill>
              <a:schemeClr val="tx2"/>
            </a:solidFill>
            <a:miter lim="800000"/>
            <a:headEnd/>
            <a:tailEnd/>
          </a:ln>
        </p:spPr>
        <p:txBody>
          <a:bodyPr wrap="none" anchor="ctr">
            <a:spAutoFit/>
          </a:bodyPr>
          <a:lstStyle/>
          <a:p>
            <a:endParaRPr lang="en-US"/>
          </a:p>
        </p:txBody>
      </p:sp>
      <p:pic>
        <p:nvPicPr>
          <p:cNvPr id="28676" name="Picture 3"/>
          <p:cNvPicPr>
            <a:picLocks noChangeAspect="1" noChangeArrowheads="1"/>
          </p:cNvPicPr>
          <p:nvPr/>
        </p:nvPicPr>
        <p:blipFill>
          <a:blip r:embed="rId3" cstate="email"/>
          <a:srcRect/>
          <a:stretch>
            <a:fillRect/>
          </a:stretch>
        </p:blipFill>
        <p:spPr bwMode="auto">
          <a:xfrm>
            <a:off x="1098550" y="1417638"/>
            <a:ext cx="2609850" cy="1941512"/>
          </a:xfrm>
          <a:prstGeom prst="rect">
            <a:avLst/>
          </a:prstGeom>
          <a:noFill/>
          <a:ln w="9525">
            <a:solidFill>
              <a:schemeClr val="tx1"/>
            </a:solidFill>
            <a:miter lim="800000"/>
            <a:headEnd/>
            <a:tailEnd/>
          </a:ln>
        </p:spPr>
      </p:pic>
      <p:sp>
        <p:nvSpPr>
          <p:cNvPr id="28677" name="Text Box 4"/>
          <p:cNvSpPr txBox="1">
            <a:spLocks noChangeArrowheads="1"/>
          </p:cNvSpPr>
          <p:nvPr/>
        </p:nvSpPr>
        <p:spPr bwMode="auto">
          <a:xfrm>
            <a:off x="7258050" y="4298950"/>
            <a:ext cx="1647825" cy="1057275"/>
          </a:xfrm>
          <a:prstGeom prst="rect">
            <a:avLst/>
          </a:prstGeom>
          <a:solidFill>
            <a:schemeClr val="bg1"/>
          </a:solidFill>
          <a:ln w="9525">
            <a:solidFill>
              <a:schemeClr val="tx1"/>
            </a:solidFill>
            <a:miter lim="800000"/>
            <a:headEnd/>
            <a:tailEnd/>
          </a:ln>
        </p:spPr>
        <p:txBody>
          <a:bodyPr wrap="none">
            <a:spAutoFit/>
          </a:bodyPr>
          <a:lstStyle/>
          <a:p>
            <a:pPr eaLnBrk="1" hangingPunct="1"/>
            <a:r>
              <a:rPr lang="en-US" sz="900"/>
              <a:t>        </a:t>
            </a:r>
            <a:r>
              <a:rPr lang="en-US" sz="900" u="sng"/>
              <a:t>Abbreviations</a:t>
            </a:r>
          </a:p>
          <a:p>
            <a:pPr eaLnBrk="1" hangingPunct="1"/>
            <a:r>
              <a:rPr lang="en-US" sz="900"/>
              <a:t>Pb……. Lead</a:t>
            </a:r>
          </a:p>
          <a:p>
            <a:pPr eaLnBrk="1" hangingPunct="1"/>
            <a:r>
              <a:rPr lang="en-US" sz="900"/>
              <a:t>Al…….. Aluminum</a:t>
            </a:r>
          </a:p>
          <a:p>
            <a:pPr eaLnBrk="1" hangingPunct="1"/>
            <a:r>
              <a:rPr lang="en-US" sz="900"/>
              <a:t>W…….. Tungsten</a:t>
            </a:r>
          </a:p>
          <a:p>
            <a:pPr eaLnBrk="1" hangingPunct="1"/>
            <a:r>
              <a:rPr lang="en-US" sz="900"/>
              <a:t>DU…… Depleted uranium</a:t>
            </a:r>
          </a:p>
          <a:p>
            <a:pPr eaLnBrk="1" hangingPunct="1"/>
            <a:r>
              <a:rPr lang="en-US" sz="900"/>
              <a:t>High Z.. High atomic number</a:t>
            </a:r>
          </a:p>
          <a:p>
            <a:pPr eaLnBrk="1" hangingPunct="1"/>
            <a:endParaRPr lang="en-US" sz="900"/>
          </a:p>
        </p:txBody>
      </p:sp>
      <p:sp>
        <p:nvSpPr>
          <p:cNvPr id="28679" name="Text Box 6"/>
          <p:cNvSpPr txBox="1">
            <a:spLocks noChangeArrowheads="1"/>
          </p:cNvSpPr>
          <p:nvPr/>
        </p:nvSpPr>
        <p:spPr bwMode="auto">
          <a:xfrm>
            <a:off x="1477963" y="3311525"/>
            <a:ext cx="1720850" cy="304800"/>
          </a:xfrm>
          <a:prstGeom prst="rect">
            <a:avLst/>
          </a:prstGeom>
          <a:noFill/>
          <a:ln w="9525">
            <a:noFill/>
            <a:miter lim="800000"/>
            <a:headEnd/>
            <a:tailEnd/>
          </a:ln>
        </p:spPr>
        <p:txBody>
          <a:bodyPr wrap="none">
            <a:spAutoFit/>
          </a:bodyPr>
          <a:lstStyle/>
          <a:p>
            <a:pPr eaLnBrk="1" hangingPunct="1"/>
            <a:r>
              <a:rPr lang="en-US" sz="1400"/>
              <a:t>Target Setup Photo</a:t>
            </a:r>
          </a:p>
        </p:txBody>
      </p:sp>
      <p:pic>
        <p:nvPicPr>
          <p:cNvPr id="28680" name="Picture 7"/>
          <p:cNvPicPr>
            <a:picLocks noChangeAspect="1" noChangeArrowheads="1"/>
          </p:cNvPicPr>
          <p:nvPr/>
        </p:nvPicPr>
        <p:blipFill>
          <a:blip r:embed="rId4" cstate="email"/>
          <a:srcRect/>
          <a:stretch>
            <a:fillRect/>
          </a:stretch>
        </p:blipFill>
        <p:spPr bwMode="auto">
          <a:xfrm>
            <a:off x="5151438" y="1695450"/>
            <a:ext cx="3659187" cy="1841500"/>
          </a:xfrm>
          <a:prstGeom prst="rect">
            <a:avLst/>
          </a:prstGeom>
          <a:noFill/>
          <a:ln w="9525">
            <a:noFill/>
            <a:miter lim="800000"/>
            <a:headEnd/>
            <a:tailEnd/>
          </a:ln>
        </p:spPr>
      </p:pic>
      <p:pic>
        <p:nvPicPr>
          <p:cNvPr id="28681" name="Picture 8"/>
          <p:cNvPicPr>
            <a:picLocks noChangeAspect="1" noChangeArrowheads="1"/>
          </p:cNvPicPr>
          <p:nvPr/>
        </p:nvPicPr>
        <p:blipFill>
          <a:blip r:embed="rId5" cstate="email"/>
          <a:srcRect/>
          <a:stretch>
            <a:fillRect/>
          </a:stretch>
        </p:blipFill>
        <p:spPr bwMode="auto">
          <a:xfrm>
            <a:off x="2305050" y="3941763"/>
            <a:ext cx="4503738" cy="1766887"/>
          </a:xfrm>
          <a:prstGeom prst="rect">
            <a:avLst/>
          </a:prstGeom>
          <a:noFill/>
          <a:ln w="9525">
            <a:noFill/>
            <a:miter lim="800000"/>
            <a:headEnd/>
            <a:tailEnd/>
          </a:ln>
        </p:spPr>
      </p:pic>
      <p:grpSp>
        <p:nvGrpSpPr>
          <p:cNvPr id="28682" name="Group 9"/>
          <p:cNvGrpSpPr>
            <a:grpSpLocks noChangeAspect="1"/>
          </p:cNvGrpSpPr>
          <p:nvPr/>
        </p:nvGrpSpPr>
        <p:grpSpPr bwMode="auto">
          <a:xfrm>
            <a:off x="1085850" y="4022725"/>
            <a:ext cx="931863" cy="1706563"/>
            <a:chOff x="323" y="2411"/>
            <a:chExt cx="587" cy="1075"/>
          </a:xfrm>
        </p:grpSpPr>
        <p:sp>
          <p:nvSpPr>
            <p:cNvPr id="28689" name="AutoShape 10"/>
            <p:cNvSpPr>
              <a:spLocks noChangeAspect="1" noChangeArrowheads="1" noTextEdit="1"/>
            </p:cNvSpPr>
            <p:nvPr/>
          </p:nvSpPr>
          <p:spPr bwMode="auto">
            <a:xfrm>
              <a:off x="323" y="2411"/>
              <a:ext cx="587" cy="1075"/>
            </a:xfrm>
            <a:prstGeom prst="rect">
              <a:avLst/>
            </a:prstGeom>
            <a:noFill/>
            <a:ln w="9525">
              <a:noFill/>
              <a:miter lim="800000"/>
              <a:headEnd/>
              <a:tailEnd/>
            </a:ln>
          </p:spPr>
          <p:txBody>
            <a:bodyPr/>
            <a:lstStyle/>
            <a:p>
              <a:endParaRPr lang="en-US"/>
            </a:p>
          </p:txBody>
        </p:sp>
        <p:pic>
          <p:nvPicPr>
            <p:cNvPr id="28690" name="Picture 11"/>
            <p:cNvPicPr>
              <a:picLocks noChangeAspect="1" noChangeArrowheads="1"/>
            </p:cNvPicPr>
            <p:nvPr/>
          </p:nvPicPr>
          <p:blipFill>
            <a:blip r:embed="rId6" cstate="email"/>
            <a:srcRect/>
            <a:stretch>
              <a:fillRect/>
            </a:stretch>
          </p:blipFill>
          <p:spPr bwMode="auto">
            <a:xfrm>
              <a:off x="797" y="2411"/>
              <a:ext cx="107" cy="1070"/>
            </a:xfrm>
            <a:prstGeom prst="rect">
              <a:avLst/>
            </a:prstGeom>
            <a:noFill/>
            <a:ln w="9525">
              <a:noFill/>
              <a:miter lim="800000"/>
              <a:headEnd/>
              <a:tailEnd/>
            </a:ln>
          </p:spPr>
        </p:pic>
        <p:sp>
          <p:nvSpPr>
            <p:cNvPr id="28691" name="Rectangle 12"/>
            <p:cNvSpPr>
              <a:spLocks noChangeArrowheads="1"/>
            </p:cNvSpPr>
            <p:nvPr/>
          </p:nvSpPr>
          <p:spPr bwMode="auto">
            <a:xfrm>
              <a:off x="397" y="2474"/>
              <a:ext cx="304"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Low Z</a:t>
              </a:r>
              <a:endParaRPr lang="en-US">
                <a:latin typeface="Times New Roman" pitchFamily="18" charset="0"/>
              </a:endParaRPr>
            </a:p>
          </p:txBody>
        </p:sp>
        <p:sp>
          <p:nvSpPr>
            <p:cNvPr id="28692" name="Rectangle 13"/>
            <p:cNvSpPr>
              <a:spLocks noChangeArrowheads="1"/>
            </p:cNvSpPr>
            <p:nvPr/>
          </p:nvSpPr>
          <p:spPr bwMode="auto">
            <a:xfrm>
              <a:off x="596" y="2680"/>
              <a:ext cx="100"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Al</a:t>
              </a:r>
              <a:endParaRPr lang="en-US">
                <a:latin typeface="Times New Roman" pitchFamily="18" charset="0"/>
              </a:endParaRPr>
            </a:p>
          </p:txBody>
        </p:sp>
        <p:sp>
          <p:nvSpPr>
            <p:cNvPr id="28693" name="Rectangle 14"/>
            <p:cNvSpPr>
              <a:spLocks noChangeArrowheads="1"/>
            </p:cNvSpPr>
            <p:nvPr/>
          </p:nvSpPr>
          <p:spPr bwMode="auto">
            <a:xfrm>
              <a:off x="407" y="2883"/>
              <a:ext cx="304"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Fe/Cu</a:t>
              </a:r>
              <a:endParaRPr lang="en-US">
                <a:latin typeface="Times New Roman" pitchFamily="18" charset="0"/>
              </a:endParaRPr>
            </a:p>
          </p:txBody>
        </p:sp>
        <p:sp>
          <p:nvSpPr>
            <p:cNvPr id="28694" name="Rectangle 15"/>
            <p:cNvSpPr>
              <a:spLocks noChangeArrowheads="1"/>
            </p:cNvSpPr>
            <p:nvPr/>
          </p:nvSpPr>
          <p:spPr bwMode="auto">
            <a:xfrm>
              <a:off x="362" y="3299"/>
              <a:ext cx="329"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High Z</a:t>
              </a:r>
              <a:endParaRPr lang="en-US">
                <a:latin typeface="Times New Roman" pitchFamily="18" charset="0"/>
              </a:endParaRPr>
            </a:p>
          </p:txBody>
        </p:sp>
        <p:sp>
          <p:nvSpPr>
            <p:cNvPr id="28695" name="Freeform 16"/>
            <p:cNvSpPr>
              <a:spLocks/>
            </p:cNvSpPr>
            <p:nvPr/>
          </p:nvSpPr>
          <p:spPr bwMode="auto">
            <a:xfrm>
              <a:off x="721" y="3265"/>
              <a:ext cx="45" cy="208"/>
            </a:xfrm>
            <a:custGeom>
              <a:avLst/>
              <a:gdLst>
                <a:gd name="T0" fmla="*/ 0 w 279"/>
                <a:gd name="T1" fmla="*/ 0 h 1292"/>
                <a:gd name="T2" fmla="*/ 0 w 279"/>
                <a:gd name="T3" fmla="*/ 0 h 1292"/>
                <a:gd name="T4" fmla="*/ 0 w 279"/>
                <a:gd name="T5" fmla="*/ 0 h 1292"/>
                <a:gd name="T6" fmla="*/ 0 w 279"/>
                <a:gd name="T7" fmla="*/ 0 h 1292"/>
                <a:gd name="T8" fmla="*/ 0 w 279"/>
                <a:gd name="T9" fmla="*/ 0 h 1292"/>
                <a:gd name="T10" fmla="*/ 0 w 279"/>
                <a:gd name="T11" fmla="*/ 0 h 1292"/>
                <a:gd name="T12" fmla="*/ 0 w 279"/>
                <a:gd name="T13" fmla="*/ 0 h 1292"/>
                <a:gd name="T14" fmla="*/ 0 60000 65536"/>
                <a:gd name="T15" fmla="*/ 0 60000 65536"/>
                <a:gd name="T16" fmla="*/ 0 60000 65536"/>
                <a:gd name="T17" fmla="*/ 0 60000 65536"/>
                <a:gd name="T18" fmla="*/ 0 60000 65536"/>
                <a:gd name="T19" fmla="*/ 0 60000 65536"/>
                <a:gd name="T20" fmla="*/ 0 60000 65536"/>
                <a:gd name="T21" fmla="*/ 0 w 279"/>
                <a:gd name="T22" fmla="*/ 0 h 1292"/>
                <a:gd name="T23" fmla="*/ 279 w 279"/>
                <a:gd name="T24" fmla="*/ 1292 h 12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9" h="1292">
                  <a:moveTo>
                    <a:pt x="279" y="0"/>
                  </a:moveTo>
                  <a:cubicBezTo>
                    <a:pt x="202" y="0"/>
                    <a:pt x="140" y="48"/>
                    <a:pt x="140" y="108"/>
                  </a:cubicBezTo>
                  <a:lnTo>
                    <a:pt x="140" y="538"/>
                  </a:lnTo>
                  <a:cubicBezTo>
                    <a:pt x="140" y="598"/>
                    <a:pt x="77" y="646"/>
                    <a:pt x="0" y="646"/>
                  </a:cubicBezTo>
                  <a:cubicBezTo>
                    <a:pt x="77" y="646"/>
                    <a:pt x="140" y="694"/>
                    <a:pt x="140" y="754"/>
                  </a:cubicBezTo>
                  <a:lnTo>
                    <a:pt x="140" y="1184"/>
                  </a:lnTo>
                  <a:cubicBezTo>
                    <a:pt x="140" y="1244"/>
                    <a:pt x="202" y="1292"/>
                    <a:pt x="279" y="1292"/>
                  </a:cubicBezTo>
                </a:path>
              </a:pathLst>
            </a:custGeom>
            <a:noFill/>
            <a:ln w="12700" cap="flat">
              <a:solidFill>
                <a:srgbClr val="000000"/>
              </a:solidFill>
              <a:prstDash val="solid"/>
              <a:round/>
              <a:headEnd/>
              <a:tailEnd/>
            </a:ln>
          </p:spPr>
          <p:txBody>
            <a:bodyPr/>
            <a:lstStyle/>
            <a:p>
              <a:endParaRPr lang="en-US"/>
            </a:p>
          </p:txBody>
        </p:sp>
        <p:sp>
          <p:nvSpPr>
            <p:cNvPr id="28696" name="Freeform 17"/>
            <p:cNvSpPr>
              <a:spLocks/>
            </p:cNvSpPr>
            <p:nvPr/>
          </p:nvSpPr>
          <p:spPr bwMode="auto">
            <a:xfrm>
              <a:off x="725" y="2812"/>
              <a:ext cx="48" cy="177"/>
            </a:xfrm>
            <a:custGeom>
              <a:avLst/>
              <a:gdLst>
                <a:gd name="T0" fmla="*/ 0 w 600"/>
                <a:gd name="T1" fmla="*/ 0 h 2192"/>
                <a:gd name="T2" fmla="*/ 0 w 600"/>
                <a:gd name="T3" fmla="*/ 0 h 2192"/>
                <a:gd name="T4" fmla="*/ 0 w 600"/>
                <a:gd name="T5" fmla="*/ 0 h 2192"/>
                <a:gd name="T6" fmla="*/ 0 w 600"/>
                <a:gd name="T7" fmla="*/ 0 h 2192"/>
                <a:gd name="T8" fmla="*/ 0 w 600"/>
                <a:gd name="T9" fmla="*/ 0 h 2192"/>
                <a:gd name="T10" fmla="*/ 0 w 600"/>
                <a:gd name="T11" fmla="*/ 0 h 2192"/>
                <a:gd name="T12" fmla="*/ 0 w 600"/>
                <a:gd name="T13" fmla="*/ 0 h 2192"/>
                <a:gd name="T14" fmla="*/ 0 60000 65536"/>
                <a:gd name="T15" fmla="*/ 0 60000 65536"/>
                <a:gd name="T16" fmla="*/ 0 60000 65536"/>
                <a:gd name="T17" fmla="*/ 0 60000 65536"/>
                <a:gd name="T18" fmla="*/ 0 60000 65536"/>
                <a:gd name="T19" fmla="*/ 0 60000 65536"/>
                <a:gd name="T20" fmla="*/ 0 60000 65536"/>
                <a:gd name="T21" fmla="*/ 0 w 600"/>
                <a:gd name="T22" fmla="*/ 0 h 2192"/>
                <a:gd name="T23" fmla="*/ 600 w 600"/>
                <a:gd name="T24" fmla="*/ 2192 h 2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0" h="2192">
                  <a:moveTo>
                    <a:pt x="600" y="0"/>
                  </a:moveTo>
                  <a:cubicBezTo>
                    <a:pt x="434" y="0"/>
                    <a:pt x="300" y="82"/>
                    <a:pt x="300" y="183"/>
                  </a:cubicBezTo>
                  <a:lnTo>
                    <a:pt x="300" y="913"/>
                  </a:lnTo>
                  <a:cubicBezTo>
                    <a:pt x="300" y="1014"/>
                    <a:pt x="165" y="1096"/>
                    <a:pt x="0" y="1096"/>
                  </a:cubicBezTo>
                  <a:cubicBezTo>
                    <a:pt x="165" y="1096"/>
                    <a:pt x="300" y="1178"/>
                    <a:pt x="300" y="1279"/>
                  </a:cubicBezTo>
                  <a:lnTo>
                    <a:pt x="300" y="2009"/>
                  </a:lnTo>
                  <a:cubicBezTo>
                    <a:pt x="300" y="2110"/>
                    <a:pt x="434" y="2192"/>
                    <a:pt x="600" y="2192"/>
                  </a:cubicBezTo>
                </a:path>
              </a:pathLst>
            </a:custGeom>
            <a:noFill/>
            <a:ln w="12700" cap="flat">
              <a:solidFill>
                <a:srgbClr val="000000"/>
              </a:solidFill>
              <a:prstDash val="solid"/>
              <a:round/>
              <a:headEnd/>
              <a:tailEnd/>
            </a:ln>
          </p:spPr>
          <p:txBody>
            <a:bodyPr/>
            <a:lstStyle/>
            <a:p>
              <a:endParaRPr lang="en-US"/>
            </a:p>
          </p:txBody>
        </p:sp>
        <p:sp>
          <p:nvSpPr>
            <p:cNvPr id="28697" name="Freeform 18"/>
            <p:cNvSpPr>
              <a:spLocks/>
            </p:cNvSpPr>
            <p:nvPr/>
          </p:nvSpPr>
          <p:spPr bwMode="auto">
            <a:xfrm>
              <a:off x="729" y="2685"/>
              <a:ext cx="45" cy="90"/>
            </a:xfrm>
            <a:custGeom>
              <a:avLst/>
              <a:gdLst>
                <a:gd name="T0" fmla="*/ 0 w 558"/>
                <a:gd name="T1" fmla="*/ 0 h 1116"/>
                <a:gd name="T2" fmla="*/ 0 w 558"/>
                <a:gd name="T3" fmla="*/ 0 h 1116"/>
                <a:gd name="T4" fmla="*/ 0 w 558"/>
                <a:gd name="T5" fmla="*/ 0 h 1116"/>
                <a:gd name="T6" fmla="*/ 0 w 558"/>
                <a:gd name="T7" fmla="*/ 0 h 1116"/>
                <a:gd name="T8" fmla="*/ 0 w 558"/>
                <a:gd name="T9" fmla="*/ 0 h 1116"/>
                <a:gd name="T10" fmla="*/ 0 w 558"/>
                <a:gd name="T11" fmla="*/ 0 h 1116"/>
                <a:gd name="T12" fmla="*/ 0 w 558"/>
                <a:gd name="T13" fmla="*/ 0 h 1116"/>
                <a:gd name="T14" fmla="*/ 0 60000 65536"/>
                <a:gd name="T15" fmla="*/ 0 60000 65536"/>
                <a:gd name="T16" fmla="*/ 0 60000 65536"/>
                <a:gd name="T17" fmla="*/ 0 60000 65536"/>
                <a:gd name="T18" fmla="*/ 0 60000 65536"/>
                <a:gd name="T19" fmla="*/ 0 60000 65536"/>
                <a:gd name="T20" fmla="*/ 0 60000 65536"/>
                <a:gd name="T21" fmla="*/ 0 w 558"/>
                <a:gd name="T22" fmla="*/ 0 h 1116"/>
                <a:gd name="T23" fmla="*/ 558 w 558"/>
                <a:gd name="T24" fmla="*/ 1116 h 1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8" h="1116">
                  <a:moveTo>
                    <a:pt x="558" y="0"/>
                  </a:moveTo>
                  <a:cubicBezTo>
                    <a:pt x="404" y="0"/>
                    <a:pt x="279" y="41"/>
                    <a:pt x="279" y="93"/>
                  </a:cubicBezTo>
                  <a:lnTo>
                    <a:pt x="279" y="465"/>
                  </a:lnTo>
                  <a:cubicBezTo>
                    <a:pt x="279" y="516"/>
                    <a:pt x="154" y="558"/>
                    <a:pt x="0" y="558"/>
                  </a:cubicBezTo>
                  <a:cubicBezTo>
                    <a:pt x="154" y="558"/>
                    <a:pt x="279" y="600"/>
                    <a:pt x="279" y="651"/>
                  </a:cubicBezTo>
                  <a:lnTo>
                    <a:pt x="279" y="1023"/>
                  </a:lnTo>
                  <a:cubicBezTo>
                    <a:pt x="279" y="1075"/>
                    <a:pt x="404" y="1116"/>
                    <a:pt x="558" y="1116"/>
                  </a:cubicBezTo>
                </a:path>
              </a:pathLst>
            </a:custGeom>
            <a:noFill/>
            <a:ln w="12700" cap="flat">
              <a:solidFill>
                <a:srgbClr val="000000"/>
              </a:solidFill>
              <a:prstDash val="solid"/>
              <a:round/>
              <a:headEnd/>
              <a:tailEnd/>
            </a:ln>
          </p:spPr>
          <p:txBody>
            <a:bodyPr/>
            <a:lstStyle/>
            <a:p>
              <a:endParaRPr lang="en-US"/>
            </a:p>
          </p:txBody>
        </p:sp>
        <p:sp>
          <p:nvSpPr>
            <p:cNvPr id="28698" name="Freeform 19"/>
            <p:cNvSpPr>
              <a:spLocks/>
            </p:cNvSpPr>
            <p:nvPr/>
          </p:nvSpPr>
          <p:spPr bwMode="auto">
            <a:xfrm>
              <a:off x="729" y="2418"/>
              <a:ext cx="45" cy="237"/>
            </a:xfrm>
            <a:custGeom>
              <a:avLst/>
              <a:gdLst>
                <a:gd name="T0" fmla="*/ 0 w 558"/>
                <a:gd name="T1" fmla="*/ 0 h 2942"/>
                <a:gd name="T2" fmla="*/ 0 w 558"/>
                <a:gd name="T3" fmla="*/ 0 h 2942"/>
                <a:gd name="T4" fmla="*/ 0 w 558"/>
                <a:gd name="T5" fmla="*/ 0 h 2942"/>
                <a:gd name="T6" fmla="*/ 0 w 558"/>
                <a:gd name="T7" fmla="*/ 0 h 2942"/>
                <a:gd name="T8" fmla="*/ 0 w 558"/>
                <a:gd name="T9" fmla="*/ 0 h 2942"/>
                <a:gd name="T10" fmla="*/ 0 w 558"/>
                <a:gd name="T11" fmla="*/ 0 h 2942"/>
                <a:gd name="T12" fmla="*/ 0 w 558"/>
                <a:gd name="T13" fmla="*/ 0 h 2942"/>
                <a:gd name="T14" fmla="*/ 0 60000 65536"/>
                <a:gd name="T15" fmla="*/ 0 60000 65536"/>
                <a:gd name="T16" fmla="*/ 0 60000 65536"/>
                <a:gd name="T17" fmla="*/ 0 60000 65536"/>
                <a:gd name="T18" fmla="*/ 0 60000 65536"/>
                <a:gd name="T19" fmla="*/ 0 60000 65536"/>
                <a:gd name="T20" fmla="*/ 0 60000 65536"/>
                <a:gd name="T21" fmla="*/ 0 w 558"/>
                <a:gd name="T22" fmla="*/ 0 h 2942"/>
                <a:gd name="T23" fmla="*/ 558 w 558"/>
                <a:gd name="T24" fmla="*/ 2942 h 29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8" h="2942">
                  <a:moveTo>
                    <a:pt x="558" y="0"/>
                  </a:moveTo>
                  <a:cubicBezTo>
                    <a:pt x="404" y="0"/>
                    <a:pt x="279" y="110"/>
                    <a:pt x="279" y="246"/>
                  </a:cubicBezTo>
                  <a:lnTo>
                    <a:pt x="279" y="1226"/>
                  </a:lnTo>
                  <a:cubicBezTo>
                    <a:pt x="279" y="1362"/>
                    <a:pt x="154" y="1471"/>
                    <a:pt x="0" y="1471"/>
                  </a:cubicBezTo>
                  <a:cubicBezTo>
                    <a:pt x="154" y="1471"/>
                    <a:pt x="279" y="1581"/>
                    <a:pt x="279" y="1716"/>
                  </a:cubicBezTo>
                  <a:lnTo>
                    <a:pt x="279" y="2697"/>
                  </a:lnTo>
                  <a:cubicBezTo>
                    <a:pt x="279" y="2832"/>
                    <a:pt x="404" y="2942"/>
                    <a:pt x="558" y="2942"/>
                  </a:cubicBezTo>
                </a:path>
              </a:pathLst>
            </a:custGeom>
            <a:noFill/>
            <a:ln w="12700" cap="flat">
              <a:solidFill>
                <a:srgbClr val="000000"/>
              </a:solidFill>
              <a:prstDash val="solid"/>
              <a:round/>
              <a:headEnd/>
              <a:tailEnd/>
            </a:ln>
          </p:spPr>
          <p:txBody>
            <a:bodyPr/>
            <a:lstStyle/>
            <a:p>
              <a:endParaRPr lang="en-US"/>
            </a:p>
          </p:txBody>
        </p:sp>
        <p:pic>
          <p:nvPicPr>
            <p:cNvPr id="28699" name="Picture 20"/>
            <p:cNvPicPr>
              <a:picLocks noChangeAspect="1" noChangeArrowheads="1"/>
            </p:cNvPicPr>
            <p:nvPr/>
          </p:nvPicPr>
          <p:blipFill>
            <a:blip r:embed="rId6" cstate="email"/>
            <a:srcRect/>
            <a:stretch>
              <a:fillRect/>
            </a:stretch>
          </p:blipFill>
          <p:spPr bwMode="auto">
            <a:xfrm>
              <a:off x="797" y="2411"/>
              <a:ext cx="107" cy="1070"/>
            </a:xfrm>
            <a:prstGeom prst="rect">
              <a:avLst/>
            </a:prstGeom>
            <a:noFill/>
            <a:ln w="9525">
              <a:noFill/>
              <a:miter lim="800000"/>
              <a:headEnd/>
              <a:tailEnd/>
            </a:ln>
          </p:spPr>
        </p:pic>
        <p:sp>
          <p:nvSpPr>
            <p:cNvPr id="28700" name="Rectangle 21"/>
            <p:cNvSpPr>
              <a:spLocks noChangeArrowheads="1"/>
            </p:cNvSpPr>
            <p:nvPr/>
          </p:nvSpPr>
          <p:spPr bwMode="auto">
            <a:xfrm>
              <a:off x="397" y="2474"/>
              <a:ext cx="304"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Low Z</a:t>
              </a:r>
              <a:endParaRPr lang="en-US">
                <a:latin typeface="Times New Roman" pitchFamily="18" charset="0"/>
              </a:endParaRPr>
            </a:p>
          </p:txBody>
        </p:sp>
        <p:sp>
          <p:nvSpPr>
            <p:cNvPr id="28701" name="Rectangle 22"/>
            <p:cNvSpPr>
              <a:spLocks noChangeArrowheads="1"/>
            </p:cNvSpPr>
            <p:nvPr/>
          </p:nvSpPr>
          <p:spPr bwMode="auto">
            <a:xfrm>
              <a:off x="596" y="2680"/>
              <a:ext cx="100"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Al</a:t>
              </a:r>
              <a:endParaRPr lang="en-US">
                <a:latin typeface="Times New Roman" pitchFamily="18" charset="0"/>
              </a:endParaRPr>
            </a:p>
          </p:txBody>
        </p:sp>
        <p:sp>
          <p:nvSpPr>
            <p:cNvPr id="28702" name="Rectangle 23"/>
            <p:cNvSpPr>
              <a:spLocks noChangeArrowheads="1"/>
            </p:cNvSpPr>
            <p:nvPr/>
          </p:nvSpPr>
          <p:spPr bwMode="auto">
            <a:xfrm>
              <a:off x="407" y="2883"/>
              <a:ext cx="304"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Fe/Cu</a:t>
              </a:r>
              <a:endParaRPr lang="en-US">
                <a:latin typeface="Times New Roman" pitchFamily="18" charset="0"/>
              </a:endParaRPr>
            </a:p>
          </p:txBody>
        </p:sp>
        <p:sp>
          <p:nvSpPr>
            <p:cNvPr id="28703" name="Rectangle 24"/>
            <p:cNvSpPr>
              <a:spLocks noChangeArrowheads="1"/>
            </p:cNvSpPr>
            <p:nvPr/>
          </p:nvSpPr>
          <p:spPr bwMode="auto">
            <a:xfrm>
              <a:off x="362" y="3299"/>
              <a:ext cx="329"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High Z</a:t>
              </a:r>
              <a:endParaRPr lang="en-US">
                <a:latin typeface="Times New Roman" pitchFamily="18" charset="0"/>
              </a:endParaRPr>
            </a:p>
          </p:txBody>
        </p:sp>
        <p:sp>
          <p:nvSpPr>
            <p:cNvPr id="28704" name="Freeform 25"/>
            <p:cNvSpPr>
              <a:spLocks/>
            </p:cNvSpPr>
            <p:nvPr/>
          </p:nvSpPr>
          <p:spPr bwMode="auto">
            <a:xfrm>
              <a:off x="721" y="3265"/>
              <a:ext cx="45" cy="208"/>
            </a:xfrm>
            <a:custGeom>
              <a:avLst/>
              <a:gdLst>
                <a:gd name="T0" fmla="*/ 0 w 279"/>
                <a:gd name="T1" fmla="*/ 0 h 1292"/>
                <a:gd name="T2" fmla="*/ 0 w 279"/>
                <a:gd name="T3" fmla="*/ 0 h 1292"/>
                <a:gd name="T4" fmla="*/ 0 w 279"/>
                <a:gd name="T5" fmla="*/ 0 h 1292"/>
                <a:gd name="T6" fmla="*/ 0 w 279"/>
                <a:gd name="T7" fmla="*/ 0 h 1292"/>
                <a:gd name="T8" fmla="*/ 0 w 279"/>
                <a:gd name="T9" fmla="*/ 0 h 1292"/>
                <a:gd name="T10" fmla="*/ 0 w 279"/>
                <a:gd name="T11" fmla="*/ 0 h 1292"/>
                <a:gd name="T12" fmla="*/ 0 w 279"/>
                <a:gd name="T13" fmla="*/ 0 h 1292"/>
                <a:gd name="T14" fmla="*/ 0 60000 65536"/>
                <a:gd name="T15" fmla="*/ 0 60000 65536"/>
                <a:gd name="T16" fmla="*/ 0 60000 65536"/>
                <a:gd name="T17" fmla="*/ 0 60000 65536"/>
                <a:gd name="T18" fmla="*/ 0 60000 65536"/>
                <a:gd name="T19" fmla="*/ 0 60000 65536"/>
                <a:gd name="T20" fmla="*/ 0 60000 65536"/>
                <a:gd name="T21" fmla="*/ 0 w 279"/>
                <a:gd name="T22" fmla="*/ 0 h 1292"/>
                <a:gd name="T23" fmla="*/ 279 w 279"/>
                <a:gd name="T24" fmla="*/ 1292 h 12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9" h="1292">
                  <a:moveTo>
                    <a:pt x="279" y="0"/>
                  </a:moveTo>
                  <a:cubicBezTo>
                    <a:pt x="202" y="0"/>
                    <a:pt x="140" y="48"/>
                    <a:pt x="140" y="108"/>
                  </a:cubicBezTo>
                  <a:lnTo>
                    <a:pt x="140" y="538"/>
                  </a:lnTo>
                  <a:cubicBezTo>
                    <a:pt x="140" y="598"/>
                    <a:pt x="77" y="646"/>
                    <a:pt x="0" y="646"/>
                  </a:cubicBezTo>
                  <a:cubicBezTo>
                    <a:pt x="77" y="646"/>
                    <a:pt x="140" y="694"/>
                    <a:pt x="140" y="754"/>
                  </a:cubicBezTo>
                  <a:lnTo>
                    <a:pt x="140" y="1184"/>
                  </a:lnTo>
                  <a:cubicBezTo>
                    <a:pt x="140" y="1244"/>
                    <a:pt x="202" y="1292"/>
                    <a:pt x="279" y="1292"/>
                  </a:cubicBezTo>
                </a:path>
              </a:pathLst>
            </a:custGeom>
            <a:noFill/>
            <a:ln w="12700" cap="flat">
              <a:solidFill>
                <a:srgbClr val="000000"/>
              </a:solidFill>
              <a:prstDash val="solid"/>
              <a:round/>
              <a:headEnd/>
              <a:tailEnd/>
            </a:ln>
          </p:spPr>
          <p:txBody>
            <a:bodyPr/>
            <a:lstStyle/>
            <a:p>
              <a:endParaRPr lang="en-US"/>
            </a:p>
          </p:txBody>
        </p:sp>
        <p:sp>
          <p:nvSpPr>
            <p:cNvPr id="28705" name="Freeform 26"/>
            <p:cNvSpPr>
              <a:spLocks/>
            </p:cNvSpPr>
            <p:nvPr/>
          </p:nvSpPr>
          <p:spPr bwMode="auto">
            <a:xfrm>
              <a:off x="725" y="2812"/>
              <a:ext cx="48" cy="177"/>
            </a:xfrm>
            <a:custGeom>
              <a:avLst/>
              <a:gdLst>
                <a:gd name="T0" fmla="*/ 0 w 600"/>
                <a:gd name="T1" fmla="*/ 0 h 2192"/>
                <a:gd name="T2" fmla="*/ 0 w 600"/>
                <a:gd name="T3" fmla="*/ 0 h 2192"/>
                <a:gd name="T4" fmla="*/ 0 w 600"/>
                <a:gd name="T5" fmla="*/ 0 h 2192"/>
                <a:gd name="T6" fmla="*/ 0 w 600"/>
                <a:gd name="T7" fmla="*/ 0 h 2192"/>
                <a:gd name="T8" fmla="*/ 0 w 600"/>
                <a:gd name="T9" fmla="*/ 0 h 2192"/>
                <a:gd name="T10" fmla="*/ 0 w 600"/>
                <a:gd name="T11" fmla="*/ 0 h 2192"/>
                <a:gd name="T12" fmla="*/ 0 w 600"/>
                <a:gd name="T13" fmla="*/ 0 h 2192"/>
                <a:gd name="T14" fmla="*/ 0 60000 65536"/>
                <a:gd name="T15" fmla="*/ 0 60000 65536"/>
                <a:gd name="T16" fmla="*/ 0 60000 65536"/>
                <a:gd name="T17" fmla="*/ 0 60000 65536"/>
                <a:gd name="T18" fmla="*/ 0 60000 65536"/>
                <a:gd name="T19" fmla="*/ 0 60000 65536"/>
                <a:gd name="T20" fmla="*/ 0 60000 65536"/>
                <a:gd name="T21" fmla="*/ 0 w 600"/>
                <a:gd name="T22" fmla="*/ 0 h 2192"/>
                <a:gd name="T23" fmla="*/ 600 w 600"/>
                <a:gd name="T24" fmla="*/ 2192 h 2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0" h="2192">
                  <a:moveTo>
                    <a:pt x="600" y="0"/>
                  </a:moveTo>
                  <a:cubicBezTo>
                    <a:pt x="434" y="0"/>
                    <a:pt x="300" y="82"/>
                    <a:pt x="300" y="183"/>
                  </a:cubicBezTo>
                  <a:lnTo>
                    <a:pt x="300" y="913"/>
                  </a:lnTo>
                  <a:cubicBezTo>
                    <a:pt x="300" y="1014"/>
                    <a:pt x="165" y="1096"/>
                    <a:pt x="0" y="1096"/>
                  </a:cubicBezTo>
                  <a:cubicBezTo>
                    <a:pt x="165" y="1096"/>
                    <a:pt x="300" y="1178"/>
                    <a:pt x="300" y="1279"/>
                  </a:cubicBezTo>
                  <a:lnTo>
                    <a:pt x="300" y="2009"/>
                  </a:lnTo>
                  <a:cubicBezTo>
                    <a:pt x="300" y="2110"/>
                    <a:pt x="434" y="2192"/>
                    <a:pt x="600" y="2192"/>
                  </a:cubicBezTo>
                </a:path>
              </a:pathLst>
            </a:custGeom>
            <a:noFill/>
            <a:ln w="12700" cap="flat">
              <a:solidFill>
                <a:srgbClr val="000000"/>
              </a:solidFill>
              <a:prstDash val="solid"/>
              <a:round/>
              <a:headEnd/>
              <a:tailEnd/>
            </a:ln>
          </p:spPr>
          <p:txBody>
            <a:bodyPr/>
            <a:lstStyle/>
            <a:p>
              <a:endParaRPr lang="en-US"/>
            </a:p>
          </p:txBody>
        </p:sp>
        <p:sp>
          <p:nvSpPr>
            <p:cNvPr id="28706" name="Freeform 27"/>
            <p:cNvSpPr>
              <a:spLocks/>
            </p:cNvSpPr>
            <p:nvPr/>
          </p:nvSpPr>
          <p:spPr bwMode="auto">
            <a:xfrm>
              <a:off x="729" y="2685"/>
              <a:ext cx="45" cy="90"/>
            </a:xfrm>
            <a:custGeom>
              <a:avLst/>
              <a:gdLst>
                <a:gd name="T0" fmla="*/ 0 w 558"/>
                <a:gd name="T1" fmla="*/ 0 h 1116"/>
                <a:gd name="T2" fmla="*/ 0 w 558"/>
                <a:gd name="T3" fmla="*/ 0 h 1116"/>
                <a:gd name="T4" fmla="*/ 0 w 558"/>
                <a:gd name="T5" fmla="*/ 0 h 1116"/>
                <a:gd name="T6" fmla="*/ 0 w 558"/>
                <a:gd name="T7" fmla="*/ 0 h 1116"/>
                <a:gd name="T8" fmla="*/ 0 w 558"/>
                <a:gd name="T9" fmla="*/ 0 h 1116"/>
                <a:gd name="T10" fmla="*/ 0 w 558"/>
                <a:gd name="T11" fmla="*/ 0 h 1116"/>
                <a:gd name="T12" fmla="*/ 0 w 558"/>
                <a:gd name="T13" fmla="*/ 0 h 1116"/>
                <a:gd name="T14" fmla="*/ 0 60000 65536"/>
                <a:gd name="T15" fmla="*/ 0 60000 65536"/>
                <a:gd name="T16" fmla="*/ 0 60000 65536"/>
                <a:gd name="T17" fmla="*/ 0 60000 65536"/>
                <a:gd name="T18" fmla="*/ 0 60000 65536"/>
                <a:gd name="T19" fmla="*/ 0 60000 65536"/>
                <a:gd name="T20" fmla="*/ 0 60000 65536"/>
                <a:gd name="T21" fmla="*/ 0 w 558"/>
                <a:gd name="T22" fmla="*/ 0 h 1116"/>
                <a:gd name="T23" fmla="*/ 558 w 558"/>
                <a:gd name="T24" fmla="*/ 1116 h 1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8" h="1116">
                  <a:moveTo>
                    <a:pt x="558" y="0"/>
                  </a:moveTo>
                  <a:cubicBezTo>
                    <a:pt x="404" y="0"/>
                    <a:pt x="279" y="41"/>
                    <a:pt x="279" y="93"/>
                  </a:cubicBezTo>
                  <a:lnTo>
                    <a:pt x="279" y="465"/>
                  </a:lnTo>
                  <a:cubicBezTo>
                    <a:pt x="279" y="516"/>
                    <a:pt x="154" y="558"/>
                    <a:pt x="0" y="558"/>
                  </a:cubicBezTo>
                  <a:cubicBezTo>
                    <a:pt x="154" y="558"/>
                    <a:pt x="279" y="600"/>
                    <a:pt x="279" y="651"/>
                  </a:cubicBezTo>
                  <a:lnTo>
                    <a:pt x="279" y="1023"/>
                  </a:lnTo>
                  <a:cubicBezTo>
                    <a:pt x="279" y="1075"/>
                    <a:pt x="404" y="1116"/>
                    <a:pt x="558" y="1116"/>
                  </a:cubicBezTo>
                </a:path>
              </a:pathLst>
            </a:custGeom>
            <a:noFill/>
            <a:ln w="12700" cap="flat">
              <a:solidFill>
                <a:srgbClr val="000000"/>
              </a:solidFill>
              <a:prstDash val="solid"/>
              <a:round/>
              <a:headEnd/>
              <a:tailEnd/>
            </a:ln>
          </p:spPr>
          <p:txBody>
            <a:bodyPr/>
            <a:lstStyle/>
            <a:p>
              <a:endParaRPr lang="en-US"/>
            </a:p>
          </p:txBody>
        </p:sp>
        <p:sp>
          <p:nvSpPr>
            <p:cNvPr id="28707" name="Freeform 28"/>
            <p:cNvSpPr>
              <a:spLocks/>
            </p:cNvSpPr>
            <p:nvPr/>
          </p:nvSpPr>
          <p:spPr bwMode="auto">
            <a:xfrm>
              <a:off x="729" y="2418"/>
              <a:ext cx="45" cy="237"/>
            </a:xfrm>
            <a:custGeom>
              <a:avLst/>
              <a:gdLst>
                <a:gd name="T0" fmla="*/ 0 w 558"/>
                <a:gd name="T1" fmla="*/ 0 h 2942"/>
                <a:gd name="T2" fmla="*/ 0 w 558"/>
                <a:gd name="T3" fmla="*/ 0 h 2942"/>
                <a:gd name="T4" fmla="*/ 0 w 558"/>
                <a:gd name="T5" fmla="*/ 0 h 2942"/>
                <a:gd name="T6" fmla="*/ 0 w 558"/>
                <a:gd name="T7" fmla="*/ 0 h 2942"/>
                <a:gd name="T8" fmla="*/ 0 w 558"/>
                <a:gd name="T9" fmla="*/ 0 h 2942"/>
                <a:gd name="T10" fmla="*/ 0 w 558"/>
                <a:gd name="T11" fmla="*/ 0 h 2942"/>
                <a:gd name="T12" fmla="*/ 0 w 558"/>
                <a:gd name="T13" fmla="*/ 0 h 2942"/>
                <a:gd name="T14" fmla="*/ 0 60000 65536"/>
                <a:gd name="T15" fmla="*/ 0 60000 65536"/>
                <a:gd name="T16" fmla="*/ 0 60000 65536"/>
                <a:gd name="T17" fmla="*/ 0 60000 65536"/>
                <a:gd name="T18" fmla="*/ 0 60000 65536"/>
                <a:gd name="T19" fmla="*/ 0 60000 65536"/>
                <a:gd name="T20" fmla="*/ 0 60000 65536"/>
                <a:gd name="T21" fmla="*/ 0 w 558"/>
                <a:gd name="T22" fmla="*/ 0 h 2942"/>
                <a:gd name="T23" fmla="*/ 558 w 558"/>
                <a:gd name="T24" fmla="*/ 2942 h 29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8" h="2942">
                  <a:moveTo>
                    <a:pt x="558" y="0"/>
                  </a:moveTo>
                  <a:cubicBezTo>
                    <a:pt x="404" y="0"/>
                    <a:pt x="279" y="110"/>
                    <a:pt x="279" y="246"/>
                  </a:cubicBezTo>
                  <a:lnTo>
                    <a:pt x="279" y="1226"/>
                  </a:lnTo>
                  <a:cubicBezTo>
                    <a:pt x="279" y="1362"/>
                    <a:pt x="154" y="1471"/>
                    <a:pt x="0" y="1471"/>
                  </a:cubicBezTo>
                  <a:cubicBezTo>
                    <a:pt x="154" y="1471"/>
                    <a:pt x="279" y="1581"/>
                    <a:pt x="279" y="1716"/>
                  </a:cubicBezTo>
                  <a:lnTo>
                    <a:pt x="279" y="2697"/>
                  </a:lnTo>
                  <a:cubicBezTo>
                    <a:pt x="279" y="2832"/>
                    <a:pt x="404" y="2942"/>
                    <a:pt x="558" y="2942"/>
                  </a:cubicBezTo>
                </a:path>
              </a:pathLst>
            </a:custGeom>
            <a:noFill/>
            <a:ln w="12700" cap="flat">
              <a:solidFill>
                <a:srgbClr val="000000"/>
              </a:solidFill>
              <a:prstDash val="solid"/>
              <a:round/>
              <a:headEnd/>
              <a:tailEnd/>
            </a:ln>
          </p:spPr>
          <p:txBody>
            <a:bodyPr/>
            <a:lstStyle/>
            <a:p>
              <a:endParaRPr lang="en-US"/>
            </a:p>
          </p:txBody>
        </p:sp>
      </p:grpSp>
      <p:sp>
        <p:nvSpPr>
          <p:cNvPr id="28683" name="Text Box 29"/>
          <p:cNvSpPr txBox="1">
            <a:spLocks noChangeArrowheads="1"/>
          </p:cNvSpPr>
          <p:nvPr/>
        </p:nvSpPr>
        <p:spPr bwMode="auto">
          <a:xfrm>
            <a:off x="5230813" y="3551238"/>
            <a:ext cx="2225675" cy="304800"/>
          </a:xfrm>
          <a:prstGeom prst="rect">
            <a:avLst/>
          </a:prstGeom>
          <a:noFill/>
          <a:ln w="9525">
            <a:noFill/>
            <a:miter lim="800000"/>
            <a:headEnd/>
            <a:tailEnd/>
          </a:ln>
        </p:spPr>
        <p:txBody>
          <a:bodyPr wrap="none">
            <a:spAutoFit/>
          </a:bodyPr>
          <a:lstStyle/>
          <a:p>
            <a:pPr eaLnBrk="1" hangingPunct="1"/>
            <a:r>
              <a:rPr lang="en-US" sz="1400"/>
              <a:t>VACIS-Z  GUI with Z-Map</a:t>
            </a:r>
          </a:p>
        </p:txBody>
      </p:sp>
      <p:sp>
        <p:nvSpPr>
          <p:cNvPr id="28684" name="Line 30"/>
          <p:cNvSpPr>
            <a:spLocks noChangeShapeType="1"/>
          </p:cNvSpPr>
          <p:nvPr/>
        </p:nvSpPr>
        <p:spPr bwMode="auto">
          <a:xfrm flipV="1">
            <a:off x="6770688" y="2371725"/>
            <a:ext cx="1074737" cy="3327400"/>
          </a:xfrm>
          <a:prstGeom prst="line">
            <a:avLst/>
          </a:prstGeom>
          <a:noFill/>
          <a:ln w="28575">
            <a:solidFill>
              <a:srgbClr val="FF0000"/>
            </a:solidFill>
            <a:prstDash val="sysDot"/>
            <a:round/>
            <a:headEnd/>
            <a:tailEnd/>
          </a:ln>
        </p:spPr>
        <p:txBody>
          <a:bodyPr>
            <a:spAutoFit/>
          </a:bodyPr>
          <a:lstStyle/>
          <a:p>
            <a:endParaRPr lang="en-US"/>
          </a:p>
        </p:txBody>
      </p:sp>
      <p:sp>
        <p:nvSpPr>
          <p:cNvPr id="28685" name="Line 31"/>
          <p:cNvSpPr>
            <a:spLocks noChangeShapeType="1"/>
          </p:cNvSpPr>
          <p:nvPr/>
        </p:nvSpPr>
        <p:spPr bwMode="auto">
          <a:xfrm flipV="1">
            <a:off x="2333625" y="2193925"/>
            <a:ext cx="4868863" cy="1785938"/>
          </a:xfrm>
          <a:prstGeom prst="line">
            <a:avLst/>
          </a:prstGeom>
          <a:noFill/>
          <a:ln w="28575">
            <a:solidFill>
              <a:srgbClr val="FF0000"/>
            </a:solidFill>
            <a:prstDash val="sysDot"/>
            <a:round/>
            <a:headEnd/>
            <a:tailEnd/>
          </a:ln>
        </p:spPr>
        <p:txBody>
          <a:bodyPr>
            <a:spAutoFit/>
          </a:bodyPr>
          <a:lstStyle/>
          <a:p>
            <a:endParaRPr lang="en-US"/>
          </a:p>
        </p:txBody>
      </p:sp>
      <p:sp>
        <p:nvSpPr>
          <p:cNvPr id="28686" name="Text Box 32"/>
          <p:cNvSpPr txBox="1">
            <a:spLocks noChangeArrowheads="1"/>
          </p:cNvSpPr>
          <p:nvPr/>
        </p:nvSpPr>
        <p:spPr bwMode="auto">
          <a:xfrm>
            <a:off x="3252788" y="5689600"/>
            <a:ext cx="2576512" cy="304800"/>
          </a:xfrm>
          <a:prstGeom prst="rect">
            <a:avLst/>
          </a:prstGeom>
          <a:noFill/>
          <a:ln w="9525">
            <a:noFill/>
            <a:miter lim="800000"/>
            <a:headEnd/>
            <a:tailEnd/>
          </a:ln>
        </p:spPr>
        <p:txBody>
          <a:bodyPr wrap="none">
            <a:spAutoFit/>
          </a:bodyPr>
          <a:lstStyle/>
          <a:p>
            <a:pPr eaLnBrk="1" hangingPunct="1"/>
            <a:r>
              <a:rPr lang="en-US" sz="1400"/>
              <a:t>Inset Detail from Z-Map Image</a:t>
            </a:r>
          </a:p>
        </p:txBody>
      </p:sp>
      <p:sp>
        <p:nvSpPr>
          <p:cNvPr id="28687" name="AutoShape 33"/>
          <p:cNvSpPr>
            <a:spLocks noChangeArrowheads="1"/>
          </p:cNvSpPr>
          <p:nvPr/>
        </p:nvSpPr>
        <p:spPr bwMode="auto">
          <a:xfrm>
            <a:off x="4106863" y="2019300"/>
            <a:ext cx="760412" cy="527050"/>
          </a:xfrm>
          <a:prstGeom prst="rightArrow">
            <a:avLst>
              <a:gd name="adj1" fmla="val 50000"/>
              <a:gd name="adj2" fmla="val 36069"/>
            </a:avLst>
          </a:prstGeom>
          <a:solidFill>
            <a:schemeClr val="accent1"/>
          </a:solidFill>
          <a:ln w="9525" algn="ctr">
            <a:solidFill>
              <a:schemeClr val="tx2"/>
            </a:solidFill>
            <a:miter lim="800000"/>
            <a:headEnd/>
            <a:tailEnd/>
          </a:ln>
        </p:spPr>
        <p:txBody>
          <a:bodyPr wrap="none" anchor="ctr">
            <a:spAutoFit/>
          </a:bodyPr>
          <a:lstStyle/>
          <a:p>
            <a:pPr algn="ctr" eaLnBrk="1" hangingPunct="1"/>
            <a:r>
              <a:rPr lang="en-US" sz="1400"/>
              <a:t>SCAN</a:t>
            </a:r>
          </a:p>
        </p:txBody>
      </p:sp>
      <p:sp>
        <p:nvSpPr>
          <p:cNvPr id="28688" name="Text Box 34"/>
          <p:cNvSpPr txBox="1">
            <a:spLocks noChangeArrowheads="1"/>
          </p:cNvSpPr>
          <p:nvPr/>
        </p:nvSpPr>
        <p:spPr bwMode="auto">
          <a:xfrm>
            <a:off x="3862388" y="2535238"/>
            <a:ext cx="1100137" cy="517525"/>
          </a:xfrm>
          <a:prstGeom prst="rect">
            <a:avLst/>
          </a:prstGeom>
          <a:noFill/>
          <a:ln w="9525" algn="ctr">
            <a:noFill/>
            <a:miter lim="800000"/>
            <a:headEnd/>
            <a:tailEnd/>
          </a:ln>
        </p:spPr>
        <p:txBody>
          <a:bodyPr wrap="none">
            <a:spAutoFit/>
          </a:bodyPr>
          <a:lstStyle/>
          <a:p>
            <a:pPr eaLnBrk="1" hangingPunct="1"/>
            <a:r>
              <a:rPr lang="en-US" sz="1400"/>
              <a:t>6/9 MeV</a:t>
            </a:r>
          </a:p>
          <a:p>
            <a:pPr eaLnBrk="1" hangingPunct="1"/>
            <a:r>
              <a:rPr lang="en-US" sz="1400"/>
              <a:t>Radiograph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dirty="0" err="1" smtClean="0"/>
              <a:t>Verbinski</a:t>
            </a:r>
            <a:r>
              <a:rPr lang="en-US" dirty="0" smtClean="0"/>
              <a:t> VACIS</a:t>
            </a:r>
            <a:r>
              <a:rPr lang="en-US" sz="2000" baseline="30000" dirty="0" smtClean="0"/>
              <a:t>®</a:t>
            </a:r>
            <a:r>
              <a:rPr lang="en-US" dirty="0" smtClean="0"/>
              <a:t> Notional Design in early 1990’s</a:t>
            </a:r>
          </a:p>
        </p:txBody>
      </p:sp>
      <p:sp>
        <p:nvSpPr>
          <p:cNvPr id="19458" name="Slide Number Placeholder 4"/>
          <p:cNvSpPr>
            <a:spLocks noGrp="1"/>
          </p:cNvSpPr>
          <p:nvPr>
            <p:ph type="sldNum" sz="quarter" idx="11"/>
          </p:nvPr>
        </p:nvSpPr>
        <p:spPr>
          <a:noFill/>
        </p:spPr>
        <p:txBody>
          <a:bodyPr/>
          <a:lstStyle/>
          <a:p>
            <a:fld id="{30ECDC5B-AE12-4920-921F-DDA73978A626}" type="slidenum">
              <a:rPr lang="en-US" smtClean="0"/>
              <a:pPr/>
              <a:t>3</a:t>
            </a:fld>
            <a:endParaRPr lang="en-US" sz="1200" smtClean="0">
              <a:solidFill>
                <a:schemeClr val="tx1"/>
              </a:solidFill>
            </a:endParaRPr>
          </a:p>
        </p:txBody>
      </p:sp>
      <p:sp>
        <p:nvSpPr>
          <p:cNvPr id="19460" name="Rectangle 3"/>
          <p:cNvSpPr>
            <a:spLocks noGrp="1" noChangeArrowheads="1"/>
          </p:cNvSpPr>
          <p:nvPr>
            <p:ph type="body" idx="4294967295"/>
          </p:nvPr>
        </p:nvSpPr>
        <p:spPr>
          <a:xfrm>
            <a:off x="0" y="1455738"/>
            <a:ext cx="8229600" cy="2254250"/>
          </a:xfrm>
        </p:spPr>
        <p:txBody>
          <a:bodyPr/>
          <a:lstStyle/>
          <a:p>
            <a:pPr eaLnBrk="1" hangingPunct="1">
              <a:lnSpc>
                <a:spcPct val="90000"/>
              </a:lnSpc>
            </a:pPr>
            <a:r>
              <a:rPr lang="en-US" sz="1600" smtClean="0"/>
              <a:t>Initial concept was a non-imaging gamma densitometer (a few NaI gamma-ray detectors monitoring the Cs-137 662 keV gamma-ray attenuation as the detectors and source scanned the tanker truck</a:t>
            </a:r>
          </a:p>
          <a:p>
            <a:pPr eaLnBrk="1" hangingPunct="1">
              <a:lnSpc>
                <a:spcPct val="90000"/>
              </a:lnSpc>
            </a:pPr>
            <a:r>
              <a:rPr lang="en-US" sz="1600" smtClean="0"/>
              <a:t>To insure more complete coverage of the tanker truck, additional NaI detectors were added—resulting in a linear array of detectors</a:t>
            </a:r>
          </a:p>
          <a:p>
            <a:pPr eaLnBrk="1" hangingPunct="1">
              <a:lnSpc>
                <a:spcPct val="90000"/>
              </a:lnSpc>
            </a:pPr>
            <a:r>
              <a:rPr lang="en-US" sz="1600" smtClean="0"/>
              <a:t>This early VACIS I produced a crude (~2 to 4 inch pixels) gamma radiographic image of the tanker truck</a:t>
            </a:r>
          </a:p>
          <a:p>
            <a:pPr eaLnBrk="1" hangingPunct="1">
              <a:lnSpc>
                <a:spcPct val="90000"/>
              </a:lnSpc>
            </a:pPr>
            <a:r>
              <a:rPr lang="en-US" sz="1600" smtClean="0"/>
              <a:t>VACIS I was field evaluated at a Customs POE providing valuable feedback</a:t>
            </a:r>
          </a:p>
          <a:p>
            <a:pPr eaLnBrk="1" hangingPunct="1">
              <a:lnSpc>
                <a:spcPct val="90000"/>
              </a:lnSpc>
            </a:pPr>
            <a:r>
              <a:rPr lang="en-US" sz="1600" smtClean="0"/>
              <a:t>Customs requested higher resolution images which resulted in the first VACIS product-VACIS II (Relocatable VACIS) with ~0.5inch resolution.</a:t>
            </a:r>
          </a:p>
        </p:txBody>
      </p:sp>
      <p:pic>
        <p:nvPicPr>
          <p:cNvPr id="141316" name="Picture 4" descr="std_config"/>
          <p:cNvPicPr>
            <a:picLocks noChangeAspect="1" noChangeArrowheads="1"/>
          </p:cNvPicPr>
          <p:nvPr/>
        </p:nvPicPr>
        <p:blipFill>
          <a:blip r:embed="rId3" cstate="email">
            <a:lum contrast="54000"/>
          </a:blip>
          <a:srcRect/>
          <a:stretch>
            <a:fillRect/>
          </a:stretch>
        </p:blipFill>
        <p:spPr bwMode="auto">
          <a:xfrm>
            <a:off x="903288" y="3897313"/>
            <a:ext cx="3395662" cy="2232025"/>
          </a:xfrm>
          <a:prstGeom prst="rect">
            <a:avLst/>
          </a:prstGeom>
          <a:noFill/>
          <a:effectLst>
            <a:outerShdw dist="71842" dir="2700000" algn="ctr" rotWithShape="0">
              <a:schemeClr val="bg2"/>
            </a:outerShdw>
          </a:effectLst>
        </p:spPr>
      </p:pic>
      <p:pic>
        <p:nvPicPr>
          <p:cNvPr id="19462" name="Picture 5" descr="VACISII #8 9-8-00"/>
          <p:cNvPicPr>
            <a:picLocks noChangeAspect="1" noChangeArrowheads="1"/>
          </p:cNvPicPr>
          <p:nvPr/>
        </p:nvPicPr>
        <p:blipFill>
          <a:blip r:embed="rId4" cstate="email"/>
          <a:srcRect/>
          <a:stretch>
            <a:fillRect/>
          </a:stretch>
        </p:blipFill>
        <p:spPr bwMode="auto">
          <a:xfrm>
            <a:off x="5186363" y="3854450"/>
            <a:ext cx="3144837" cy="2232025"/>
          </a:xfrm>
          <a:prstGeom prst="rect">
            <a:avLst/>
          </a:prstGeom>
          <a:noFill/>
          <a:ln w="9525">
            <a:noFill/>
            <a:miter lim="800000"/>
            <a:headEnd/>
            <a:tailEnd/>
          </a:ln>
        </p:spPr>
      </p:pic>
      <p:sp>
        <p:nvSpPr>
          <p:cNvPr id="19463" name="Text Box 6"/>
          <p:cNvSpPr txBox="1">
            <a:spLocks noChangeArrowheads="1"/>
          </p:cNvSpPr>
          <p:nvPr/>
        </p:nvSpPr>
        <p:spPr bwMode="auto">
          <a:xfrm>
            <a:off x="1298575" y="6143625"/>
            <a:ext cx="3001963" cy="366713"/>
          </a:xfrm>
          <a:prstGeom prst="rect">
            <a:avLst/>
          </a:prstGeom>
          <a:noFill/>
          <a:ln w="9525">
            <a:noFill/>
            <a:miter lim="800000"/>
            <a:headEnd/>
            <a:tailEnd/>
          </a:ln>
        </p:spPr>
        <p:txBody>
          <a:bodyPr wrap="none">
            <a:spAutoFit/>
          </a:bodyPr>
          <a:lstStyle/>
          <a:p>
            <a:r>
              <a:rPr lang="en-US" sz="1800" b="1" dirty="0"/>
              <a:t>Notional </a:t>
            </a:r>
            <a:r>
              <a:rPr lang="en-US" sz="1800" b="1" dirty="0" smtClean="0"/>
              <a:t>VACIS</a:t>
            </a:r>
            <a:r>
              <a:rPr lang="en-US" sz="1600" b="1" baseline="30000" dirty="0" smtClean="0"/>
              <a:t>®</a:t>
            </a:r>
            <a:r>
              <a:rPr lang="en-US" sz="1800" b="1" dirty="0" smtClean="0"/>
              <a:t> </a:t>
            </a:r>
            <a:r>
              <a:rPr lang="en-US" sz="1800" b="1" dirty="0"/>
              <a:t>concept</a:t>
            </a:r>
          </a:p>
        </p:txBody>
      </p:sp>
      <p:sp>
        <p:nvSpPr>
          <p:cNvPr id="19464" name="Text Box 7"/>
          <p:cNvSpPr txBox="1">
            <a:spLocks noChangeArrowheads="1"/>
          </p:cNvSpPr>
          <p:nvPr/>
        </p:nvSpPr>
        <p:spPr bwMode="auto">
          <a:xfrm>
            <a:off x="5305425" y="6094413"/>
            <a:ext cx="2571750" cy="366712"/>
          </a:xfrm>
          <a:prstGeom prst="rect">
            <a:avLst/>
          </a:prstGeom>
          <a:noFill/>
          <a:ln w="9525">
            <a:noFill/>
            <a:miter lim="800000"/>
            <a:headEnd/>
            <a:tailEnd/>
          </a:ln>
        </p:spPr>
        <p:txBody>
          <a:bodyPr wrap="none">
            <a:spAutoFit/>
          </a:bodyPr>
          <a:lstStyle/>
          <a:p>
            <a:r>
              <a:rPr lang="en-US" sz="1800" b="1"/>
              <a:t>VACIS II-First Product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smtClean="0"/>
              <a:t>CAARS Performance</a:t>
            </a:r>
          </a:p>
        </p:txBody>
      </p:sp>
      <p:sp>
        <p:nvSpPr>
          <p:cNvPr id="29698" name="Slide Number Placeholder 4"/>
          <p:cNvSpPr>
            <a:spLocks noGrp="1"/>
          </p:cNvSpPr>
          <p:nvPr>
            <p:ph type="sldNum" sz="quarter" idx="11"/>
          </p:nvPr>
        </p:nvSpPr>
        <p:spPr>
          <a:noFill/>
        </p:spPr>
        <p:txBody>
          <a:bodyPr/>
          <a:lstStyle/>
          <a:p>
            <a:fld id="{BCC19F16-4115-49E1-999F-E0E629D8EA09}" type="slidenum">
              <a:rPr lang="en-US" smtClean="0"/>
              <a:pPr/>
              <a:t>39</a:t>
            </a:fld>
            <a:endParaRPr lang="en-US" sz="1200" smtClean="0">
              <a:solidFill>
                <a:schemeClr val="tx1"/>
              </a:solidFill>
            </a:endParaRPr>
          </a:p>
        </p:txBody>
      </p:sp>
      <p:sp>
        <p:nvSpPr>
          <p:cNvPr id="160771" name="Text Box 3"/>
          <p:cNvSpPr txBox="1">
            <a:spLocks noChangeArrowheads="1"/>
          </p:cNvSpPr>
          <p:nvPr/>
        </p:nvSpPr>
        <p:spPr bwMode="auto">
          <a:xfrm>
            <a:off x="1117600" y="1417638"/>
            <a:ext cx="6662738" cy="365125"/>
          </a:xfrm>
          <a:prstGeom prst="rect">
            <a:avLst/>
          </a:prstGeom>
          <a:noFill/>
          <a:ln w="9525" algn="ctr">
            <a:noFill/>
            <a:miter lim="800000"/>
            <a:headEnd/>
            <a:tailEnd/>
          </a:ln>
          <a:effectLst>
            <a:outerShdw dist="17961" dir="2700000" algn="ctr" rotWithShape="0">
              <a:srgbClr val="005C9A"/>
            </a:outerShdw>
          </a:effectLst>
        </p:spPr>
        <p:txBody>
          <a:bodyPr lIns="0" tIns="0" rIns="0" bIns="0">
            <a:spAutoFit/>
          </a:bodyPr>
          <a:lstStyle/>
          <a:p>
            <a:pPr eaLnBrk="1" hangingPunct="1">
              <a:defRPr/>
            </a:pPr>
            <a:endParaRPr lang="en-US">
              <a:solidFill>
                <a:schemeClr val="bg1"/>
              </a:solidFill>
            </a:endParaRPr>
          </a:p>
        </p:txBody>
      </p:sp>
      <p:sp>
        <p:nvSpPr>
          <p:cNvPr id="160772" name="Text Box 4"/>
          <p:cNvSpPr txBox="1">
            <a:spLocks noChangeArrowheads="1"/>
          </p:cNvSpPr>
          <p:nvPr/>
        </p:nvSpPr>
        <p:spPr bwMode="auto">
          <a:xfrm>
            <a:off x="885825" y="1427163"/>
            <a:ext cx="4833938" cy="2797175"/>
          </a:xfrm>
          <a:prstGeom prst="rect">
            <a:avLst/>
          </a:prstGeom>
          <a:noFill/>
          <a:ln w="9525" algn="ctr">
            <a:noFill/>
            <a:miter lim="800000"/>
            <a:headEnd/>
            <a:tailEnd/>
          </a:ln>
          <a:effectLst>
            <a:outerShdw dist="17961" dir="2700000" algn="ctr" rotWithShape="0">
              <a:srgbClr val="005C9A"/>
            </a:outerShdw>
          </a:effectLst>
        </p:spPr>
        <p:txBody>
          <a:bodyPr lIns="0" tIns="0" rIns="0" bIns="0">
            <a:spAutoFit/>
          </a:bodyPr>
          <a:lstStyle/>
          <a:p>
            <a:pPr eaLnBrk="1" hangingPunct="1">
              <a:buFontTx/>
              <a:buChar char="•"/>
              <a:defRPr/>
            </a:pPr>
            <a:r>
              <a:rPr lang="en-US" sz="1600"/>
              <a:t> </a:t>
            </a:r>
            <a:r>
              <a:rPr lang="en-US" sz="1400"/>
              <a:t>Dual-energy x-ray (6 and 9 MeV) allows automated detection of high-Z materials in a </a:t>
            </a:r>
          </a:p>
          <a:p>
            <a:pPr eaLnBrk="1" hangingPunct="1">
              <a:defRPr/>
            </a:pPr>
            <a:r>
              <a:rPr lang="en-US" sz="1400"/>
              <a:t>cargo container</a:t>
            </a:r>
          </a:p>
          <a:p>
            <a:pPr eaLnBrk="1" hangingPunct="1">
              <a:buFontTx/>
              <a:buChar char="•"/>
              <a:defRPr/>
            </a:pPr>
            <a:r>
              <a:rPr lang="en-US" sz="1400"/>
              <a:t> Scan speed of 33 inches/sec</a:t>
            </a:r>
          </a:p>
          <a:p>
            <a:pPr eaLnBrk="1" hangingPunct="1">
              <a:buFontTx/>
              <a:buChar char="•"/>
              <a:defRPr/>
            </a:pPr>
            <a:r>
              <a:rPr lang="en-US" sz="1400"/>
              <a:t> Penetration greater than 16 inches of steel equivalent</a:t>
            </a:r>
          </a:p>
          <a:p>
            <a:pPr eaLnBrk="1" hangingPunct="1">
              <a:buFontTx/>
              <a:buChar char="•"/>
              <a:defRPr/>
            </a:pPr>
            <a:r>
              <a:rPr lang="en-US" sz="1400"/>
              <a:t> Contrast sensitivity of 1%</a:t>
            </a:r>
          </a:p>
          <a:p>
            <a:pPr eaLnBrk="1" hangingPunct="1">
              <a:buFontTx/>
              <a:buChar char="•"/>
              <a:defRPr/>
            </a:pPr>
            <a:r>
              <a:rPr lang="en-US" sz="1400"/>
              <a:t> Spatial resolution of 0.28 inches at cargo container centerline</a:t>
            </a:r>
          </a:p>
          <a:p>
            <a:pPr eaLnBrk="1" hangingPunct="1">
              <a:buFontTx/>
              <a:buChar char="•"/>
              <a:defRPr/>
            </a:pPr>
            <a:r>
              <a:rPr lang="en-US" sz="1400"/>
              <a:t> Ability to image 0.010 inch thick steel foil in free air</a:t>
            </a:r>
          </a:p>
          <a:p>
            <a:pPr eaLnBrk="1" hangingPunct="1">
              <a:buFontTx/>
              <a:buChar char="•"/>
              <a:defRPr/>
            </a:pPr>
            <a:r>
              <a:rPr lang="en-US" sz="1400"/>
              <a:t> Automated detection of 100 cc of high-Z material behind 10 inches of steel</a:t>
            </a:r>
          </a:p>
          <a:p>
            <a:pPr lvl="1" eaLnBrk="1" hangingPunct="1">
              <a:defRPr/>
            </a:pPr>
            <a:endParaRPr lang="en-US" sz="1400"/>
          </a:p>
          <a:p>
            <a:pPr eaLnBrk="1" hangingPunct="1">
              <a:buFontTx/>
              <a:buChar char="•"/>
              <a:defRPr/>
            </a:pPr>
            <a:endParaRPr lang="en-US" sz="1400"/>
          </a:p>
        </p:txBody>
      </p:sp>
      <p:pic>
        <p:nvPicPr>
          <p:cNvPr id="29702" name="Picture 5"/>
          <p:cNvPicPr>
            <a:picLocks noChangeAspect="1" noChangeArrowheads="1"/>
          </p:cNvPicPr>
          <p:nvPr/>
        </p:nvPicPr>
        <p:blipFill>
          <a:blip r:embed="rId3" cstate="email"/>
          <a:srcRect/>
          <a:stretch>
            <a:fillRect/>
          </a:stretch>
        </p:blipFill>
        <p:spPr bwMode="auto">
          <a:xfrm>
            <a:off x="388938" y="3906838"/>
            <a:ext cx="5056187" cy="2151062"/>
          </a:xfrm>
          <a:prstGeom prst="rect">
            <a:avLst/>
          </a:prstGeom>
          <a:noFill/>
          <a:ln w="9525">
            <a:noFill/>
            <a:miter lim="800000"/>
            <a:headEnd/>
            <a:tailEnd/>
          </a:ln>
        </p:spPr>
      </p:pic>
      <p:pic>
        <p:nvPicPr>
          <p:cNvPr id="29703" name="Picture 6"/>
          <p:cNvPicPr>
            <a:picLocks noChangeAspect="1" noChangeArrowheads="1"/>
          </p:cNvPicPr>
          <p:nvPr/>
        </p:nvPicPr>
        <p:blipFill>
          <a:blip r:embed="rId4" cstate="email"/>
          <a:srcRect/>
          <a:stretch>
            <a:fillRect/>
          </a:stretch>
        </p:blipFill>
        <p:spPr bwMode="auto">
          <a:xfrm>
            <a:off x="6083300" y="4065588"/>
            <a:ext cx="2339975" cy="1381125"/>
          </a:xfrm>
          <a:prstGeom prst="rect">
            <a:avLst/>
          </a:prstGeom>
          <a:noFill/>
          <a:ln w="9525">
            <a:solidFill>
              <a:schemeClr val="tx1"/>
            </a:solidFill>
            <a:miter lim="800000"/>
            <a:headEnd/>
            <a:tailEnd/>
          </a:ln>
        </p:spPr>
      </p:pic>
      <p:sp>
        <p:nvSpPr>
          <p:cNvPr id="160775" name="Text Box 7"/>
          <p:cNvSpPr txBox="1">
            <a:spLocks noChangeArrowheads="1"/>
          </p:cNvSpPr>
          <p:nvPr/>
        </p:nvSpPr>
        <p:spPr bwMode="auto">
          <a:xfrm>
            <a:off x="6169025" y="5030788"/>
            <a:ext cx="2439988" cy="365125"/>
          </a:xfrm>
          <a:prstGeom prst="rect">
            <a:avLst/>
          </a:prstGeom>
          <a:noFill/>
          <a:ln w="9525" algn="ctr">
            <a:noFill/>
            <a:miter lim="800000"/>
            <a:headEnd/>
            <a:tailEnd/>
          </a:ln>
          <a:effectLst>
            <a:outerShdw dist="17961" dir="2700000" algn="ctr" rotWithShape="0">
              <a:srgbClr val="005C9A"/>
            </a:outerShdw>
          </a:effectLst>
        </p:spPr>
        <p:txBody>
          <a:bodyPr lIns="0" tIns="0" rIns="0" bIns="0">
            <a:spAutoFit/>
          </a:bodyPr>
          <a:lstStyle/>
          <a:p>
            <a:pPr eaLnBrk="1" hangingPunct="1">
              <a:defRPr/>
            </a:pPr>
            <a:endParaRPr lang="en-US">
              <a:solidFill>
                <a:schemeClr val="bg1"/>
              </a:solidFill>
            </a:endParaRPr>
          </a:p>
        </p:txBody>
      </p:sp>
      <p:sp>
        <p:nvSpPr>
          <p:cNvPr id="160776" name="Text Box 8"/>
          <p:cNvSpPr txBox="1">
            <a:spLocks noChangeArrowheads="1"/>
          </p:cNvSpPr>
          <p:nvPr/>
        </p:nvSpPr>
        <p:spPr bwMode="auto">
          <a:xfrm>
            <a:off x="6184900" y="5468938"/>
            <a:ext cx="2279650" cy="212725"/>
          </a:xfrm>
          <a:prstGeom prst="rect">
            <a:avLst/>
          </a:prstGeom>
          <a:noFill/>
          <a:ln w="9525" algn="ctr">
            <a:noFill/>
            <a:miter lim="800000"/>
            <a:headEnd/>
            <a:tailEnd/>
          </a:ln>
          <a:effectLst>
            <a:outerShdw dist="17961" dir="2700000" algn="ctr" rotWithShape="0">
              <a:srgbClr val="005C9A"/>
            </a:outerShdw>
          </a:effectLst>
        </p:spPr>
        <p:txBody>
          <a:bodyPr lIns="0" tIns="0" rIns="0" bIns="0">
            <a:spAutoFit/>
          </a:bodyPr>
          <a:lstStyle/>
          <a:p>
            <a:pPr eaLnBrk="1" hangingPunct="1">
              <a:defRPr/>
            </a:pPr>
            <a:r>
              <a:rPr lang="en-US" sz="1400"/>
              <a:t>CAARS image of steel kites</a:t>
            </a:r>
            <a:endParaRPr lang="en-US" sz="1400">
              <a:latin typeface="Arial Black" pitchFamily="34" charset="0"/>
            </a:endParaRPr>
          </a:p>
        </p:txBody>
      </p:sp>
      <p:sp>
        <p:nvSpPr>
          <p:cNvPr id="160777" name="Text Box 9"/>
          <p:cNvSpPr txBox="1">
            <a:spLocks noChangeArrowheads="1"/>
          </p:cNvSpPr>
          <p:nvPr/>
        </p:nvSpPr>
        <p:spPr bwMode="auto">
          <a:xfrm>
            <a:off x="6632575" y="4090988"/>
            <a:ext cx="473075" cy="182562"/>
          </a:xfrm>
          <a:prstGeom prst="rect">
            <a:avLst/>
          </a:prstGeom>
          <a:noFill/>
          <a:ln w="9525" algn="ctr">
            <a:noFill/>
            <a:miter lim="800000"/>
            <a:headEnd/>
            <a:tailEnd/>
          </a:ln>
          <a:effectLst>
            <a:outerShdw dist="17961" dir="2700000" algn="ctr" rotWithShape="0">
              <a:srgbClr val="005C9A"/>
            </a:outerShdw>
          </a:effectLst>
        </p:spPr>
        <p:txBody>
          <a:bodyPr wrap="none" lIns="0" tIns="0" rIns="0" bIns="0">
            <a:spAutoFit/>
          </a:bodyPr>
          <a:lstStyle/>
          <a:p>
            <a:pPr eaLnBrk="1" hangingPunct="1">
              <a:defRPr/>
            </a:pPr>
            <a:r>
              <a:rPr lang="en-US" sz="1200">
                <a:solidFill>
                  <a:schemeClr val="bg1"/>
                </a:solidFill>
              </a:rPr>
              <a:t>0.010 “</a:t>
            </a:r>
          </a:p>
        </p:txBody>
      </p:sp>
      <p:sp>
        <p:nvSpPr>
          <p:cNvPr id="160778" name="Line 10"/>
          <p:cNvSpPr>
            <a:spLocks noChangeShapeType="1"/>
          </p:cNvSpPr>
          <p:nvPr/>
        </p:nvSpPr>
        <p:spPr bwMode="auto">
          <a:xfrm flipH="1">
            <a:off x="6719888" y="3671888"/>
            <a:ext cx="58737" cy="363537"/>
          </a:xfrm>
          <a:prstGeom prst="line">
            <a:avLst/>
          </a:prstGeom>
          <a:noFill/>
          <a:ln w="9525">
            <a:noFill/>
            <a:round/>
            <a:headEnd/>
            <a:tailEnd type="triangle" w="med" len="med"/>
          </a:ln>
          <a:effectLst>
            <a:outerShdw dist="17961" dir="2700000" algn="ctr" rotWithShape="0">
              <a:srgbClr val="005C9A"/>
            </a:outerShdw>
          </a:effectLst>
        </p:spPr>
        <p:txBody>
          <a:bodyPr lIns="0" tIns="0" rIns="0" bIns="0"/>
          <a:lstStyle/>
          <a:p>
            <a:pPr>
              <a:defRPr/>
            </a:pPr>
            <a:endParaRPr lang="en-US"/>
          </a:p>
        </p:txBody>
      </p:sp>
      <p:sp>
        <p:nvSpPr>
          <p:cNvPr id="160779" name="Line 11"/>
          <p:cNvSpPr>
            <a:spLocks noChangeShapeType="1"/>
          </p:cNvSpPr>
          <p:nvPr/>
        </p:nvSpPr>
        <p:spPr bwMode="auto">
          <a:xfrm>
            <a:off x="6800850" y="4275138"/>
            <a:ext cx="0" cy="319087"/>
          </a:xfrm>
          <a:prstGeom prst="line">
            <a:avLst/>
          </a:prstGeom>
          <a:noFill/>
          <a:ln w="9525">
            <a:solidFill>
              <a:schemeClr val="tx1"/>
            </a:solidFill>
            <a:round/>
            <a:headEnd/>
            <a:tailEnd type="triangle" w="med" len="med"/>
          </a:ln>
          <a:effectLst>
            <a:outerShdw dist="17961" dir="2700000" algn="ctr" rotWithShape="0">
              <a:srgbClr val="005C9A"/>
            </a:outerShdw>
          </a:effectLst>
        </p:spPr>
        <p:txBody>
          <a:bodyPr lIns="0" tIns="0" rIns="0" bIns="0"/>
          <a:lstStyle/>
          <a:p>
            <a:pPr>
              <a:defRPr/>
            </a:pPr>
            <a:endParaRPr lang="en-US"/>
          </a:p>
        </p:txBody>
      </p:sp>
      <p:pic>
        <p:nvPicPr>
          <p:cNvPr id="160781" name="Picture 13" descr="IMG_0402"/>
          <p:cNvPicPr>
            <a:picLocks noChangeAspect="1" noChangeArrowheads="1"/>
          </p:cNvPicPr>
          <p:nvPr/>
        </p:nvPicPr>
        <p:blipFill>
          <a:blip r:embed="rId5" cstate="email"/>
          <a:srcRect/>
          <a:stretch>
            <a:fillRect/>
          </a:stretch>
        </p:blipFill>
        <p:spPr bwMode="auto">
          <a:xfrm>
            <a:off x="5849938" y="1528763"/>
            <a:ext cx="3113087" cy="2335212"/>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endParaRPr lang="en-US"/>
          </a:p>
        </p:txBody>
      </p:sp>
      <p:sp>
        <p:nvSpPr>
          <p:cNvPr id="30722" name="Slide Number Placeholder 2"/>
          <p:cNvSpPr>
            <a:spLocks noGrp="1"/>
          </p:cNvSpPr>
          <p:nvPr>
            <p:ph type="sldNum" sz="quarter" idx="11"/>
          </p:nvPr>
        </p:nvSpPr>
        <p:spPr>
          <a:noFill/>
        </p:spPr>
        <p:txBody>
          <a:bodyPr/>
          <a:lstStyle/>
          <a:p>
            <a:fld id="{9FC946A7-4A65-4AA2-AD3F-CE9295C4DDC3}" type="slidenum">
              <a:rPr lang="en-US" smtClean="0"/>
              <a:pPr/>
              <a:t>40</a:t>
            </a:fld>
            <a:endParaRPr lang="en-US" sz="1200" smtClean="0">
              <a:solidFill>
                <a:schemeClr val="tx1"/>
              </a:solidFill>
            </a:endParaRPr>
          </a:p>
        </p:txBody>
      </p:sp>
      <p:grpSp>
        <p:nvGrpSpPr>
          <p:cNvPr id="30723" name="Group 2"/>
          <p:cNvGrpSpPr>
            <a:grpSpLocks/>
          </p:cNvGrpSpPr>
          <p:nvPr/>
        </p:nvGrpSpPr>
        <p:grpSpPr bwMode="auto">
          <a:xfrm>
            <a:off x="1217613" y="1412875"/>
            <a:ext cx="6505575" cy="4214813"/>
            <a:chOff x="907" y="206"/>
            <a:chExt cx="3384" cy="2722"/>
          </a:xfrm>
        </p:grpSpPr>
        <p:pic>
          <p:nvPicPr>
            <p:cNvPr id="30727" name="Picture 3"/>
            <p:cNvPicPr>
              <a:picLocks noChangeAspect="1" noChangeArrowheads="1"/>
            </p:cNvPicPr>
            <p:nvPr/>
          </p:nvPicPr>
          <p:blipFill>
            <a:blip r:embed="rId3" cstate="email"/>
            <a:srcRect/>
            <a:stretch>
              <a:fillRect/>
            </a:stretch>
          </p:blipFill>
          <p:spPr bwMode="auto">
            <a:xfrm>
              <a:off x="907" y="1313"/>
              <a:ext cx="2919" cy="1152"/>
            </a:xfrm>
            <a:prstGeom prst="rect">
              <a:avLst/>
            </a:prstGeom>
            <a:noFill/>
            <a:ln w="9525" algn="ctr">
              <a:noFill/>
              <a:miter lim="800000"/>
              <a:headEnd/>
              <a:tailEnd/>
            </a:ln>
          </p:spPr>
        </p:pic>
        <p:pic>
          <p:nvPicPr>
            <p:cNvPr id="30728" name="Picture 4"/>
            <p:cNvPicPr>
              <a:picLocks noChangeAspect="1" noChangeArrowheads="1"/>
            </p:cNvPicPr>
            <p:nvPr/>
          </p:nvPicPr>
          <p:blipFill>
            <a:blip r:embed="rId4" cstate="email"/>
            <a:srcRect/>
            <a:stretch>
              <a:fillRect/>
            </a:stretch>
          </p:blipFill>
          <p:spPr bwMode="auto">
            <a:xfrm>
              <a:off x="920" y="249"/>
              <a:ext cx="2798" cy="1106"/>
            </a:xfrm>
            <a:prstGeom prst="rect">
              <a:avLst/>
            </a:prstGeom>
            <a:noFill/>
            <a:ln w="9525" algn="ctr">
              <a:noFill/>
              <a:miter lim="800000"/>
              <a:headEnd/>
              <a:tailEnd/>
            </a:ln>
          </p:spPr>
        </p:pic>
        <p:grpSp>
          <p:nvGrpSpPr>
            <p:cNvPr id="30729" name="Group 5"/>
            <p:cNvGrpSpPr>
              <a:grpSpLocks/>
            </p:cNvGrpSpPr>
            <p:nvPr/>
          </p:nvGrpSpPr>
          <p:grpSpPr bwMode="auto">
            <a:xfrm>
              <a:off x="3800" y="1410"/>
              <a:ext cx="390" cy="1217"/>
              <a:chOff x="4504" y="2192"/>
              <a:chExt cx="390" cy="1217"/>
            </a:xfrm>
          </p:grpSpPr>
          <p:sp>
            <p:nvSpPr>
              <p:cNvPr id="30754" name="Text Box 6"/>
              <p:cNvSpPr txBox="1">
                <a:spLocks noChangeArrowheads="1"/>
              </p:cNvSpPr>
              <p:nvPr/>
            </p:nvSpPr>
            <p:spPr bwMode="auto">
              <a:xfrm>
                <a:off x="4504" y="3251"/>
                <a:ext cx="290" cy="158"/>
              </a:xfrm>
              <a:prstGeom prst="rect">
                <a:avLst/>
              </a:prstGeom>
              <a:noFill/>
              <a:ln w="9525" algn="ctr">
                <a:noFill/>
                <a:miter lim="800000"/>
                <a:headEnd/>
                <a:tailEnd/>
              </a:ln>
            </p:spPr>
            <p:txBody>
              <a:bodyPr wrap="none">
                <a:spAutoFit/>
              </a:bodyPr>
              <a:lstStyle/>
              <a:p>
                <a:pPr algn="ctr" eaLnBrk="1" hangingPunct="1"/>
                <a:r>
                  <a:rPr lang="en-US" sz="1000" b="1"/>
                  <a:t>Low-Z</a:t>
                </a:r>
              </a:p>
            </p:txBody>
          </p:sp>
          <p:sp>
            <p:nvSpPr>
              <p:cNvPr id="30755" name="Text Box 7"/>
              <p:cNvSpPr txBox="1">
                <a:spLocks noChangeArrowheads="1"/>
              </p:cNvSpPr>
              <p:nvPr/>
            </p:nvSpPr>
            <p:spPr bwMode="auto">
              <a:xfrm>
                <a:off x="4507" y="2192"/>
                <a:ext cx="305" cy="158"/>
              </a:xfrm>
              <a:prstGeom prst="rect">
                <a:avLst/>
              </a:prstGeom>
              <a:noFill/>
              <a:ln w="9525" algn="ctr">
                <a:noFill/>
                <a:miter lim="800000"/>
                <a:headEnd/>
                <a:tailEnd/>
              </a:ln>
            </p:spPr>
            <p:txBody>
              <a:bodyPr wrap="none">
                <a:spAutoFit/>
              </a:bodyPr>
              <a:lstStyle/>
              <a:p>
                <a:pPr algn="ctr" eaLnBrk="1" hangingPunct="1"/>
                <a:r>
                  <a:rPr lang="en-US" sz="1000" b="1"/>
                  <a:t>High-Z</a:t>
                </a:r>
              </a:p>
            </p:txBody>
          </p:sp>
          <p:sp>
            <p:nvSpPr>
              <p:cNvPr id="30756" name="Text Box 8"/>
              <p:cNvSpPr txBox="1">
                <a:spLocks noChangeArrowheads="1"/>
              </p:cNvSpPr>
              <p:nvPr/>
            </p:nvSpPr>
            <p:spPr bwMode="auto">
              <a:xfrm>
                <a:off x="4709" y="3000"/>
                <a:ext cx="162" cy="158"/>
              </a:xfrm>
              <a:prstGeom prst="rect">
                <a:avLst/>
              </a:prstGeom>
              <a:noFill/>
              <a:ln w="9525" algn="ctr">
                <a:noFill/>
                <a:miter lim="800000"/>
                <a:headEnd/>
                <a:tailEnd/>
              </a:ln>
            </p:spPr>
            <p:txBody>
              <a:bodyPr wrap="none">
                <a:spAutoFit/>
              </a:bodyPr>
              <a:lstStyle/>
              <a:p>
                <a:pPr algn="ctr" eaLnBrk="1" hangingPunct="1"/>
                <a:r>
                  <a:rPr lang="en-US" sz="1000" b="1"/>
                  <a:t>Al</a:t>
                </a:r>
              </a:p>
            </p:txBody>
          </p:sp>
          <p:sp>
            <p:nvSpPr>
              <p:cNvPr id="30757" name="Text Box 9"/>
              <p:cNvSpPr txBox="1">
                <a:spLocks noChangeArrowheads="1"/>
              </p:cNvSpPr>
              <p:nvPr/>
            </p:nvSpPr>
            <p:spPr bwMode="auto">
              <a:xfrm>
                <a:off x="4710" y="2792"/>
                <a:ext cx="172" cy="158"/>
              </a:xfrm>
              <a:prstGeom prst="rect">
                <a:avLst/>
              </a:prstGeom>
              <a:noFill/>
              <a:ln w="9525" algn="ctr">
                <a:noFill/>
                <a:miter lim="800000"/>
                <a:headEnd/>
                <a:tailEnd/>
              </a:ln>
            </p:spPr>
            <p:txBody>
              <a:bodyPr wrap="none">
                <a:spAutoFit/>
              </a:bodyPr>
              <a:lstStyle/>
              <a:p>
                <a:pPr algn="ctr" eaLnBrk="1" hangingPunct="1"/>
                <a:r>
                  <a:rPr lang="en-US" sz="1000" b="1"/>
                  <a:t>Fe</a:t>
                </a:r>
              </a:p>
            </p:txBody>
          </p:sp>
          <p:sp>
            <p:nvSpPr>
              <p:cNvPr id="30758" name="Text Box 10"/>
              <p:cNvSpPr txBox="1">
                <a:spLocks noChangeArrowheads="1"/>
              </p:cNvSpPr>
              <p:nvPr/>
            </p:nvSpPr>
            <p:spPr bwMode="auto">
              <a:xfrm>
                <a:off x="4710" y="2717"/>
                <a:ext cx="184" cy="158"/>
              </a:xfrm>
              <a:prstGeom prst="rect">
                <a:avLst/>
              </a:prstGeom>
              <a:noFill/>
              <a:ln w="9525" algn="ctr">
                <a:noFill/>
                <a:miter lim="800000"/>
                <a:headEnd/>
                <a:tailEnd/>
              </a:ln>
            </p:spPr>
            <p:txBody>
              <a:bodyPr wrap="none">
                <a:spAutoFit/>
              </a:bodyPr>
              <a:lstStyle/>
              <a:p>
                <a:pPr algn="ctr" eaLnBrk="1" hangingPunct="1"/>
                <a:r>
                  <a:rPr lang="en-US" sz="1000" b="1"/>
                  <a:t>Cu</a:t>
                </a:r>
              </a:p>
            </p:txBody>
          </p:sp>
          <p:pic>
            <p:nvPicPr>
              <p:cNvPr id="30759" name="Picture 11"/>
              <p:cNvPicPr>
                <a:picLocks noChangeAspect="1" noChangeArrowheads="1"/>
              </p:cNvPicPr>
              <p:nvPr/>
            </p:nvPicPr>
            <p:blipFill>
              <a:blip r:embed="rId5" cstate="email">
                <a:lum contrast="18000"/>
              </a:blip>
              <a:srcRect t="13448"/>
              <a:stretch>
                <a:fillRect/>
              </a:stretch>
            </p:blipFill>
            <p:spPr bwMode="auto">
              <a:xfrm>
                <a:off x="4569" y="2325"/>
                <a:ext cx="159" cy="939"/>
              </a:xfrm>
              <a:prstGeom prst="rect">
                <a:avLst/>
              </a:prstGeom>
              <a:noFill/>
              <a:ln w="9525" algn="ctr">
                <a:noFill/>
                <a:miter lim="800000"/>
                <a:headEnd/>
                <a:tailEnd/>
              </a:ln>
            </p:spPr>
          </p:pic>
          <p:sp>
            <p:nvSpPr>
              <p:cNvPr id="30760" name="Text Box 12"/>
              <p:cNvSpPr txBox="1">
                <a:spLocks noChangeArrowheads="1"/>
              </p:cNvSpPr>
              <p:nvPr/>
            </p:nvSpPr>
            <p:spPr bwMode="auto">
              <a:xfrm>
                <a:off x="4710" y="2398"/>
                <a:ext cx="180" cy="158"/>
              </a:xfrm>
              <a:prstGeom prst="rect">
                <a:avLst/>
              </a:prstGeom>
              <a:noFill/>
              <a:ln w="9525" algn="ctr">
                <a:noFill/>
                <a:miter lim="800000"/>
                <a:headEnd/>
                <a:tailEnd/>
              </a:ln>
            </p:spPr>
            <p:txBody>
              <a:bodyPr wrap="none">
                <a:spAutoFit/>
              </a:bodyPr>
              <a:lstStyle/>
              <a:p>
                <a:pPr algn="ctr" eaLnBrk="1" hangingPunct="1"/>
                <a:r>
                  <a:rPr lang="en-US" sz="1000" b="1"/>
                  <a:t>Pb</a:t>
                </a:r>
              </a:p>
            </p:txBody>
          </p:sp>
          <p:sp>
            <p:nvSpPr>
              <p:cNvPr id="30761" name="Text Box 13"/>
              <p:cNvSpPr txBox="1">
                <a:spLocks noChangeArrowheads="1"/>
              </p:cNvSpPr>
              <p:nvPr/>
            </p:nvSpPr>
            <p:spPr bwMode="auto">
              <a:xfrm>
                <a:off x="4710" y="2325"/>
                <a:ext cx="144" cy="158"/>
              </a:xfrm>
              <a:prstGeom prst="rect">
                <a:avLst/>
              </a:prstGeom>
              <a:noFill/>
              <a:ln w="9525" algn="ctr">
                <a:noFill/>
                <a:miter lim="800000"/>
                <a:headEnd/>
                <a:tailEnd/>
              </a:ln>
            </p:spPr>
            <p:txBody>
              <a:bodyPr wrap="none">
                <a:spAutoFit/>
              </a:bodyPr>
              <a:lstStyle/>
              <a:p>
                <a:pPr algn="ctr" eaLnBrk="1" hangingPunct="1"/>
                <a:r>
                  <a:rPr lang="en-US" sz="1000" b="1"/>
                  <a:t>U</a:t>
                </a:r>
              </a:p>
            </p:txBody>
          </p:sp>
        </p:grpSp>
        <p:sp>
          <p:nvSpPr>
            <p:cNvPr id="30730" name="Text Box 14"/>
            <p:cNvSpPr txBox="1">
              <a:spLocks noChangeArrowheads="1"/>
            </p:cNvSpPr>
            <p:nvPr/>
          </p:nvSpPr>
          <p:spPr bwMode="auto">
            <a:xfrm>
              <a:off x="2050" y="411"/>
              <a:ext cx="180" cy="158"/>
            </a:xfrm>
            <a:prstGeom prst="rect">
              <a:avLst/>
            </a:prstGeom>
            <a:noFill/>
            <a:ln w="9525" algn="ctr">
              <a:noFill/>
              <a:miter lim="800000"/>
              <a:headEnd/>
              <a:tailEnd/>
            </a:ln>
          </p:spPr>
          <p:txBody>
            <a:bodyPr wrap="none">
              <a:spAutoFit/>
            </a:bodyPr>
            <a:lstStyle/>
            <a:p>
              <a:pPr algn="ctr" eaLnBrk="1" hangingPunct="1"/>
              <a:r>
                <a:rPr lang="en-US" sz="1000" b="1"/>
                <a:t>Pb</a:t>
              </a:r>
            </a:p>
          </p:txBody>
        </p:sp>
        <p:sp>
          <p:nvSpPr>
            <p:cNvPr id="30731" name="Text Box 15"/>
            <p:cNvSpPr txBox="1">
              <a:spLocks noChangeArrowheads="1"/>
            </p:cNvSpPr>
            <p:nvPr/>
          </p:nvSpPr>
          <p:spPr bwMode="auto">
            <a:xfrm>
              <a:off x="2054" y="522"/>
              <a:ext cx="173" cy="158"/>
            </a:xfrm>
            <a:prstGeom prst="rect">
              <a:avLst/>
            </a:prstGeom>
            <a:noFill/>
            <a:ln w="9525" algn="ctr">
              <a:noFill/>
              <a:miter lim="800000"/>
              <a:headEnd/>
              <a:tailEnd/>
            </a:ln>
          </p:spPr>
          <p:txBody>
            <a:bodyPr wrap="none">
              <a:spAutoFit/>
            </a:bodyPr>
            <a:lstStyle/>
            <a:p>
              <a:pPr algn="ctr" eaLnBrk="1" hangingPunct="1"/>
              <a:r>
                <a:rPr lang="en-US" sz="1000" b="1"/>
                <a:t>Fe</a:t>
              </a:r>
            </a:p>
          </p:txBody>
        </p:sp>
        <p:sp>
          <p:nvSpPr>
            <p:cNvPr id="30732" name="Text Box 16"/>
            <p:cNvSpPr txBox="1">
              <a:spLocks noChangeArrowheads="1"/>
            </p:cNvSpPr>
            <p:nvPr/>
          </p:nvSpPr>
          <p:spPr bwMode="auto">
            <a:xfrm>
              <a:off x="2060" y="640"/>
              <a:ext cx="162" cy="158"/>
            </a:xfrm>
            <a:prstGeom prst="rect">
              <a:avLst/>
            </a:prstGeom>
            <a:noFill/>
            <a:ln w="9525" algn="ctr">
              <a:noFill/>
              <a:miter lim="800000"/>
              <a:headEnd/>
              <a:tailEnd/>
            </a:ln>
          </p:spPr>
          <p:txBody>
            <a:bodyPr wrap="none">
              <a:spAutoFit/>
            </a:bodyPr>
            <a:lstStyle/>
            <a:p>
              <a:pPr algn="ctr" eaLnBrk="1" hangingPunct="1"/>
              <a:r>
                <a:rPr lang="en-US" sz="1000" b="1"/>
                <a:t>Al</a:t>
              </a:r>
            </a:p>
          </p:txBody>
        </p:sp>
        <p:sp>
          <p:nvSpPr>
            <p:cNvPr id="30733" name="Text Box 17"/>
            <p:cNvSpPr txBox="1">
              <a:spLocks noChangeArrowheads="1"/>
            </p:cNvSpPr>
            <p:nvPr/>
          </p:nvSpPr>
          <p:spPr bwMode="auto">
            <a:xfrm>
              <a:off x="2644" y="773"/>
              <a:ext cx="349" cy="158"/>
            </a:xfrm>
            <a:prstGeom prst="rect">
              <a:avLst/>
            </a:prstGeom>
            <a:noFill/>
            <a:ln w="9525" algn="ctr">
              <a:noFill/>
              <a:miter lim="800000"/>
              <a:headEnd/>
              <a:tailEnd/>
            </a:ln>
          </p:spPr>
          <p:txBody>
            <a:bodyPr wrap="none">
              <a:spAutoFit/>
            </a:bodyPr>
            <a:lstStyle/>
            <a:p>
              <a:pPr algn="ctr" eaLnBrk="1" hangingPunct="1"/>
              <a:r>
                <a:rPr lang="en-US" sz="1000" b="1"/>
                <a:t>HD Poly</a:t>
              </a:r>
            </a:p>
          </p:txBody>
        </p:sp>
        <p:pic>
          <p:nvPicPr>
            <p:cNvPr id="30734" name="Picture 18"/>
            <p:cNvPicPr>
              <a:picLocks noChangeAspect="1" noChangeArrowheads="1"/>
            </p:cNvPicPr>
            <p:nvPr/>
          </p:nvPicPr>
          <p:blipFill>
            <a:blip r:embed="rId6" cstate="email">
              <a:lum bright="-12000" contrast="30000"/>
            </a:blip>
            <a:srcRect/>
            <a:stretch>
              <a:fillRect/>
            </a:stretch>
          </p:blipFill>
          <p:spPr bwMode="auto">
            <a:xfrm>
              <a:off x="1529" y="2493"/>
              <a:ext cx="420" cy="301"/>
            </a:xfrm>
            <a:prstGeom prst="rect">
              <a:avLst/>
            </a:prstGeom>
            <a:noFill/>
            <a:ln w="9525" algn="ctr">
              <a:solidFill>
                <a:schemeClr val="tx1"/>
              </a:solidFill>
              <a:miter lim="800000"/>
              <a:headEnd/>
              <a:tailEnd/>
            </a:ln>
          </p:spPr>
        </p:pic>
        <p:pic>
          <p:nvPicPr>
            <p:cNvPr id="30735" name="Picture 19"/>
            <p:cNvPicPr>
              <a:picLocks noChangeAspect="1" noChangeArrowheads="1"/>
            </p:cNvPicPr>
            <p:nvPr/>
          </p:nvPicPr>
          <p:blipFill>
            <a:blip r:embed="rId7" cstate="email"/>
            <a:srcRect/>
            <a:stretch>
              <a:fillRect/>
            </a:stretch>
          </p:blipFill>
          <p:spPr bwMode="auto">
            <a:xfrm>
              <a:off x="2517" y="2501"/>
              <a:ext cx="414" cy="297"/>
            </a:xfrm>
            <a:prstGeom prst="rect">
              <a:avLst/>
            </a:prstGeom>
            <a:noFill/>
            <a:ln w="9525" algn="ctr">
              <a:solidFill>
                <a:schemeClr val="tx1"/>
              </a:solidFill>
              <a:miter lim="800000"/>
              <a:headEnd/>
              <a:tailEnd/>
            </a:ln>
          </p:spPr>
        </p:pic>
        <p:sp>
          <p:nvSpPr>
            <p:cNvPr id="30736" name="Line 20"/>
            <p:cNvSpPr>
              <a:spLocks noChangeShapeType="1"/>
            </p:cNvSpPr>
            <p:nvPr/>
          </p:nvSpPr>
          <p:spPr bwMode="auto">
            <a:xfrm flipV="1">
              <a:off x="1946" y="2235"/>
              <a:ext cx="280" cy="254"/>
            </a:xfrm>
            <a:prstGeom prst="line">
              <a:avLst/>
            </a:prstGeom>
            <a:noFill/>
            <a:ln w="19050">
              <a:solidFill>
                <a:srgbClr val="0000FF"/>
              </a:solidFill>
              <a:round/>
              <a:headEnd/>
              <a:tailEnd type="triangle" w="med" len="med"/>
            </a:ln>
          </p:spPr>
          <p:txBody>
            <a:bodyPr>
              <a:spAutoFit/>
            </a:bodyPr>
            <a:lstStyle/>
            <a:p>
              <a:endParaRPr lang="en-US"/>
            </a:p>
          </p:txBody>
        </p:sp>
        <p:sp>
          <p:nvSpPr>
            <p:cNvPr id="30737" name="Line 21"/>
            <p:cNvSpPr>
              <a:spLocks noChangeShapeType="1"/>
            </p:cNvSpPr>
            <p:nvPr/>
          </p:nvSpPr>
          <p:spPr bwMode="auto">
            <a:xfrm flipH="1" flipV="1">
              <a:off x="2258" y="2437"/>
              <a:ext cx="264" cy="180"/>
            </a:xfrm>
            <a:prstGeom prst="line">
              <a:avLst/>
            </a:prstGeom>
            <a:noFill/>
            <a:ln w="19050">
              <a:solidFill>
                <a:srgbClr val="0000FF"/>
              </a:solidFill>
              <a:round/>
              <a:headEnd/>
              <a:tailEnd type="triangle" w="med" len="med"/>
            </a:ln>
          </p:spPr>
          <p:txBody>
            <a:bodyPr>
              <a:spAutoFit/>
            </a:bodyPr>
            <a:lstStyle/>
            <a:p>
              <a:endParaRPr lang="en-US"/>
            </a:p>
          </p:txBody>
        </p:sp>
        <p:sp>
          <p:nvSpPr>
            <p:cNvPr id="30738" name="Text Box 22"/>
            <p:cNvSpPr txBox="1">
              <a:spLocks noChangeArrowheads="1"/>
            </p:cNvSpPr>
            <p:nvPr/>
          </p:nvSpPr>
          <p:spPr bwMode="auto">
            <a:xfrm>
              <a:off x="2964" y="2615"/>
              <a:ext cx="547" cy="158"/>
            </a:xfrm>
            <a:prstGeom prst="rect">
              <a:avLst/>
            </a:prstGeom>
            <a:noFill/>
            <a:ln w="9525" algn="ctr">
              <a:noFill/>
              <a:miter lim="800000"/>
              <a:headEnd/>
              <a:tailEnd/>
            </a:ln>
          </p:spPr>
          <p:txBody>
            <a:bodyPr wrap="none">
              <a:spAutoFit/>
            </a:bodyPr>
            <a:lstStyle/>
            <a:p>
              <a:pPr algn="ctr" eaLnBrk="1" hangingPunct="1"/>
              <a:r>
                <a:rPr lang="en-US" sz="1000" b="1"/>
                <a:t>Drug Simulant</a:t>
              </a:r>
            </a:p>
          </p:txBody>
        </p:sp>
        <p:sp>
          <p:nvSpPr>
            <p:cNvPr id="30739" name="Text Box 23"/>
            <p:cNvSpPr txBox="1">
              <a:spLocks noChangeArrowheads="1"/>
            </p:cNvSpPr>
            <p:nvPr/>
          </p:nvSpPr>
          <p:spPr bwMode="auto">
            <a:xfrm>
              <a:off x="1952" y="2602"/>
              <a:ext cx="382" cy="158"/>
            </a:xfrm>
            <a:prstGeom prst="rect">
              <a:avLst/>
            </a:prstGeom>
            <a:noFill/>
            <a:ln w="9525" algn="ctr">
              <a:noFill/>
              <a:miter lim="800000"/>
              <a:headEnd/>
              <a:tailEnd/>
            </a:ln>
          </p:spPr>
          <p:txBody>
            <a:bodyPr wrap="none">
              <a:spAutoFit/>
            </a:bodyPr>
            <a:lstStyle/>
            <a:p>
              <a:pPr algn="ctr" eaLnBrk="1" hangingPunct="1"/>
              <a:r>
                <a:rPr lang="en-US" sz="1000" b="1"/>
                <a:t>Handgun</a:t>
              </a:r>
            </a:p>
          </p:txBody>
        </p:sp>
        <p:sp>
          <p:nvSpPr>
            <p:cNvPr id="30740" name="AutoShape 24"/>
            <p:cNvSpPr>
              <a:spLocks/>
            </p:cNvSpPr>
            <p:nvPr/>
          </p:nvSpPr>
          <p:spPr bwMode="auto">
            <a:xfrm rot="-5400000">
              <a:off x="2773" y="782"/>
              <a:ext cx="75" cy="307"/>
            </a:xfrm>
            <a:prstGeom prst="rightBrace">
              <a:avLst>
                <a:gd name="adj1" fmla="val 34111"/>
                <a:gd name="adj2" fmla="val 50000"/>
              </a:avLst>
            </a:prstGeom>
            <a:noFill/>
            <a:ln w="19050">
              <a:solidFill>
                <a:srgbClr val="0000FF"/>
              </a:solidFill>
              <a:round/>
              <a:headEnd/>
              <a:tailEnd/>
            </a:ln>
          </p:spPr>
          <p:txBody>
            <a:bodyPr anchor="ctr">
              <a:spAutoFit/>
            </a:bodyPr>
            <a:lstStyle/>
            <a:p>
              <a:endParaRPr lang="en-US"/>
            </a:p>
          </p:txBody>
        </p:sp>
        <p:sp>
          <p:nvSpPr>
            <p:cNvPr id="30741" name="Line 25"/>
            <p:cNvSpPr>
              <a:spLocks noChangeShapeType="1"/>
            </p:cNvSpPr>
            <p:nvPr/>
          </p:nvSpPr>
          <p:spPr bwMode="auto">
            <a:xfrm>
              <a:off x="2183" y="751"/>
              <a:ext cx="170" cy="246"/>
            </a:xfrm>
            <a:prstGeom prst="line">
              <a:avLst/>
            </a:prstGeom>
            <a:noFill/>
            <a:ln w="19050">
              <a:solidFill>
                <a:srgbClr val="0000FF"/>
              </a:solidFill>
              <a:round/>
              <a:headEnd/>
              <a:tailEnd type="triangle" w="med" len="med"/>
            </a:ln>
          </p:spPr>
          <p:txBody>
            <a:bodyPr>
              <a:spAutoFit/>
            </a:bodyPr>
            <a:lstStyle/>
            <a:p>
              <a:endParaRPr lang="en-US"/>
            </a:p>
          </p:txBody>
        </p:sp>
        <p:sp>
          <p:nvSpPr>
            <p:cNvPr id="30742" name="Line 26"/>
            <p:cNvSpPr>
              <a:spLocks noChangeShapeType="1"/>
            </p:cNvSpPr>
            <p:nvPr/>
          </p:nvSpPr>
          <p:spPr bwMode="auto">
            <a:xfrm>
              <a:off x="2179" y="628"/>
              <a:ext cx="185" cy="276"/>
            </a:xfrm>
            <a:prstGeom prst="line">
              <a:avLst/>
            </a:prstGeom>
            <a:noFill/>
            <a:ln w="19050">
              <a:solidFill>
                <a:srgbClr val="0000FF"/>
              </a:solidFill>
              <a:round/>
              <a:headEnd/>
              <a:tailEnd type="triangle" w="med" len="med"/>
            </a:ln>
          </p:spPr>
          <p:txBody>
            <a:bodyPr>
              <a:spAutoFit/>
            </a:bodyPr>
            <a:lstStyle/>
            <a:p>
              <a:endParaRPr lang="en-US"/>
            </a:p>
          </p:txBody>
        </p:sp>
        <p:sp>
          <p:nvSpPr>
            <p:cNvPr id="30743" name="Line 27"/>
            <p:cNvSpPr>
              <a:spLocks noChangeShapeType="1"/>
            </p:cNvSpPr>
            <p:nvPr/>
          </p:nvSpPr>
          <p:spPr bwMode="auto">
            <a:xfrm>
              <a:off x="2188" y="532"/>
              <a:ext cx="179" cy="261"/>
            </a:xfrm>
            <a:prstGeom prst="line">
              <a:avLst/>
            </a:prstGeom>
            <a:noFill/>
            <a:ln w="19050">
              <a:solidFill>
                <a:srgbClr val="0000FF"/>
              </a:solidFill>
              <a:round/>
              <a:headEnd/>
              <a:tailEnd type="triangle" w="med" len="med"/>
            </a:ln>
          </p:spPr>
          <p:txBody>
            <a:bodyPr>
              <a:spAutoFit/>
            </a:bodyPr>
            <a:lstStyle/>
            <a:p>
              <a:endParaRPr lang="en-US"/>
            </a:p>
          </p:txBody>
        </p:sp>
        <p:sp>
          <p:nvSpPr>
            <p:cNvPr id="30744" name="Text Box 28"/>
            <p:cNvSpPr txBox="1">
              <a:spLocks noChangeArrowheads="1"/>
            </p:cNvSpPr>
            <p:nvPr/>
          </p:nvSpPr>
          <p:spPr bwMode="auto">
            <a:xfrm>
              <a:off x="1074" y="222"/>
              <a:ext cx="1151" cy="158"/>
            </a:xfrm>
            <a:prstGeom prst="rect">
              <a:avLst/>
            </a:prstGeom>
            <a:noFill/>
            <a:ln w="9525" algn="ctr">
              <a:noFill/>
              <a:miter lim="800000"/>
              <a:headEnd/>
              <a:tailEnd/>
            </a:ln>
          </p:spPr>
          <p:txBody>
            <a:bodyPr wrap="none">
              <a:spAutoFit/>
            </a:bodyPr>
            <a:lstStyle/>
            <a:p>
              <a:pPr algn="ctr" eaLnBrk="1" hangingPunct="1"/>
              <a:r>
                <a:rPr lang="en-US" sz="1000" b="1"/>
                <a:t>Columns have same density/area </a:t>
              </a:r>
            </a:p>
          </p:txBody>
        </p:sp>
        <p:sp>
          <p:nvSpPr>
            <p:cNvPr id="30745" name="Text Box 29"/>
            <p:cNvSpPr txBox="1">
              <a:spLocks noChangeArrowheads="1"/>
            </p:cNvSpPr>
            <p:nvPr/>
          </p:nvSpPr>
          <p:spPr bwMode="auto">
            <a:xfrm>
              <a:off x="3091" y="366"/>
              <a:ext cx="404" cy="158"/>
            </a:xfrm>
            <a:prstGeom prst="rect">
              <a:avLst/>
            </a:prstGeom>
            <a:noFill/>
            <a:ln w="9525" algn="ctr">
              <a:noFill/>
              <a:miter lim="800000"/>
              <a:headEnd/>
              <a:tailEnd/>
            </a:ln>
          </p:spPr>
          <p:txBody>
            <a:bodyPr wrap="none">
              <a:spAutoFit/>
            </a:bodyPr>
            <a:lstStyle/>
            <a:p>
              <a:pPr algn="ctr" eaLnBrk="1" hangingPunct="1"/>
              <a:r>
                <a:rPr lang="en-US" sz="1000" b="1"/>
                <a:t>Motor Oil </a:t>
              </a:r>
            </a:p>
          </p:txBody>
        </p:sp>
        <p:sp>
          <p:nvSpPr>
            <p:cNvPr id="30746" name="Text Box 30"/>
            <p:cNvSpPr txBox="1">
              <a:spLocks noChangeArrowheads="1"/>
            </p:cNvSpPr>
            <p:nvPr/>
          </p:nvSpPr>
          <p:spPr bwMode="auto">
            <a:xfrm>
              <a:off x="2744" y="354"/>
              <a:ext cx="300" cy="158"/>
            </a:xfrm>
            <a:prstGeom prst="rect">
              <a:avLst/>
            </a:prstGeom>
            <a:noFill/>
            <a:ln w="9525" algn="ctr">
              <a:noFill/>
              <a:miter lim="800000"/>
              <a:headEnd/>
              <a:tailEnd/>
            </a:ln>
          </p:spPr>
          <p:txBody>
            <a:bodyPr wrap="none">
              <a:spAutoFit/>
            </a:bodyPr>
            <a:lstStyle/>
            <a:p>
              <a:pPr algn="ctr" eaLnBrk="1" hangingPunct="1"/>
              <a:r>
                <a:rPr lang="en-US" sz="1000" b="1"/>
                <a:t>Sugar </a:t>
              </a:r>
            </a:p>
          </p:txBody>
        </p:sp>
        <p:sp>
          <p:nvSpPr>
            <p:cNvPr id="30747" name="Line 31"/>
            <p:cNvSpPr>
              <a:spLocks noChangeShapeType="1"/>
            </p:cNvSpPr>
            <p:nvPr/>
          </p:nvSpPr>
          <p:spPr bwMode="auto">
            <a:xfrm>
              <a:off x="2986" y="487"/>
              <a:ext cx="89" cy="489"/>
            </a:xfrm>
            <a:prstGeom prst="line">
              <a:avLst/>
            </a:prstGeom>
            <a:noFill/>
            <a:ln w="19050">
              <a:solidFill>
                <a:srgbClr val="0000FF"/>
              </a:solidFill>
              <a:round/>
              <a:headEnd/>
              <a:tailEnd type="triangle" w="med" len="med"/>
            </a:ln>
          </p:spPr>
          <p:txBody>
            <a:bodyPr>
              <a:spAutoFit/>
            </a:bodyPr>
            <a:lstStyle/>
            <a:p>
              <a:endParaRPr lang="en-US"/>
            </a:p>
          </p:txBody>
        </p:sp>
        <p:sp>
          <p:nvSpPr>
            <p:cNvPr id="30748" name="Line 32"/>
            <p:cNvSpPr>
              <a:spLocks noChangeShapeType="1"/>
            </p:cNvSpPr>
            <p:nvPr/>
          </p:nvSpPr>
          <p:spPr bwMode="auto">
            <a:xfrm flipH="1">
              <a:off x="3231" y="499"/>
              <a:ext cx="22" cy="507"/>
            </a:xfrm>
            <a:prstGeom prst="line">
              <a:avLst/>
            </a:prstGeom>
            <a:noFill/>
            <a:ln w="19050">
              <a:solidFill>
                <a:srgbClr val="0000FF"/>
              </a:solidFill>
              <a:round/>
              <a:headEnd/>
              <a:tailEnd type="triangle" w="med" len="med"/>
            </a:ln>
          </p:spPr>
          <p:txBody>
            <a:bodyPr>
              <a:spAutoFit/>
            </a:bodyPr>
            <a:lstStyle/>
            <a:p>
              <a:endParaRPr lang="en-US"/>
            </a:p>
          </p:txBody>
        </p:sp>
        <p:sp>
          <p:nvSpPr>
            <p:cNvPr id="30749" name="Oval 33"/>
            <p:cNvSpPr>
              <a:spLocks noChangeArrowheads="1"/>
            </p:cNvSpPr>
            <p:nvPr/>
          </p:nvSpPr>
          <p:spPr bwMode="auto">
            <a:xfrm>
              <a:off x="2507" y="687"/>
              <a:ext cx="129" cy="429"/>
            </a:xfrm>
            <a:prstGeom prst="ellipse">
              <a:avLst/>
            </a:prstGeom>
            <a:noFill/>
            <a:ln w="12700" algn="ctr">
              <a:solidFill>
                <a:srgbClr val="0000FF"/>
              </a:solidFill>
              <a:round/>
              <a:headEnd/>
              <a:tailEnd/>
            </a:ln>
          </p:spPr>
          <p:txBody>
            <a:bodyPr anchor="ctr">
              <a:spAutoFit/>
            </a:bodyPr>
            <a:lstStyle/>
            <a:p>
              <a:endParaRPr lang="en-US"/>
            </a:p>
          </p:txBody>
        </p:sp>
        <p:sp>
          <p:nvSpPr>
            <p:cNvPr id="30750" name="Line 34"/>
            <p:cNvSpPr>
              <a:spLocks noChangeShapeType="1"/>
            </p:cNvSpPr>
            <p:nvPr/>
          </p:nvSpPr>
          <p:spPr bwMode="auto">
            <a:xfrm flipH="1" flipV="1">
              <a:off x="2489" y="318"/>
              <a:ext cx="81" cy="369"/>
            </a:xfrm>
            <a:prstGeom prst="line">
              <a:avLst/>
            </a:prstGeom>
            <a:noFill/>
            <a:ln w="19050">
              <a:solidFill>
                <a:srgbClr val="0000FF"/>
              </a:solidFill>
              <a:round/>
              <a:headEnd/>
              <a:tailEnd/>
            </a:ln>
          </p:spPr>
          <p:txBody>
            <a:bodyPr wrap="none">
              <a:spAutoFit/>
            </a:bodyPr>
            <a:lstStyle/>
            <a:p>
              <a:endParaRPr lang="en-US"/>
            </a:p>
          </p:txBody>
        </p:sp>
        <p:sp>
          <p:nvSpPr>
            <p:cNvPr id="30751" name="Line 35"/>
            <p:cNvSpPr>
              <a:spLocks noChangeShapeType="1"/>
            </p:cNvSpPr>
            <p:nvPr/>
          </p:nvSpPr>
          <p:spPr bwMode="auto">
            <a:xfrm flipH="1" flipV="1">
              <a:off x="2282" y="318"/>
              <a:ext cx="207" cy="0"/>
            </a:xfrm>
            <a:prstGeom prst="line">
              <a:avLst/>
            </a:prstGeom>
            <a:noFill/>
            <a:ln w="19050">
              <a:solidFill>
                <a:srgbClr val="0000FF"/>
              </a:solidFill>
              <a:round/>
              <a:headEnd/>
              <a:tailEnd/>
            </a:ln>
          </p:spPr>
          <p:txBody>
            <a:bodyPr>
              <a:spAutoFit/>
            </a:bodyPr>
            <a:lstStyle/>
            <a:p>
              <a:endParaRPr lang="en-US"/>
            </a:p>
          </p:txBody>
        </p:sp>
        <p:sp>
          <p:nvSpPr>
            <p:cNvPr id="30752" name="Rectangle 36"/>
            <p:cNvSpPr>
              <a:spLocks noChangeArrowheads="1"/>
            </p:cNvSpPr>
            <p:nvPr/>
          </p:nvSpPr>
          <p:spPr bwMode="auto">
            <a:xfrm>
              <a:off x="946" y="206"/>
              <a:ext cx="3345" cy="2722"/>
            </a:xfrm>
            <a:prstGeom prst="rect">
              <a:avLst/>
            </a:prstGeom>
            <a:noFill/>
            <a:ln w="9525" algn="ctr">
              <a:solidFill>
                <a:schemeClr val="tx1"/>
              </a:solidFill>
              <a:miter lim="800000"/>
              <a:headEnd/>
              <a:tailEnd/>
            </a:ln>
          </p:spPr>
          <p:txBody>
            <a:bodyPr wrap="none" anchor="ctr">
              <a:spAutoFit/>
            </a:bodyPr>
            <a:lstStyle/>
            <a:p>
              <a:endParaRPr lang="en-US"/>
            </a:p>
          </p:txBody>
        </p:sp>
        <p:sp>
          <p:nvSpPr>
            <p:cNvPr id="30753" name="Text Box 37"/>
            <p:cNvSpPr txBox="1">
              <a:spLocks noChangeArrowheads="1"/>
            </p:cNvSpPr>
            <p:nvPr/>
          </p:nvSpPr>
          <p:spPr bwMode="auto">
            <a:xfrm>
              <a:off x="3682" y="900"/>
              <a:ext cx="474" cy="453"/>
            </a:xfrm>
            <a:prstGeom prst="rect">
              <a:avLst/>
            </a:prstGeom>
            <a:noFill/>
            <a:ln w="9525" algn="ctr">
              <a:noFill/>
              <a:miter lim="800000"/>
              <a:headEnd/>
              <a:tailEnd/>
            </a:ln>
          </p:spPr>
          <p:txBody>
            <a:bodyPr wrap="none">
              <a:spAutoFit/>
            </a:bodyPr>
            <a:lstStyle/>
            <a:p>
              <a:pPr eaLnBrk="1" hangingPunct="1">
                <a:tabLst>
                  <a:tab pos="227013" algn="l"/>
                </a:tabLst>
              </a:pPr>
              <a:r>
                <a:rPr lang="en-US" sz="1000" b="1"/>
                <a:t>U	uranium</a:t>
              </a:r>
            </a:p>
            <a:p>
              <a:pPr eaLnBrk="1" hangingPunct="1">
                <a:tabLst>
                  <a:tab pos="227013" algn="l"/>
                </a:tabLst>
              </a:pPr>
              <a:r>
                <a:rPr lang="en-US" sz="1000" b="1"/>
                <a:t>Pb	lead</a:t>
              </a:r>
            </a:p>
            <a:p>
              <a:pPr eaLnBrk="1" hangingPunct="1">
                <a:tabLst>
                  <a:tab pos="227013" algn="l"/>
                </a:tabLst>
              </a:pPr>
              <a:r>
                <a:rPr lang="en-US" sz="1000" b="1"/>
                <a:t>Cu 	copper</a:t>
              </a:r>
            </a:p>
            <a:p>
              <a:pPr eaLnBrk="1" hangingPunct="1">
                <a:tabLst>
                  <a:tab pos="227013" algn="l"/>
                </a:tabLst>
              </a:pPr>
              <a:r>
                <a:rPr lang="en-US" sz="1000" b="1"/>
                <a:t>Fe 	iron</a:t>
              </a:r>
            </a:p>
          </p:txBody>
        </p:sp>
      </p:grpSp>
      <p:sp>
        <p:nvSpPr>
          <p:cNvPr id="30724" name="Text Box 38"/>
          <p:cNvSpPr txBox="1">
            <a:spLocks noChangeArrowheads="1"/>
          </p:cNvSpPr>
          <p:nvPr/>
        </p:nvSpPr>
        <p:spPr bwMode="auto">
          <a:xfrm>
            <a:off x="1069975" y="5610225"/>
            <a:ext cx="7123113" cy="517525"/>
          </a:xfrm>
          <a:prstGeom prst="rect">
            <a:avLst/>
          </a:prstGeom>
          <a:noFill/>
          <a:ln w="9525" algn="ctr">
            <a:noFill/>
            <a:miter lim="800000"/>
            <a:headEnd/>
            <a:tailEnd/>
          </a:ln>
        </p:spPr>
        <p:txBody>
          <a:bodyPr wrap="none">
            <a:spAutoFit/>
          </a:bodyPr>
          <a:lstStyle/>
          <a:p>
            <a:pPr algn="ctr" eaLnBrk="1" hangingPunct="1"/>
            <a:r>
              <a:rPr lang="en-US" sz="1400" b="1"/>
              <a:t>SAIC CAARS 6 MeV / 9 MeV dual energy separation of materials by atomic number</a:t>
            </a:r>
          </a:p>
          <a:p>
            <a:pPr algn="ctr" eaLnBrk="1" hangingPunct="1"/>
            <a:r>
              <a:rPr lang="en-US" sz="1400" b="1"/>
              <a:t>(work funded by DHS DNDO)</a:t>
            </a:r>
          </a:p>
        </p:txBody>
      </p:sp>
      <p:pic>
        <p:nvPicPr>
          <p:cNvPr id="30725" name="Picture 16" descr="DHS_for_ppt"/>
          <p:cNvPicPr>
            <a:picLocks noChangeAspect="1" noChangeArrowheads="1"/>
          </p:cNvPicPr>
          <p:nvPr/>
        </p:nvPicPr>
        <p:blipFill>
          <a:blip r:embed="rId8" cstate="email"/>
          <a:srcRect/>
          <a:stretch>
            <a:fillRect/>
          </a:stretch>
        </p:blipFill>
        <p:spPr bwMode="auto">
          <a:xfrm>
            <a:off x="7223125" y="6037263"/>
            <a:ext cx="1820863" cy="566737"/>
          </a:xfrm>
          <a:prstGeom prst="rect">
            <a:avLst/>
          </a:prstGeom>
          <a:noFill/>
          <a:ln w="9525">
            <a:noFill/>
            <a:miter lim="800000"/>
            <a:headEnd/>
            <a:tailEnd/>
          </a:ln>
        </p:spPr>
      </p:pic>
      <p:sp>
        <p:nvSpPr>
          <p:cNvPr id="30726" name="Rectangle 40"/>
          <p:cNvSpPr>
            <a:spLocks noChangeArrowheads="1"/>
          </p:cNvSpPr>
          <p:nvPr/>
        </p:nvSpPr>
        <p:spPr bwMode="auto">
          <a:xfrm>
            <a:off x="457200" y="0"/>
            <a:ext cx="6275388" cy="1379538"/>
          </a:xfrm>
          <a:prstGeom prst="rect">
            <a:avLst/>
          </a:prstGeom>
          <a:noFill/>
          <a:ln w="9525">
            <a:noFill/>
            <a:miter lim="800000"/>
            <a:headEnd/>
            <a:tailEnd/>
          </a:ln>
        </p:spPr>
        <p:txBody>
          <a:bodyPr lIns="0" tIns="0" rIns="0" bIns="0" anchor="ctr"/>
          <a:lstStyle/>
          <a:p>
            <a:pPr eaLnBrk="1" hangingPunct="1">
              <a:lnSpc>
                <a:spcPct val="110000"/>
              </a:lnSpc>
            </a:pPr>
            <a:r>
              <a:rPr lang="en-US" sz="2200" b="1">
                <a:solidFill>
                  <a:schemeClr val="bg1"/>
                </a:solidFill>
              </a:rPr>
              <a:t>CAARS Performance (15 levels of Z discrimination)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CAARS  VIDEO</a:t>
            </a:r>
            <a:endParaRPr lang="en-US" dirty="0"/>
          </a:p>
        </p:txBody>
      </p:sp>
      <p:sp>
        <p:nvSpPr>
          <p:cNvPr id="3" name="Slide Number Placeholder 2"/>
          <p:cNvSpPr>
            <a:spLocks noGrp="1"/>
          </p:cNvSpPr>
          <p:nvPr>
            <p:ph type="sldNum" sz="quarter" idx="11"/>
          </p:nvPr>
        </p:nvSpPr>
        <p:spPr/>
        <p:txBody>
          <a:bodyPr/>
          <a:lstStyle/>
          <a:p>
            <a:pPr>
              <a:defRPr/>
            </a:pPr>
            <a:fld id="{ACCDD036-AD2D-48F0-9EF6-278DA6BEE9F9}" type="slidenum">
              <a:rPr lang="en-US" smtClean="0"/>
              <a:pPr>
                <a:defRPr/>
              </a:pPr>
              <a:t>41</a:t>
            </a:fld>
            <a:endParaRPr lang="en-US" sz="1200">
              <a:solidFill>
                <a:schemeClr val="tx1"/>
              </a:solidFill>
            </a:endParaRPr>
          </a:p>
        </p:txBody>
      </p:sp>
      <p:pic>
        <p:nvPicPr>
          <p:cNvPr id="5" name="MVI_0207.avi">
            <a:hlinkClick r:id="" action="ppaction://media"/>
          </p:cNvPr>
          <p:cNvPicPr>
            <a:picLocks noRot="1" noChangeAspect="1"/>
          </p:cNvPicPr>
          <p:nvPr>
            <a:videoFile r:link="rId1"/>
          </p:nvPr>
        </p:nvPicPr>
        <p:blipFill>
          <a:blip r:embed="rId4"/>
          <a:stretch>
            <a:fillRect/>
          </a:stretch>
        </p:blipFill>
        <p:spPr>
          <a:xfrm>
            <a:off x="1395984" y="1636776"/>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Loaded Fuel Tanker</a:t>
            </a:r>
            <a:endParaRPr lang="en-US" dirty="0"/>
          </a:p>
        </p:txBody>
      </p:sp>
      <p:sp>
        <p:nvSpPr>
          <p:cNvPr id="3" name="Slide Number Placeholder 2"/>
          <p:cNvSpPr>
            <a:spLocks noGrp="1"/>
          </p:cNvSpPr>
          <p:nvPr>
            <p:ph type="sldNum" sz="quarter" idx="11"/>
          </p:nvPr>
        </p:nvSpPr>
        <p:spPr/>
        <p:txBody>
          <a:bodyPr/>
          <a:lstStyle/>
          <a:p>
            <a:pPr>
              <a:defRPr/>
            </a:pPr>
            <a:fld id="{1375653A-1FED-4D52-8036-26CFD7476175}" type="slidenum">
              <a:rPr lang="en-US" smtClean="0"/>
              <a:pPr>
                <a:defRPr/>
              </a:pPr>
              <a:t>42</a:t>
            </a:fld>
            <a:endParaRPr lang="en-US" dirty="0"/>
          </a:p>
        </p:txBody>
      </p:sp>
      <p:sp>
        <p:nvSpPr>
          <p:cNvPr id="4" name="Rectangle 3"/>
          <p:cNvSpPr/>
          <p:nvPr/>
        </p:nvSpPr>
        <p:spPr bwMode="auto">
          <a:xfrm>
            <a:off x="0" y="862642"/>
            <a:ext cx="9144000" cy="512064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pic>
        <p:nvPicPr>
          <p:cNvPr id="4099" name="Picture 3" descr="C:\Documents and Settings\richardsonr\Desktop\CAARS Contract Execution\CAARS Imaging and Test Data\Platform Data\09_04_27_Data\09_04_27 Photos fuel truck scans\Misc photos of fuel truck\IMG_0400.jpg"/>
          <p:cNvPicPr>
            <a:picLocks noChangeAspect="1" noChangeArrowheads="1"/>
          </p:cNvPicPr>
          <p:nvPr/>
        </p:nvPicPr>
        <p:blipFill>
          <a:blip r:embed="rId3" cstate="email"/>
          <a:srcRect/>
          <a:stretch>
            <a:fillRect/>
          </a:stretch>
        </p:blipFill>
        <p:spPr bwMode="auto">
          <a:xfrm>
            <a:off x="295512" y="984613"/>
            <a:ext cx="2760108" cy="2070082"/>
          </a:xfrm>
          <a:prstGeom prst="rect">
            <a:avLst/>
          </a:prstGeom>
          <a:noFill/>
          <a:ln>
            <a:solidFill>
              <a:schemeClr val="tx1"/>
            </a:solidFill>
          </a:ln>
        </p:spPr>
      </p:pic>
      <p:grpSp>
        <p:nvGrpSpPr>
          <p:cNvPr id="5" name="Group 14"/>
          <p:cNvGrpSpPr/>
          <p:nvPr/>
        </p:nvGrpSpPr>
        <p:grpSpPr>
          <a:xfrm>
            <a:off x="2895600" y="1638612"/>
            <a:ext cx="5600700" cy="4200525"/>
            <a:chOff x="2895600" y="1638612"/>
            <a:chExt cx="5600700" cy="4200525"/>
          </a:xfrm>
        </p:grpSpPr>
        <p:pic>
          <p:nvPicPr>
            <p:cNvPr id="4098" name="Picture 2" descr="C:\Documents and Settings\richardsonr\Desktop\CAARS Contract Execution\CAARS Imaging and Test Data\Platform Data\09_04_27_Data\09_04_27 Photos fuel truck scans\Fuel truck with plastic land mine\IMG_0392.jpg"/>
            <p:cNvPicPr>
              <a:picLocks noChangeAspect="1" noChangeArrowheads="1"/>
            </p:cNvPicPr>
            <p:nvPr/>
          </p:nvPicPr>
          <p:blipFill>
            <a:blip r:embed="rId4" cstate="email"/>
            <a:srcRect/>
            <a:stretch>
              <a:fillRect/>
            </a:stretch>
          </p:blipFill>
          <p:spPr bwMode="auto">
            <a:xfrm>
              <a:off x="2895600" y="1638612"/>
              <a:ext cx="5600700" cy="4200525"/>
            </a:xfrm>
            <a:prstGeom prst="rect">
              <a:avLst/>
            </a:prstGeom>
            <a:noFill/>
            <a:ln>
              <a:solidFill>
                <a:schemeClr val="tx1"/>
              </a:solidFill>
            </a:ln>
          </p:spPr>
        </p:pic>
        <p:sp>
          <p:nvSpPr>
            <p:cNvPr id="10" name="TextBox 9"/>
            <p:cNvSpPr txBox="1"/>
            <p:nvPr/>
          </p:nvSpPr>
          <p:spPr>
            <a:xfrm>
              <a:off x="3887724" y="2148840"/>
              <a:ext cx="2327881" cy="338554"/>
            </a:xfrm>
            <a:prstGeom prst="rect">
              <a:avLst/>
            </a:prstGeom>
            <a:noFill/>
          </p:spPr>
          <p:txBody>
            <a:bodyPr wrap="none" rtlCol="0">
              <a:spAutoFit/>
            </a:bodyPr>
            <a:lstStyle/>
            <a:p>
              <a:r>
                <a:rPr lang="en-US" dirty="0" smtClean="0"/>
                <a:t>Plastic land mine (inert)</a:t>
              </a:r>
              <a:endParaRPr lang="en-US" dirty="0"/>
            </a:p>
          </p:txBody>
        </p:sp>
        <p:cxnSp>
          <p:nvCxnSpPr>
            <p:cNvPr id="12" name="Straight Arrow Connector 11"/>
            <p:cNvCxnSpPr>
              <a:stCxn id="10" idx="2"/>
            </p:cNvCxnSpPr>
            <p:nvPr/>
          </p:nvCxnSpPr>
          <p:spPr bwMode="auto">
            <a:xfrm>
              <a:off x="5051665" y="2487394"/>
              <a:ext cx="2819795" cy="1063526"/>
            </a:xfrm>
            <a:prstGeom prst="straightConnector1">
              <a:avLst/>
            </a:prstGeom>
            <a:noFill/>
            <a:ln w="9525" cap="flat" cmpd="sng" algn="ctr">
              <a:solidFill>
                <a:srgbClr val="FF0000"/>
              </a:solidFill>
              <a:prstDash val="solid"/>
              <a:round/>
              <a:headEnd type="none" w="med" len="med"/>
              <a:tailEnd type="arrow"/>
            </a:ln>
            <a:effectLst/>
          </p:spPr>
        </p:cxnSp>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Loaded Fuel Tanker</a:t>
            </a:r>
            <a:endParaRPr lang="en-US" dirty="0"/>
          </a:p>
        </p:txBody>
      </p:sp>
      <p:sp>
        <p:nvSpPr>
          <p:cNvPr id="3" name="Slide Number Placeholder 2"/>
          <p:cNvSpPr>
            <a:spLocks noGrp="1"/>
          </p:cNvSpPr>
          <p:nvPr>
            <p:ph type="sldNum" sz="quarter" idx="11"/>
          </p:nvPr>
        </p:nvSpPr>
        <p:spPr/>
        <p:txBody>
          <a:bodyPr/>
          <a:lstStyle/>
          <a:p>
            <a:pPr>
              <a:defRPr/>
            </a:pPr>
            <a:fld id="{1375653A-1FED-4D52-8036-26CFD7476175}" type="slidenum">
              <a:rPr lang="en-US" smtClean="0"/>
              <a:pPr>
                <a:defRPr/>
              </a:pPr>
              <a:t>43</a:t>
            </a:fld>
            <a:endParaRPr lang="en-US" dirty="0"/>
          </a:p>
        </p:txBody>
      </p:sp>
      <p:sp>
        <p:nvSpPr>
          <p:cNvPr id="4" name="Rectangle 3"/>
          <p:cNvSpPr/>
          <p:nvPr/>
        </p:nvSpPr>
        <p:spPr bwMode="auto">
          <a:xfrm>
            <a:off x="0" y="862642"/>
            <a:ext cx="9144000" cy="512064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pic>
        <p:nvPicPr>
          <p:cNvPr id="5" name="Picture 4"/>
          <p:cNvPicPr>
            <a:picLocks noChangeAspect="1" noChangeArrowheads="1"/>
          </p:cNvPicPr>
          <p:nvPr/>
        </p:nvPicPr>
        <p:blipFill>
          <a:blip r:embed="rId3" cstate="email"/>
          <a:srcRect/>
          <a:stretch>
            <a:fillRect/>
          </a:stretch>
        </p:blipFill>
        <p:spPr bwMode="auto">
          <a:xfrm>
            <a:off x="1094447" y="926273"/>
            <a:ext cx="7229579" cy="2377440"/>
          </a:xfrm>
          <a:prstGeom prst="rect">
            <a:avLst/>
          </a:prstGeom>
          <a:noFill/>
          <a:ln w="9525">
            <a:solidFill>
              <a:schemeClr val="tx1"/>
            </a:solidFill>
            <a:miter lim="800000"/>
            <a:headEnd/>
            <a:tailEnd/>
          </a:ln>
        </p:spPr>
      </p:pic>
      <p:pic>
        <p:nvPicPr>
          <p:cNvPr id="6" name="Picture 6"/>
          <p:cNvPicPr>
            <a:picLocks noChangeAspect="1" noChangeArrowheads="1"/>
          </p:cNvPicPr>
          <p:nvPr/>
        </p:nvPicPr>
        <p:blipFill>
          <a:blip r:embed="rId4" cstate="email"/>
          <a:srcRect/>
          <a:stretch>
            <a:fillRect/>
          </a:stretch>
        </p:blipFill>
        <p:spPr bwMode="auto">
          <a:xfrm>
            <a:off x="1102288" y="3535360"/>
            <a:ext cx="7229579" cy="2377440"/>
          </a:xfrm>
          <a:prstGeom prst="rect">
            <a:avLst/>
          </a:prstGeom>
          <a:noFill/>
          <a:ln w="9525">
            <a:solidFill>
              <a:schemeClr val="tx1"/>
            </a:solidFill>
            <a:miter lim="800000"/>
            <a:headEnd/>
            <a:tailEnd/>
          </a:ln>
        </p:spPr>
      </p:pic>
      <p:sp>
        <p:nvSpPr>
          <p:cNvPr id="7" name="TextBox 6"/>
          <p:cNvSpPr txBox="1"/>
          <p:nvPr/>
        </p:nvSpPr>
        <p:spPr>
          <a:xfrm>
            <a:off x="1584960" y="4000500"/>
            <a:ext cx="2327881" cy="338554"/>
          </a:xfrm>
          <a:prstGeom prst="rect">
            <a:avLst/>
          </a:prstGeom>
          <a:noFill/>
        </p:spPr>
        <p:txBody>
          <a:bodyPr wrap="none" rtlCol="0">
            <a:spAutoFit/>
          </a:bodyPr>
          <a:lstStyle/>
          <a:p>
            <a:r>
              <a:rPr lang="en-US" dirty="0" smtClean="0"/>
              <a:t>Plastic land mine (inert)</a:t>
            </a:r>
            <a:endParaRPr lang="en-US" dirty="0"/>
          </a:p>
        </p:txBody>
      </p:sp>
      <p:cxnSp>
        <p:nvCxnSpPr>
          <p:cNvPr id="9" name="Straight Arrow Connector 8"/>
          <p:cNvCxnSpPr>
            <a:stCxn id="7" idx="2"/>
          </p:cNvCxnSpPr>
          <p:nvPr/>
        </p:nvCxnSpPr>
        <p:spPr bwMode="auto">
          <a:xfrm>
            <a:off x="2748901" y="4339054"/>
            <a:ext cx="192419" cy="560606"/>
          </a:xfrm>
          <a:prstGeom prst="straightConnector1">
            <a:avLst/>
          </a:prstGeom>
          <a:noFill/>
          <a:ln w="9525" cap="flat" cmpd="sng" algn="ctr">
            <a:solidFill>
              <a:schemeClr val="tx1"/>
            </a:solidFill>
            <a:prstDash val="solid"/>
            <a:round/>
            <a:headEnd type="none" w="med" len="med"/>
            <a:tailEnd type="arrow"/>
          </a:ln>
          <a:effectLst/>
        </p:spPr>
      </p:cxnSp>
      <p:sp>
        <p:nvSpPr>
          <p:cNvPr id="10" name="TextBox 9"/>
          <p:cNvSpPr txBox="1"/>
          <p:nvPr/>
        </p:nvSpPr>
        <p:spPr>
          <a:xfrm>
            <a:off x="308147" y="3261491"/>
            <a:ext cx="1310791" cy="523220"/>
          </a:xfrm>
          <a:prstGeom prst="rect">
            <a:avLst/>
          </a:prstGeom>
          <a:solidFill>
            <a:schemeClr val="bg1"/>
          </a:solidFill>
          <a:ln>
            <a:solidFill>
              <a:schemeClr val="tx1"/>
            </a:solidFill>
          </a:ln>
        </p:spPr>
        <p:txBody>
          <a:bodyPr wrap="square" rtlCol="0">
            <a:spAutoFit/>
          </a:bodyPr>
          <a:lstStyle/>
          <a:p>
            <a:pPr algn="ctr"/>
            <a:r>
              <a:rPr lang="en-US" sz="1400" dirty="0" smtClean="0"/>
              <a:t>Scan speed:</a:t>
            </a:r>
          </a:p>
          <a:p>
            <a:pPr algn="ctr"/>
            <a:r>
              <a:rPr lang="en-US" sz="1400" dirty="0" smtClean="0"/>
              <a:t>33 inches/sec</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detecting explosive in loaded  tanker truck is important</a:t>
            </a:r>
            <a:endParaRPr lang="en-US" dirty="0"/>
          </a:p>
        </p:txBody>
      </p:sp>
      <p:sp>
        <p:nvSpPr>
          <p:cNvPr id="3" name="Slide Number Placeholder 2"/>
          <p:cNvSpPr>
            <a:spLocks noGrp="1"/>
          </p:cNvSpPr>
          <p:nvPr>
            <p:ph type="sldNum" sz="quarter" idx="11"/>
          </p:nvPr>
        </p:nvSpPr>
        <p:spPr/>
        <p:txBody>
          <a:bodyPr/>
          <a:lstStyle/>
          <a:p>
            <a:pPr>
              <a:defRPr/>
            </a:pPr>
            <a:fld id="{ACCDD036-AD2D-48F0-9EF6-278DA6BEE9F9}" type="slidenum">
              <a:rPr lang="en-US" smtClean="0"/>
              <a:pPr>
                <a:defRPr/>
              </a:pPr>
              <a:t>44</a:t>
            </a:fld>
            <a:endParaRPr lang="en-US" sz="1200">
              <a:solidFill>
                <a:schemeClr val="tx1"/>
              </a:solidFill>
            </a:endParaRPr>
          </a:p>
        </p:txBody>
      </p:sp>
      <p:pic>
        <p:nvPicPr>
          <p:cNvPr id="5" name="VBIEDDumpTruck.wmv">
            <a:hlinkClick r:id="" action="ppaction://media"/>
          </p:cNvPr>
          <p:cNvPicPr>
            <a:picLocks noRot="1" noChangeAspect="1"/>
          </p:cNvPicPr>
          <p:nvPr>
            <a:videoFile r:link="rId1"/>
          </p:nvPr>
        </p:nvPicPr>
        <p:blipFill>
          <a:blip r:embed="rId4"/>
          <a:stretch>
            <a:fillRect/>
          </a:stretch>
        </p:blipFill>
        <p:spPr>
          <a:xfrm>
            <a:off x="1414272" y="1636776"/>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6&amp;9 </a:t>
            </a:r>
            <a:r>
              <a:rPr lang="en-US" dirty="0" err="1" smtClean="0"/>
              <a:t>MeV</a:t>
            </a:r>
            <a:r>
              <a:rPr lang="en-US" dirty="0" smtClean="0"/>
              <a:t> X-ray System Proposed for DHS </a:t>
            </a:r>
            <a:r>
              <a:rPr lang="en-US" dirty="0" err="1" smtClean="0"/>
              <a:t>CanScan</a:t>
            </a:r>
            <a:r>
              <a:rPr lang="en-US" dirty="0" smtClean="0"/>
              <a:t> Program</a:t>
            </a:r>
            <a:endParaRPr lang="en-US" dirty="0"/>
          </a:p>
        </p:txBody>
      </p:sp>
      <p:sp>
        <p:nvSpPr>
          <p:cNvPr id="3" name="Slide Number Placeholder 2"/>
          <p:cNvSpPr>
            <a:spLocks noGrp="1"/>
          </p:cNvSpPr>
          <p:nvPr>
            <p:ph type="sldNum" sz="quarter" idx="11"/>
          </p:nvPr>
        </p:nvSpPr>
        <p:spPr/>
        <p:txBody>
          <a:bodyPr/>
          <a:lstStyle/>
          <a:p>
            <a:pPr>
              <a:defRPr/>
            </a:pPr>
            <a:fld id="{ACCDD036-AD2D-48F0-9EF6-278DA6BEE9F9}" type="slidenum">
              <a:rPr lang="en-US" smtClean="0"/>
              <a:pPr>
                <a:defRPr/>
              </a:pPr>
              <a:t>45</a:t>
            </a:fld>
            <a:endParaRPr lang="en-US" sz="1200">
              <a:solidFill>
                <a:schemeClr val="tx1"/>
              </a:solidFill>
            </a:endParaRPr>
          </a:p>
        </p:txBody>
      </p:sp>
      <p:pic>
        <p:nvPicPr>
          <p:cNvPr id="44034" name="Picture 2"/>
          <p:cNvPicPr>
            <a:picLocks noChangeAspect="1" noChangeArrowheads="1"/>
          </p:cNvPicPr>
          <p:nvPr/>
        </p:nvPicPr>
        <p:blipFill>
          <a:blip r:embed="rId3" cstate="email"/>
          <a:srcRect/>
          <a:stretch>
            <a:fillRect/>
          </a:stretch>
        </p:blipFill>
        <p:spPr bwMode="auto">
          <a:xfrm>
            <a:off x="91440" y="1377696"/>
            <a:ext cx="8812800" cy="4663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dirty="0" smtClean="0"/>
              <a:t>Lessons Learned from Development of  Family of VACIS</a:t>
            </a:r>
            <a:r>
              <a:rPr lang="en-US" sz="2000" baseline="30000" dirty="0" smtClean="0"/>
              <a:t>®</a:t>
            </a:r>
            <a:r>
              <a:rPr lang="en-US" dirty="0" smtClean="0"/>
              <a:t> Products </a:t>
            </a:r>
          </a:p>
        </p:txBody>
      </p:sp>
      <p:sp>
        <p:nvSpPr>
          <p:cNvPr id="31746" name="Slide Number Placeholder 4"/>
          <p:cNvSpPr>
            <a:spLocks noGrp="1"/>
          </p:cNvSpPr>
          <p:nvPr>
            <p:ph type="sldNum" sz="quarter" idx="11"/>
          </p:nvPr>
        </p:nvSpPr>
        <p:spPr>
          <a:noFill/>
        </p:spPr>
        <p:txBody>
          <a:bodyPr/>
          <a:lstStyle/>
          <a:p>
            <a:fld id="{89D192E1-806B-4515-B848-BBD3CAA98CE1}" type="slidenum">
              <a:rPr lang="en-US" smtClean="0"/>
              <a:pPr/>
              <a:t>46</a:t>
            </a:fld>
            <a:endParaRPr lang="en-US" sz="1200" smtClean="0">
              <a:solidFill>
                <a:schemeClr val="tx1"/>
              </a:solidFill>
            </a:endParaRPr>
          </a:p>
        </p:txBody>
      </p:sp>
      <p:sp>
        <p:nvSpPr>
          <p:cNvPr id="31748" name="Rectangle 3"/>
          <p:cNvSpPr>
            <a:spLocks noGrp="1" noChangeArrowheads="1"/>
          </p:cNvSpPr>
          <p:nvPr>
            <p:ph type="body" idx="4294967295"/>
          </p:nvPr>
        </p:nvSpPr>
        <p:spPr>
          <a:xfrm>
            <a:off x="402336" y="1654874"/>
            <a:ext cx="8229600" cy="4545012"/>
          </a:xfrm>
        </p:spPr>
        <p:txBody>
          <a:bodyPr/>
          <a:lstStyle/>
          <a:p>
            <a:pPr eaLnBrk="1" hangingPunct="1">
              <a:lnSpc>
                <a:spcPct val="90000"/>
              </a:lnSpc>
            </a:pPr>
            <a:r>
              <a:rPr lang="en-US" dirty="0" smtClean="0"/>
              <a:t>Develop product idea which addresses an important real-world requirement (detecting contraband in cargo entering the US)</a:t>
            </a:r>
          </a:p>
          <a:p>
            <a:pPr eaLnBrk="1" hangingPunct="1">
              <a:lnSpc>
                <a:spcPct val="90000"/>
              </a:lnSpc>
            </a:pPr>
            <a:r>
              <a:rPr lang="en-US" dirty="0" smtClean="0"/>
              <a:t>Invest in understanding customer requirements and user CONOPS (especially constraints on CONOPS)</a:t>
            </a:r>
          </a:p>
          <a:p>
            <a:pPr eaLnBrk="1" hangingPunct="1">
              <a:lnSpc>
                <a:spcPct val="90000"/>
              </a:lnSpc>
            </a:pPr>
            <a:r>
              <a:rPr lang="en-US" dirty="0" smtClean="0"/>
              <a:t>Strive to provide innovative product designs which offer significant performance advantages over “conventional” inspection approaches </a:t>
            </a:r>
          </a:p>
          <a:p>
            <a:pPr eaLnBrk="1" hangingPunct="1">
              <a:lnSpc>
                <a:spcPct val="90000"/>
              </a:lnSpc>
            </a:pPr>
            <a:r>
              <a:rPr lang="en-US" dirty="0" smtClean="0"/>
              <a:t>When demonstrating performance strive to use performance metrics that the user can readily relate to (e.g. for VACIS: enhanced contraband detection capability)</a:t>
            </a:r>
          </a:p>
          <a:p>
            <a:pPr eaLnBrk="1" hangingPunct="1">
              <a:lnSpc>
                <a:spcPct val="90000"/>
              </a:lnSpc>
            </a:pPr>
            <a:r>
              <a:rPr lang="en-US" dirty="0" smtClean="0"/>
              <a:t>Obtain feedback from users as early as possible in the development (demonstration of prototypes in the field provides valuable performance data in a realistic operating environment)</a:t>
            </a:r>
          </a:p>
          <a:p>
            <a:pPr eaLnBrk="1" hangingPunct="1">
              <a:lnSpc>
                <a:spcPct val="90000"/>
              </a:lnSpc>
            </a:pPr>
            <a:r>
              <a:rPr lang="en-US" dirty="0" smtClean="0"/>
              <a:t>Work closely with user to adapt product for user’s needs (e.g., VACIS role expanded from tanker trucks to cargo containers, railcars, pallets)</a:t>
            </a:r>
          </a:p>
          <a:p>
            <a:pPr eaLnBrk="1" hangingPunct="1">
              <a:lnSpc>
                <a:spcPct val="90000"/>
              </a:lnSpc>
            </a:pPr>
            <a:r>
              <a:rPr lang="en-US" dirty="0" smtClean="0"/>
              <a:t>Invest in developing infrastructure (manufacture, installation, maintenance and training) required to support commercialization of the product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dirty="0" smtClean="0"/>
              <a:t>Lessons Learned from Development of  Family of VACIS</a:t>
            </a:r>
            <a:r>
              <a:rPr lang="en-US" sz="2000" baseline="30000" dirty="0" smtClean="0"/>
              <a:t>®</a:t>
            </a:r>
            <a:r>
              <a:rPr lang="en-US" dirty="0" smtClean="0"/>
              <a:t> Products-</a:t>
            </a:r>
            <a:r>
              <a:rPr lang="en-US" sz="1800" dirty="0" smtClean="0"/>
              <a:t>continued</a:t>
            </a:r>
          </a:p>
        </p:txBody>
      </p:sp>
      <p:sp>
        <p:nvSpPr>
          <p:cNvPr id="32770" name="Slide Number Placeholder 4"/>
          <p:cNvSpPr>
            <a:spLocks noGrp="1"/>
          </p:cNvSpPr>
          <p:nvPr>
            <p:ph type="sldNum" sz="quarter" idx="11"/>
          </p:nvPr>
        </p:nvSpPr>
        <p:spPr>
          <a:noFill/>
        </p:spPr>
        <p:txBody>
          <a:bodyPr/>
          <a:lstStyle/>
          <a:p>
            <a:fld id="{317135E0-C167-4FA1-8BB9-EBD5F7B9D795}" type="slidenum">
              <a:rPr lang="en-US" smtClean="0"/>
              <a:pPr/>
              <a:t>47</a:t>
            </a:fld>
            <a:endParaRPr lang="en-US" sz="1200" smtClean="0">
              <a:solidFill>
                <a:schemeClr val="tx1"/>
              </a:solidFill>
            </a:endParaRPr>
          </a:p>
        </p:txBody>
      </p:sp>
      <p:sp>
        <p:nvSpPr>
          <p:cNvPr id="32772" name="Rectangle 3"/>
          <p:cNvSpPr>
            <a:spLocks noGrp="1" noChangeArrowheads="1"/>
          </p:cNvSpPr>
          <p:nvPr>
            <p:ph type="body" idx="4294967295"/>
          </p:nvPr>
        </p:nvSpPr>
        <p:spPr>
          <a:xfrm>
            <a:off x="438912" y="1764602"/>
            <a:ext cx="8229600" cy="4068762"/>
          </a:xfrm>
        </p:spPr>
        <p:txBody>
          <a:bodyPr/>
          <a:lstStyle/>
          <a:p>
            <a:pPr eaLnBrk="1" hangingPunct="1"/>
            <a:r>
              <a:rPr lang="en-US" dirty="0" smtClean="0"/>
              <a:t>Identify additional applications of the product and invest in product modification required to address those applications (e.g., Military Mobile VACIS)</a:t>
            </a:r>
          </a:p>
          <a:p>
            <a:pPr eaLnBrk="1" hangingPunct="1"/>
            <a:r>
              <a:rPr lang="en-US" dirty="0" smtClean="0"/>
              <a:t>Pursue government research and development funding (but, be ready to invest private funds)</a:t>
            </a:r>
          </a:p>
          <a:p>
            <a:pPr lvl="1" eaLnBrk="1" hangingPunct="1"/>
            <a:r>
              <a:rPr lang="en-US" dirty="0" smtClean="0"/>
              <a:t>Results of R&amp;D can be leveraged into improved products (e.g., family of VACIS gamma-based systems, VACIS-Z and CAARS)</a:t>
            </a:r>
          </a:p>
          <a:p>
            <a:pPr lvl="1" eaLnBrk="1" hangingPunct="1"/>
            <a:r>
              <a:rPr lang="en-US" dirty="0" smtClean="0"/>
              <a:t>Helps insure government customer “buy in” to the technical solution</a:t>
            </a:r>
          </a:p>
          <a:p>
            <a:pPr lvl="1" eaLnBrk="1" hangingPunct="1"/>
            <a:r>
              <a:rPr lang="en-US" dirty="0" smtClean="0"/>
              <a:t>Seek company funding  for product development when there is clear requirement and government R&amp;D funding is not available in timely manner but ensure customer participation and “buy in” (e.g. SAIC development of Mobile VACIS)</a:t>
            </a:r>
          </a:p>
          <a:p>
            <a:pPr lvl="1" eaLnBrk="1" hangingPunct="1"/>
            <a:r>
              <a:rPr lang="en-US" dirty="0" smtClean="0"/>
              <a:t>Private funding helps ensure Intellectual Property protection</a:t>
            </a:r>
          </a:p>
          <a:p>
            <a:pPr eaLnBrk="1" hangingPunct="1"/>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74" name="Group 273"/>
          <p:cNvGrpSpPr/>
          <p:nvPr/>
        </p:nvGrpSpPr>
        <p:grpSpPr>
          <a:xfrm>
            <a:off x="319088" y="1438275"/>
            <a:ext cx="8507412" cy="4572000"/>
            <a:chOff x="319088" y="1438275"/>
            <a:chExt cx="8507412" cy="4922838"/>
          </a:xfrm>
        </p:grpSpPr>
        <p:grpSp>
          <p:nvGrpSpPr>
            <p:cNvPr id="2" name="Group 2"/>
            <p:cNvGrpSpPr>
              <a:grpSpLocks/>
            </p:cNvGrpSpPr>
            <p:nvPr/>
          </p:nvGrpSpPr>
          <p:grpSpPr bwMode="auto">
            <a:xfrm>
              <a:off x="3759200" y="2316163"/>
              <a:ext cx="5056188" cy="3660775"/>
              <a:chOff x="2368" y="1459"/>
              <a:chExt cx="3185" cy="2306"/>
            </a:xfrm>
          </p:grpSpPr>
          <p:grpSp>
            <p:nvGrpSpPr>
              <p:cNvPr id="3" name="Group 3"/>
              <p:cNvGrpSpPr>
                <a:grpSpLocks/>
              </p:cNvGrpSpPr>
              <p:nvPr/>
            </p:nvGrpSpPr>
            <p:grpSpPr bwMode="auto">
              <a:xfrm>
                <a:off x="2368" y="1653"/>
                <a:ext cx="3090" cy="2112"/>
                <a:chOff x="2368" y="1653"/>
                <a:chExt cx="3090" cy="2112"/>
              </a:xfrm>
            </p:grpSpPr>
            <p:sp>
              <p:nvSpPr>
                <p:cNvPr id="18436" name="Freeform 4" descr="Zig zag"/>
                <p:cNvSpPr>
                  <a:spLocks/>
                </p:cNvSpPr>
                <p:nvPr/>
              </p:nvSpPr>
              <p:spPr bwMode="auto">
                <a:xfrm>
                  <a:off x="2368" y="1653"/>
                  <a:ext cx="3090" cy="2112"/>
                </a:xfrm>
                <a:custGeom>
                  <a:avLst/>
                  <a:gdLst/>
                  <a:ahLst/>
                  <a:cxnLst>
                    <a:cxn ang="0">
                      <a:pos x="3090" y="1815"/>
                    </a:cxn>
                    <a:cxn ang="0">
                      <a:pos x="0" y="2112"/>
                    </a:cxn>
                    <a:cxn ang="0">
                      <a:pos x="0" y="0"/>
                    </a:cxn>
                    <a:cxn ang="0">
                      <a:pos x="3090" y="1815"/>
                    </a:cxn>
                  </a:cxnLst>
                  <a:rect l="0" t="0" r="r" b="b"/>
                  <a:pathLst>
                    <a:path w="3090" h="2112">
                      <a:moveTo>
                        <a:pt x="3090" y="1815"/>
                      </a:moveTo>
                      <a:lnTo>
                        <a:pt x="0" y="2112"/>
                      </a:lnTo>
                      <a:lnTo>
                        <a:pt x="0" y="0"/>
                      </a:lnTo>
                      <a:lnTo>
                        <a:pt x="3090" y="1815"/>
                      </a:lnTo>
                      <a:close/>
                    </a:path>
                  </a:pathLst>
                </a:custGeom>
                <a:pattFill prst="zigZag">
                  <a:fgClr>
                    <a:srgbClr val="00CC00"/>
                  </a:fgClr>
                  <a:bgClr>
                    <a:srgbClr val="FFFFFF"/>
                  </a:bgClr>
                </a:pattFill>
                <a:ln w="9525" cap="flat" cmpd="sng">
                  <a:solidFill>
                    <a:schemeClr val="tx1"/>
                  </a:solidFill>
                  <a:prstDash val="solid"/>
                  <a:round/>
                  <a:headEnd/>
                  <a:tailEnd/>
                </a:ln>
                <a:effectLst/>
              </p:spPr>
              <p:txBody>
                <a:bodyPr wrap="none">
                  <a:spAutoFit/>
                </a:bodyPr>
                <a:lstStyle/>
                <a:p>
                  <a:endParaRPr lang="en-US"/>
                </a:p>
              </p:txBody>
            </p:sp>
            <p:sp>
              <p:nvSpPr>
                <p:cNvPr id="18437" name="Freeform 5" descr="Zig zag"/>
                <p:cNvSpPr>
                  <a:spLocks/>
                </p:cNvSpPr>
                <p:nvPr/>
              </p:nvSpPr>
              <p:spPr bwMode="auto">
                <a:xfrm>
                  <a:off x="2380" y="1839"/>
                  <a:ext cx="1448" cy="1920"/>
                </a:xfrm>
                <a:custGeom>
                  <a:avLst/>
                  <a:gdLst/>
                  <a:ahLst/>
                  <a:cxnLst>
                    <a:cxn ang="0">
                      <a:pos x="1128" y="628"/>
                    </a:cxn>
                    <a:cxn ang="0">
                      <a:pos x="0" y="0"/>
                    </a:cxn>
                    <a:cxn ang="0">
                      <a:pos x="0" y="1920"/>
                    </a:cxn>
                    <a:cxn ang="0">
                      <a:pos x="1448" y="1728"/>
                    </a:cxn>
                    <a:cxn ang="0">
                      <a:pos x="1128" y="628"/>
                    </a:cxn>
                  </a:cxnLst>
                  <a:rect l="0" t="0" r="r" b="b"/>
                  <a:pathLst>
                    <a:path w="1448" h="1920">
                      <a:moveTo>
                        <a:pt x="1128" y="628"/>
                      </a:moveTo>
                      <a:lnTo>
                        <a:pt x="0" y="0"/>
                      </a:lnTo>
                      <a:lnTo>
                        <a:pt x="0" y="1920"/>
                      </a:lnTo>
                      <a:lnTo>
                        <a:pt x="1448" y="1728"/>
                      </a:lnTo>
                      <a:lnTo>
                        <a:pt x="1128" y="628"/>
                      </a:lnTo>
                      <a:close/>
                    </a:path>
                  </a:pathLst>
                </a:custGeom>
                <a:pattFill prst="zigZag">
                  <a:fgClr>
                    <a:srgbClr val="339933"/>
                  </a:fgClr>
                  <a:bgClr>
                    <a:srgbClr val="B2B2B2"/>
                  </a:bgClr>
                </a:pattFill>
                <a:ln w="9525" cap="flat" cmpd="sng">
                  <a:noFill/>
                  <a:prstDash val="solid"/>
                  <a:round/>
                  <a:headEnd/>
                  <a:tailEnd/>
                </a:ln>
                <a:effectLst/>
              </p:spPr>
              <p:txBody>
                <a:bodyPr wrap="none">
                  <a:spAutoFit/>
                </a:bodyPr>
                <a:lstStyle/>
                <a:p>
                  <a:endParaRPr lang="en-US"/>
                </a:p>
              </p:txBody>
            </p:sp>
          </p:grpSp>
          <p:sp>
            <p:nvSpPr>
              <p:cNvPr id="18438" name="Text Box 6"/>
              <p:cNvSpPr txBox="1">
                <a:spLocks noChangeArrowheads="1"/>
              </p:cNvSpPr>
              <p:nvPr/>
            </p:nvSpPr>
            <p:spPr bwMode="auto">
              <a:xfrm>
                <a:off x="4329" y="2215"/>
                <a:ext cx="1224" cy="212"/>
              </a:xfrm>
              <a:prstGeom prst="rect">
                <a:avLst/>
              </a:prstGeom>
              <a:noFill/>
              <a:ln w="9525">
                <a:noFill/>
                <a:miter lim="800000"/>
                <a:headEnd/>
                <a:tailEnd/>
              </a:ln>
              <a:effectLst/>
            </p:spPr>
            <p:txBody>
              <a:bodyPr wrap="none">
                <a:spAutoFit/>
              </a:bodyPr>
              <a:lstStyle/>
              <a:p>
                <a:pPr algn="l" eaLnBrk="0" hangingPunct="0"/>
                <a:r>
                  <a:rPr lang="en-US" sz="1600">
                    <a:latin typeface="Times New Roman" pitchFamily="18" charset="0"/>
                  </a:rPr>
                  <a:t>Gamma ray fan beam</a:t>
                </a:r>
              </a:p>
            </p:txBody>
          </p:sp>
          <p:sp>
            <p:nvSpPr>
              <p:cNvPr id="18439" name="Line 7"/>
              <p:cNvSpPr>
                <a:spLocks noChangeShapeType="1"/>
              </p:cNvSpPr>
              <p:nvPr/>
            </p:nvSpPr>
            <p:spPr bwMode="auto">
              <a:xfrm flipH="1">
                <a:off x="4193" y="2406"/>
                <a:ext cx="197" cy="582"/>
              </a:xfrm>
              <a:prstGeom prst="line">
                <a:avLst/>
              </a:prstGeom>
              <a:noFill/>
              <a:ln w="19050">
                <a:solidFill>
                  <a:schemeClr val="tx1"/>
                </a:solidFill>
                <a:round/>
                <a:headEnd/>
                <a:tailEnd type="triangle" w="med" len="med"/>
              </a:ln>
              <a:effectLst/>
            </p:spPr>
            <p:txBody>
              <a:bodyPr wrap="none">
                <a:spAutoFit/>
              </a:bodyPr>
              <a:lstStyle/>
              <a:p>
                <a:endParaRPr lang="en-US"/>
              </a:p>
            </p:txBody>
          </p:sp>
          <p:sp>
            <p:nvSpPr>
              <p:cNvPr id="18440" name="Text Box 8"/>
              <p:cNvSpPr txBox="1">
                <a:spLocks noChangeArrowheads="1"/>
              </p:cNvSpPr>
              <p:nvPr/>
            </p:nvSpPr>
            <p:spPr bwMode="auto">
              <a:xfrm>
                <a:off x="2682" y="1459"/>
                <a:ext cx="2093" cy="212"/>
              </a:xfrm>
              <a:prstGeom prst="rect">
                <a:avLst/>
              </a:prstGeom>
              <a:noFill/>
              <a:ln w="9525">
                <a:noFill/>
                <a:miter lim="800000"/>
                <a:headEnd/>
                <a:tailEnd/>
              </a:ln>
              <a:effectLst/>
            </p:spPr>
            <p:txBody>
              <a:bodyPr wrap="none">
                <a:spAutoFit/>
              </a:bodyPr>
              <a:lstStyle/>
              <a:p>
                <a:pPr algn="l" eaLnBrk="0" hangingPunct="0"/>
                <a:r>
                  <a:rPr lang="en-US" sz="1600">
                    <a:latin typeface="Times New Roman" pitchFamily="18" charset="0"/>
                  </a:rPr>
                  <a:t>“Shadow” cast by vehicle on detectors</a:t>
                </a:r>
              </a:p>
            </p:txBody>
          </p:sp>
          <p:sp>
            <p:nvSpPr>
              <p:cNvPr id="18441" name="Line 9"/>
              <p:cNvSpPr>
                <a:spLocks noChangeShapeType="1"/>
              </p:cNvSpPr>
              <p:nvPr/>
            </p:nvSpPr>
            <p:spPr bwMode="auto">
              <a:xfrm flipH="1">
                <a:off x="2593" y="1644"/>
                <a:ext cx="197" cy="582"/>
              </a:xfrm>
              <a:prstGeom prst="line">
                <a:avLst/>
              </a:prstGeom>
              <a:noFill/>
              <a:ln w="19050">
                <a:solidFill>
                  <a:schemeClr val="tx1"/>
                </a:solidFill>
                <a:round/>
                <a:headEnd/>
                <a:tailEnd type="triangle" w="med" len="med"/>
              </a:ln>
              <a:effectLst/>
            </p:spPr>
            <p:txBody>
              <a:bodyPr wrap="none">
                <a:spAutoFit/>
              </a:bodyPr>
              <a:lstStyle/>
              <a:p>
                <a:endParaRPr lang="en-US"/>
              </a:p>
            </p:txBody>
          </p:sp>
        </p:grpSp>
        <p:sp>
          <p:nvSpPr>
            <p:cNvPr id="18442" name="Rectangle 10"/>
            <p:cNvSpPr>
              <a:spLocks noChangeArrowheads="1"/>
            </p:cNvSpPr>
            <p:nvPr/>
          </p:nvSpPr>
          <p:spPr bwMode="auto">
            <a:xfrm>
              <a:off x="319088" y="1438275"/>
              <a:ext cx="3241675" cy="4535488"/>
            </a:xfrm>
            <a:prstGeom prst="rect">
              <a:avLst/>
            </a:prstGeom>
            <a:solidFill>
              <a:srgbClr val="FFFF99"/>
            </a:solidFill>
            <a:ln w="38100">
              <a:solidFill>
                <a:schemeClr val="tx1"/>
              </a:solidFill>
              <a:miter lim="800000"/>
              <a:headEnd/>
              <a:tailEnd/>
            </a:ln>
            <a:effectLst/>
          </p:spPr>
          <p:txBody>
            <a:bodyPr anchor="ctr">
              <a:spAutoFit/>
            </a:bodyPr>
            <a:lstStyle/>
            <a:p>
              <a:pPr eaLnBrk="0" hangingPunct="0"/>
              <a:endParaRPr lang="en-US" sz="2400">
                <a:latin typeface="Times New Roman" pitchFamily="18" charset="0"/>
              </a:endParaRPr>
            </a:p>
          </p:txBody>
        </p:sp>
        <p:grpSp>
          <p:nvGrpSpPr>
            <p:cNvPr id="4" name="Group 11"/>
            <p:cNvGrpSpPr>
              <a:grpSpLocks/>
            </p:cNvGrpSpPr>
            <p:nvPr/>
          </p:nvGrpSpPr>
          <p:grpSpPr bwMode="auto">
            <a:xfrm rot="1329348" flipH="1">
              <a:off x="8489950" y="5259388"/>
              <a:ext cx="336550" cy="379412"/>
              <a:chOff x="969" y="2750"/>
              <a:chExt cx="945" cy="1066"/>
            </a:xfrm>
          </p:grpSpPr>
          <p:sp>
            <p:nvSpPr>
              <p:cNvPr id="18444" name="Oval 12"/>
              <p:cNvSpPr>
                <a:spLocks noChangeArrowheads="1"/>
              </p:cNvSpPr>
              <p:nvPr/>
            </p:nvSpPr>
            <p:spPr bwMode="auto">
              <a:xfrm>
                <a:off x="1460" y="2750"/>
                <a:ext cx="124" cy="124"/>
              </a:xfrm>
              <a:prstGeom prst="ellipse">
                <a:avLst/>
              </a:prstGeom>
              <a:solidFill>
                <a:srgbClr val="00CC00"/>
              </a:solidFill>
              <a:ln w="9525">
                <a:solidFill>
                  <a:schemeClr val="tx1"/>
                </a:solidFill>
                <a:round/>
                <a:headEnd/>
                <a:tailEnd/>
              </a:ln>
              <a:effectLst/>
            </p:spPr>
            <p:txBody>
              <a:bodyPr wrap="none" anchor="ctr"/>
              <a:lstStyle/>
              <a:p>
                <a:endParaRPr lang="en-US"/>
              </a:p>
            </p:txBody>
          </p:sp>
          <p:sp>
            <p:nvSpPr>
              <p:cNvPr id="18445" name="Rectangle 13"/>
              <p:cNvSpPr>
                <a:spLocks noChangeArrowheads="1"/>
              </p:cNvSpPr>
              <p:nvPr/>
            </p:nvSpPr>
            <p:spPr bwMode="auto">
              <a:xfrm>
                <a:off x="1650" y="3015"/>
                <a:ext cx="261" cy="801"/>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446" name="Rectangle 14"/>
              <p:cNvSpPr>
                <a:spLocks noChangeArrowheads="1"/>
              </p:cNvSpPr>
              <p:nvPr/>
            </p:nvSpPr>
            <p:spPr bwMode="auto">
              <a:xfrm>
                <a:off x="1059" y="3148"/>
                <a:ext cx="593" cy="547"/>
              </a:xfrm>
              <a:prstGeom prst="rect">
                <a:avLst/>
              </a:prstGeom>
              <a:solidFill>
                <a:srgbClr val="3333CC"/>
              </a:solidFill>
              <a:ln w="9525">
                <a:solidFill>
                  <a:schemeClr val="tx1"/>
                </a:solidFill>
                <a:miter lim="800000"/>
                <a:headEnd/>
                <a:tailEnd/>
              </a:ln>
              <a:effectLst/>
            </p:spPr>
            <p:txBody>
              <a:bodyPr wrap="none" anchor="ctr"/>
              <a:lstStyle/>
              <a:p>
                <a:endParaRPr lang="en-US"/>
              </a:p>
            </p:txBody>
          </p:sp>
          <p:sp>
            <p:nvSpPr>
              <p:cNvPr id="18447" name="Rectangle 15"/>
              <p:cNvSpPr>
                <a:spLocks noChangeArrowheads="1"/>
              </p:cNvSpPr>
              <p:nvPr/>
            </p:nvSpPr>
            <p:spPr bwMode="auto">
              <a:xfrm>
                <a:off x="1191" y="3057"/>
                <a:ext cx="453" cy="87"/>
              </a:xfrm>
              <a:prstGeom prst="rect">
                <a:avLst/>
              </a:prstGeom>
              <a:solidFill>
                <a:srgbClr val="3333CC"/>
              </a:solidFill>
              <a:ln w="9525">
                <a:solidFill>
                  <a:schemeClr val="tx1"/>
                </a:solidFill>
                <a:miter lim="800000"/>
                <a:headEnd/>
                <a:tailEnd/>
              </a:ln>
              <a:effectLst/>
            </p:spPr>
            <p:txBody>
              <a:bodyPr wrap="none" anchor="ctr"/>
              <a:lstStyle/>
              <a:p>
                <a:endParaRPr lang="en-US"/>
              </a:p>
            </p:txBody>
          </p:sp>
          <p:sp>
            <p:nvSpPr>
              <p:cNvPr id="18448" name="Rectangle 16"/>
              <p:cNvSpPr>
                <a:spLocks noChangeArrowheads="1"/>
              </p:cNvSpPr>
              <p:nvPr/>
            </p:nvSpPr>
            <p:spPr bwMode="auto">
              <a:xfrm>
                <a:off x="1191" y="3696"/>
                <a:ext cx="453" cy="87"/>
              </a:xfrm>
              <a:prstGeom prst="rect">
                <a:avLst/>
              </a:prstGeom>
              <a:solidFill>
                <a:srgbClr val="3333CC"/>
              </a:solidFill>
              <a:ln w="9525">
                <a:solidFill>
                  <a:schemeClr val="tx1"/>
                </a:solidFill>
                <a:miter lim="800000"/>
                <a:headEnd/>
                <a:tailEnd/>
              </a:ln>
              <a:effectLst/>
            </p:spPr>
            <p:txBody>
              <a:bodyPr wrap="none" anchor="ctr"/>
              <a:lstStyle/>
              <a:p>
                <a:endParaRPr lang="en-US"/>
              </a:p>
            </p:txBody>
          </p:sp>
          <p:sp>
            <p:nvSpPr>
              <p:cNvPr id="18449" name="Freeform 17"/>
              <p:cNvSpPr>
                <a:spLocks/>
              </p:cNvSpPr>
              <p:nvPr/>
            </p:nvSpPr>
            <p:spPr bwMode="auto">
              <a:xfrm>
                <a:off x="1059" y="3054"/>
                <a:ext cx="129" cy="90"/>
              </a:xfrm>
              <a:custGeom>
                <a:avLst/>
                <a:gdLst/>
                <a:ahLst/>
                <a:cxnLst>
                  <a:cxn ang="0">
                    <a:pos x="129" y="0"/>
                  </a:cxn>
                  <a:cxn ang="0">
                    <a:pos x="0" y="90"/>
                  </a:cxn>
                  <a:cxn ang="0">
                    <a:pos x="129" y="90"/>
                  </a:cxn>
                  <a:cxn ang="0">
                    <a:pos x="129" y="0"/>
                  </a:cxn>
                </a:cxnLst>
                <a:rect l="0" t="0" r="r" b="b"/>
                <a:pathLst>
                  <a:path w="129" h="90">
                    <a:moveTo>
                      <a:pt x="129" y="0"/>
                    </a:moveTo>
                    <a:lnTo>
                      <a:pt x="0" y="90"/>
                    </a:lnTo>
                    <a:lnTo>
                      <a:pt x="129" y="90"/>
                    </a:lnTo>
                    <a:lnTo>
                      <a:pt x="129" y="0"/>
                    </a:lnTo>
                    <a:close/>
                  </a:path>
                </a:pathLst>
              </a:custGeom>
              <a:solidFill>
                <a:srgbClr val="3333CC"/>
              </a:solidFill>
              <a:ln w="9525">
                <a:solidFill>
                  <a:schemeClr val="tx1"/>
                </a:solidFill>
                <a:round/>
                <a:headEnd/>
                <a:tailEnd/>
              </a:ln>
              <a:effectLst/>
            </p:spPr>
            <p:txBody>
              <a:bodyPr/>
              <a:lstStyle/>
              <a:p>
                <a:endParaRPr lang="en-US"/>
              </a:p>
            </p:txBody>
          </p:sp>
          <p:sp>
            <p:nvSpPr>
              <p:cNvPr id="18450" name="Freeform 18"/>
              <p:cNvSpPr>
                <a:spLocks/>
              </p:cNvSpPr>
              <p:nvPr/>
            </p:nvSpPr>
            <p:spPr bwMode="auto">
              <a:xfrm flipV="1">
                <a:off x="1059" y="3693"/>
                <a:ext cx="129" cy="90"/>
              </a:xfrm>
              <a:custGeom>
                <a:avLst/>
                <a:gdLst/>
                <a:ahLst/>
                <a:cxnLst>
                  <a:cxn ang="0">
                    <a:pos x="129" y="0"/>
                  </a:cxn>
                  <a:cxn ang="0">
                    <a:pos x="0" y="90"/>
                  </a:cxn>
                  <a:cxn ang="0">
                    <a:pos x="129" y="90"/>
                  </a:cxn>
                  <a:cxn ang="0">
                    <a:pos x="129" y="0"/>
                  </a:cxn>
                </a:cxnLst>
                <a:rect l="0" t="0" r="r" b="b"/>
                <a:pathLst>
                  <a:path w="129" h="90">
                    <a:moveTo>
                      <a:pt x="129" y="0"/>
                    </a:moveTo>
                    <a:lnTo>
                      <a:pt x="0" y="90"/>
                    </a:lnTo>
                    <a:lnTo>
                      <a:pt x="129" y="90"/>
                    </a:lnTo>
                    <a:lnTo>
                      <a:pt x="129" y="0"/>
                    </a:lnTo>
                    <a:close/>
                  </a:path>
                </a:pathLst>
              </a:custGeom>
              <a:solidFill>
                <a:srgbClr val="3333CC"/>
              </a:solidFill>
              <a:ln w="9525">
                <a:solidFill>
                  <a:schemeClr val="tx1"/>
                </a:solidFill>
                <a:round/>
                <a:headEnd/>
                <a:tailEnd/>
              </a:ln>
              <a:effectLst/>
            </p:spPr>
            <p:txBody>
              <a:bodyPr/>
              <a:lstStyle/>
              <a:p>
                <a:endParaRPr lang="en-US"/>
              </a:p>
            </p:txBody>
          </p:sp>
          <p:sp>
            <p:nvSpPr>
              <p:cNvPr id="18451" name="Rectangle 19"/>
              <p:cNvSpPr>
                <a:spLocks noChangeArrowheads="1"/>
              </p:cNvSpPr>
              <p:nvPr/>
            </p:nvSpPr>
            <p:spPr bwMode="auto">
              <a:xfrm>
                <a:off x="969" y="3222"/>
                <a:ext cx="90" cy="399"/>
              </a:xfrm>
              <a:prstGeom prst="rect">
                <a:avLst/>
              </a:prstGeom>
              <a:solidFill>
                <a:srgbClr val="3333CC"/>
              </a:solidFill>
              <a:ln w="9525">
                <a:solidFill>
                  <a:schemeClr val="tx1"/>
                </a:solidFill>
                <a:miter lim="800000"/>
                <a:headEnd/>
                <a:tailEnd/>
              </a:ln>
              <a:effectLst/>
            </p:spPr>
            <p:txBody>
              <a:bodyPr wrap="none" anchor="ctr"/>
              <a:lstStyle/>
              <a:p>
                <a:endParaRPr lang="en-US"/>
              </a:p>
            </p:txBody>
          </p:sp>
          <p:sp>
            <p:nvSpPr>
              <p:cNvPr id="18452" name="Freeform 20"/>
              <p:cNvSpPr>
                <a:spLocks/>
              </p:cNvSpPr>
              <p:nvPr/>
            </p:nvSpPr>
            <p:spPr bwMode="auto">
              <a:xfrm>
                <a:off x="1012" y="3624"/>
                <a:ext cx="50" cy="38"/>
              </a:xfrm>
              <a:custGeom>
                <a:avLst/>
                <a:gdLst/>
                <a:ahLst/>
                <a:cxnLst>
                  <a:cxn ang="0">
                    <a:pos x="46" y="38"/>
                  </a:cxn>
                  <a:cxn ang="0">
                    <a:pos x="0" y="0"/>
                  </a:cxn>
                  <a:cxn ang="0">
                    <a:pos x="50" y="0"/>
                  </a:cxn>
                  <a:cxn ang="0">
                    <a:pos x="46" y="38"/>
                  </a:cxn>
                </a:cxnLst>
                <a:rect l="0" t="0" r="r" b="b"/>
                <a:pathLst>
                  <a:path w="50" h="38">
                    <a:moveTo>
                      <a:pt x="46" y="38"/>
                    </a:moveTo>
                    <a:lnTo>
                      <a:pt x="0" y="0"/>
                    </a:lnTo>
                    <a:lnTo>
                      <a:pt x="50" y="0"/>
                    </a:lnTo>
                    <a:lnTo>
                      <a:pt x="46" y="38"/>
                    </a:lnTo>
                    <a:close/>
                  </a:path>
                </a:pathLst>
              </a:custGeom>
              <a:solidFill>
                <a:srgbClr val="3333CC"/>
              </a:solidFill>
              <a:ln w="9525">
                <a:solidFill>
                  <a:schemeClr val="tx1"/>
                </a:solidFill>
                <a:round/>
                <a:headEnd/>
                <a:tailEnd/>
              </a:ln>
              <a:effectLst/>
            </p:spPr>
            <p:txBody>
              <a:bodyPr/>
              <a:lstStyle/>
              <a:p>
                <a:endParaRPr lang="en-US"/>
              </a:p>
            </p:txBody>
          </p:sp>
          <p:sp>
            <p:nvSpPr>
              <p:cNvPr id="18453" name="Freeform 21"/>
              <p:cNvSpPr>
                <a:spLocks/>
              </p:cNvSpPr>
              <p:nvPr/>
            </p:nvSpPr>
            <p:spPr bwMode="auto">
              <a:xfrm flipV="1">
                <a:off x="1010" y="3182"/>
                <a:ext cx="50" cy="38"/>
              </a:xfrm>
              <a:custGeom>
                <a:avLst/>
                <a:gdLst/>
                <a:ahLst/>
                <a:cxnLst>
                  <a:cxn ang="0">
                    <a:pos x="46" y="38"/>
                  </a:cxn>
                  <a:cxn ang="0">
                    <a:pos x="0" y="0"/>
                  </a:cxn>
                  <a:cxn ang="0">
                    <a:pos x="50" y="0"/>
                  </a:cxn>
                  <a:cxn ang="0">
                    <a:pos x="46" y="38"/>
                  </a:cxn>
                </a:cxnLst>
                <a:rect l="0" t="0" r="r" b="b"/>
                <a:pathLst>
                  <a:path w="50" h="38">
                    <a:moveTo>
                      <a:pt x="46" y="38"/>
                    </a:moveTo>
                    <a:lnTo>
                      <a:pt x="0" y="0"/>
                    </a:lnTo>
                    <a:lnTo>
                      <a:pt x="50" y="0"/>
                    </a:lnTo>
                    <a:lnTo>
                      <a:pt x="46" y="38"/>
                    </a:lnTo>
                    <a:close/>
                  </a:path>
                </a:pathLst>
              </a:custGeom>
              <a:solidFill>
                <a:srgbClr val="3333CC"/>
              </a:solidFill>
              <a:ln w="9525">
                <a:solidFill>
                  <a:schemeClr val="tx1"/>
                </a:solidFill>
                <a:round/>
                <a:headEnd/>
                <a:tailEnd/>
              </a:ln>
              <a:effectLst/>
            </p:spPr>
            <p:txBody>
              <a:bodyPr/>
              <a:lstStyle/>
              <a:p>
                <a:endParaRPr lang="en-US"/>
              </a:p>
            </p:txBody>
          </p:sp>
          <p:sp>
            <p:nvSpPr>
              <p:cNvPr id="18454" name="Freeform 22"/>
              <p:cNvSpPr>
                <a:spLocks/>
              </p:cNvSpPr>
              <p:nvPr/>
            </p:nvSpPr>
            <p:spPr bwMode="auto">
              <a:xfrm>
                <a:off x="1288" y="3020"/>
                <a:ext cx="626" cy="794"/>
              </a:xfrm>
              <a:custGeom>
                <a:avLst/>
                <a:gdLst/>
                <a:ahLst/>
                <a:cxnLst>
                  <a:cxn ang="0">
                    <a:pos x="0" y="378"/>
                  </a:cxn>
                  <a:cxn ang="0">
                    <a:pos x="626" y="0"/>
                  </a:cxn>
                  <a:cxn ang="0">
                    <a:pos x="624" y="794"/>
                  </a:cxn>
                  <a:cxn ang="0">
                    <a:pos x="0" y="440"/>
                  </a:cxn>
                  <a:cxn ang="0">
                    <a:pos x="0" y="378"/>
                  </a:cxn>
                </a:cxnLst>
                <a:rect l="0" t="0" r="r" b="b"/>
                <a:pathLst>
                  <a:path w="626" h="794">
                    <a:moveTo>
                      <a:pt x="0" y="378"/>
                    </a:moveTo>
                    <a:lnTo>
                      <a:pt x="626" y="0"/>
                    </a:lnTo>
                    <a:lnTo>
                      <a:pt x="624" y="794"/>
                    </a:lnTo>
                    <a:lnTo>
                      <a:pt x="0" y="440"/>
                    </a:lnTo>
                    <a:lnTo>
                      <a:pt x="0" y="378"/>
                    </a:lnTo>
                    <a:close/>
                  </a:path>
                </a:pathLst>
              </a:custGeom>
              <a:solidFill>
                <a:schemeClr val="bg1"/>
              </a:solidFill>
              <a:ln w="9525">
                <a:solidFill>
                  <a:schemeClr val="tx1"/>
                </a:solidFill>
                <a:round/>
                <a:headEnd/>
                <a:tailEnd/>
              </a:ln>
              <a:effectLst/>
            </p:spPr>
            <p:txBody>
              <a:bodyPr/>
              <a:lstStyle/>
              <a:p>
                <a:endParaRPr lang="en-US"/>
              </a:p>
            </p:txBody>
          </p:sp>
          <p:sp>
            <p:nvSpPr>
              <p:cNvPr id="18455" name="Oval 23"/>
              <p:cNvSpPr>
                <a:spLocks noChangeArrowheads="1"/>
              </p:cNvSpPr>
              <p:nvPr/>
            </p:nvSpPr>
            <p:spPr bwMode="auto">
              <a:xfrm>
                <a:off x="1301" y="3402"/>
                <a:ext cx="56" cy="56"/>
              </a:xfrm>
              <a:prstGeom prst="ellipse">
                <a:avLst/>
              </a:prstGeom>
              <a:solidFill>
                <a:srgbClr val="FF3300"/>
              </a:solidFill>
              <a:ln w="9525">
                <a:solidFill>
                  <a:schemeClr val="tx1"/>
                </a:solidFill>
                <a:round/>
                <a:headEnd/>
                <a:tailEnd/>
              </a:ln>
              <a:effectLst/>
            </p:spPr>
            <p:txBody>
              <a:bodyPr wrap="none" anchor="ctr"/>
              <a:lstStyle/>
              <a:p>
                <a:endParaRPr lang="en-US"/>
              </a:p>
            </p:txBody>
          </p:sp>
          <p:sp>
            <p:nvSpPr>
              <p:cNvPr id="18456" name="Line 24"/>
              <p:cNvSpPr>
                <a:spLocks noChangeShapeType="1"/>
              </p:cNvSpPr>
              <p:nvPr/>
            </p:nvSpPr>
            <p:spPr bwMode="auto">
              <a:xfrm>
                <a:off x="1288" y="3402"/>
                <a:ext cx="0" cy="56"/>
              </a:xfrm>
              <a:prstGeom prst="line">
                <a:avLst/>
              </a:prstGeom>
              <a:noFill/>
              <a:ln w="9525">
                <a:solidFill>
                  <a:schemeClr val="tx1"/>
                </a:solidFill>
                <a:round/>
                <a:headEnd/>
                <a:tailEnd/>
              </a:ln>
              <a:effectLst/>
            </p:spPr>
            <p:txBody>
              <a:bodyPr/>
              <a:lstStyle/>
              <a:p>
                <a:endParaRPr lang="en-US"/>
              </a:p>
            </p:txBody>
          </p:sp>
          <p:sp>
            <p:nvSpPr>
              <p:cNvPr id="18457" name="Rectangle 25"/>
              <p:cNvSpPr>
                <a:spLocks noChangeArrowheads="1"/>
              </p:cNvSpPr>
              <p:nvPr/>
            </p:nvSpPr>
            <p:spPr bwMode="auto">
              <a:xfrm>
                <a:off x="1420" y="2854"/>
                <a:ext cx="206" cy="202"/>
              </a:xfrm>
              <a:prstGeom prst="rect">
                <a:avLst/>
              </a:prstGeom>
              <a:solidFill>
                <a:srgbClr val="00CC00"/>
              </a:solidFill>
              <a:ln w="9525">
                <a:solidFill>
                  <a:schemeClr val="tx1"/>
                </a:solidFill>
                <a:miter lim="800000"/>
                <a:headEnd/>
                <a:tailEnd/>
              </a:ln>
              <a:effectLst/>
            </p:spPr>
            <p:txBody>
              <a:bodyPr wrap="none" anchor="ctr"/>
              <a:lstStyle/>
              <a:p>
                <a:endParaRPr lang="en-US"/>
              </a:p>
            </p:txBody>
          </p:sp>
          <p:sp>
            <p:nvSpPr>
              <p:cNvPr id="18458" name="Rectangle 26"/>
              <p:cNvSpPr>
                <a:spLocks noChangeArrowheads="1"/>
              </p:cNvSpPr>
              <p:nvPr/>
            </p:nvSpPr>
            <p:spPr bwMode="auto">
              <a:xfrm>
                <a:off x="1464" y="2814"/>
                <a:ext cx="116" cy="42"/>
              </a:xfrm>
              <a:prstGeom prst="rect">
                <a:avLst/>
              </a:prstGeom>
              <a:solidFill>
                <a:srgbClr val="00CC00"/>
              </a:solidFill>
              <a:ln w="9525">
                <a:solidFill>
                  <a:schemeClr val="tx1"/>
                </a:solidFill>
                <a:miter lim="800000"/>
                <a:headEnd/>
                <a:tailEnd/>
              </a:ln>
              <a:effectLst/>
            </p:spPr>
            <p:txBody>
              <a:bodyPr wrap="none" anchor="ctr"/>
              <a:lstStyle/>
              <a:p>
                <a:endParaRPr lang="en-US"/>
              </a:p>
            </p:txBody>
          </p:sp>
          <p:sp>
            <p:nvSpPr>
              <p:cNvPr id="18459" name="Rectangle 27"/>
              <p:cNvSpPr>
                <a:spLocks noChangeArrowheads="1"/>
              </p:cNvSpPr>
              <p:nvPr/>
            </p:nvSpPr>
            <p:spPr bwMode="auto">
              <a:xfrm>
                <a:off x="1410" y="3104"/>
                <a:ext cx="220" cy="572"/>
              </a:xfrm>
              <a:prstGeom prst="rect">
                <a:avLst/>
              </a:prstGeom>
              <a:noFill/>
              <a:ln w="9525">
                <a:solidFill>
                  <a:schemeClr val="tx1"/>
                </a:solidFill>
                <a:prstDash val="sysDot"/>
                <a:miter lim="800000"/>
                <a:headEnd/>
                <a:tailEnd/>
              </a:ln>
              <a:effectLst/>
            </p:spPr>
            <p:txBody>
              <a:bodyPr wrap="none" anchor="ctr"/>
              <a:lstStyle/>
              <a:p>
                <a:endParaRPr lang="en-US"/>
              </a:p>
            </p:txBody>
          </p:sp>
          <p:sp>
            <p:nvSpPr>
              <p:cNvPr id="18460" name="Rectangle 28"/>
              <p:cNvSpPr>
                <a:spLocks noChangeArrowheads="1"/>
              </p:cNvSpPr>
              <p:nvPr/>
            </p:nvSpPr>
            <p:spPr bwMode="auto">
              <a:xfrm>
                <a:off x="1496" y="3052"/>
                <a:ext cx="56" cy="56"/>
              </a:xfrm>
              <a:prstGeom prst="rect">
                <a:avLst/>
              </a:prstGeom>
              <a:noFill/>
              <a:ln w="9525">
                <a:solidFill>
                  <a:schemeClr val="tx1"/>
                </a:solidFill>
                <a:prstDash val="sysDot"/>
                <a:miter lim="800000"/>
                <a:headEnd/>
                <a:tailEnd/>
              </a:ln>
              <a:effectLst/>
            </p:spPr>
            <p:txBody>
              <a:bodyPr wrap="none" anchor="ctr"/>
              <a:lstStyle/>
              <a:p>
                <a:endParaRPr lang="en-US"/>
              </a:p>
            </p:txBody>
          </p:sp>
        </p:grpSp>
        <p:grpSp>
          <p:nvGrpSpPr>
            <p:cNvPr id="5" name="Group 30"/>
            <p:cNvGrpSpPr>
              <a:grpSpLocks/>
            </p:cNvGrpSpPr>
            <p:nvPr/>
          </p:nvGrpSpPr>
          <p:grpSpPr bwMode="auto">
            <a:xfrm>
              <a:off x="3487738" y="2611438"/>
              <a:ext cx="277812" cy="3376612"/>
              <a:chOff x="948" y="1920"/>
              <a:chExt cx="175" cy="2127"/>
            </a:xfrm>
          </p:grpSpPr>
          <p:grpSp>
            <p:nvGrpSpPr>
              <p:cNvPr id="6" name="Group 31"/>
              <p:cNvGrpSpPr>
                <a:grpSpLocks/>
              </p:cNvGrpSpPr>
              <p:nvPr/>
            </p:nvGrpSpPr>
            <p:grpSpPr bwMode="auto">
              <a:xfrm>
                <a:off x="948" y="4020"/>
                <a:ext cx="175" cy="27"/>
                <a:chOff x="948" y="4020"/>
                <a:chExt cx="175" cy="27"/>
              </a:xfrm>
            </p:grpSpPr>
            <p:sp>
              <p:nvSpPr>
                <p:cNvPr id="18464" name="Rectangle 32"/>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465" name="Rectangle 33"/>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7" name="Group 34"/>
              <p:cNvGrpSpPr>
                <a:grpSpLocks/>
              </p:cNvGrpSpPr>
              <p:nvPr/>
            </p:nvGrpSpPr>
            <p:grpSpPr bwMode="auto">
              <a:xfrm>
                <a:off x="948" y="3990"/>
                <a:ext cx="175" cy="27"/>
                <a:chOff x="948" y="4020"/>
                <a:chExt cx="175" cy="27"/>
              </a:xfrm>
            </p:grpSpPr>
            <p:sp>
              <p:nvSpPr>
                <p:cNvPr id="18467" name="Rectangle 35"/>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468" name="Rectangle 36"/>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8" name="Group 37"/>
              <p:cNvGrpSpPr>
                <a:grpSpLocks/>
              </p:cNvGrpSpPr>
              <p:nvPr/>
            </p:nvGrpSpPr>
            <p:grpSpPr bwMode="auto">
              <a:xfrm>
                <a:off x="948" y="3960"/>
                <a:ext cx="175" cy="27"/>
                <a:chOff x="948" y="4020"/>
                <a:chExt cx="175" cy="27"/>
              </a:xfrm>
            </p:grpSpPr>
            <p:sp>
              <p:nvSpPr>
                <p:cNvPr id="18470" name="Rectangle 38"/>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471" name="Rectangle 39"/>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9" name="Group 40"/>
              <p:cNvGrpSpPr>
                <a:grpSpLocks/>
              </p:cNvGrpSpPr>
              <p:nvPr/>
            </p:nvGrpSpPr>
            <p:grpSpPr bwMode="auto">
              <a:xfrm>
                <a:off x="948" y="3930"/>
                <a:ext cx="175" cy="27"/>
                <a:chOff x="948" y="4020"/>
                <a:chExt cx="175" cy="27"/>
              </a:xfrm>
            </p:grpSpPr>
            <p:sp>
              <p:nvSpPr>
                <p:cNvPr id="18473" name="Rectangle 41"/>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474" name="Rectangle 42"/>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0" name="Group 43"/>
              <p:cNvGrpSpPr>
                <a:grpSpLocks/>
              </p:cNvGrpSpPr>
              <p:nvPr/>
            </p:nvGrpSpPr>
            <p:grpSpPr bwMode="auto">
              <a:xfrm>
                <a:off x="948" y="3900"/>
                <a:ext cx="175" cy="27"/>
                <a:chOff x="948" y="4020"/>
                <a:chExt cx="175" cy="27"/>
              </a:xfrm>
            </p:grpSpPr>
            <p:sp>
              <p:nvSpPr>
                <p:cNvPr id="18476" name="Rectangle 44"/>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477" name="Rectangle 45"/>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1" name="Group 46"/>
              <p:cNvGrpSpPr>
                <a:grpSpLocks/>
              </p:cNvGrpSpPr>
              <p:nvPr/>
            </p:nvGrpSpPr>
            <p:grpSpPr bwMode="auto">
              <a:xfrm>
                <a:off x="948" y="3870"/>
                <a:ext cx="175" cy="27"/>
                <a:chOff x="948" y="4020"/>
                <a:chExt cx="175" cy="27"/>
              </a:xfrm>
            </p:grpSpPr>
            <p:sp>
              <p:nvSpPr>
                <p:cNvPr id="18479" name="Rectangle 47"/>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480" name="Rectangle 48"/>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2" name="Group 49"/>
              <p:cNvGrpSpPr>
                <a:grpSpLocks/>
              </p:cNvGrpSpPr>
              <p:nvPr/>
            </p:nvGrpSpPr>
            <p:grpSpPr bwMode="auto">
              <a:xfrm>
                <a:off x="948" y="3840"/>
                <a:ext cx="175" cy="27"/>
                <a:chOff x="948" y="4020"/>
                <a:chExt cx="175" cy="27"/>
              </a:xfrm>
            </p:grpSpPr>
            <p:sp>
              <p:nvSpPr>
                <p:cNvPr id="18482" name="Rectangle 50"/>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483" name="Rectangle 51"/>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3" name="Group 52"/>
              <p:cNvGrpSpPr>
                <a:grpSpLocks/>
              </p:cNvGrpSpPr>
              <p:nvPr/>
            </p:nvGrpSpPr>
            <p:grpSpPr bwMode="auto">
              <a:xfrm>
                <a:off x="948" y="3810"/>
                <a:ext cx="175" cy="27"/>
                <a:chOff x="948" y="4020"/>
                <a:chExt cx="175" cy="27"/>
              </a:xfrm>
            </p:grpSpPr>
            <p:sp>
              <p:nvSpPr>
                <p:cNvPr id="18485" name="Rectangle 53"/>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486" name="Rectangle 54"/>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4" name="Group 55"/>
              <p:cNvGrpSpPr>
                <a:grpSpLocks/>
              </p:cNvGrpSpPr>
              <p:nvPr/>
            </p:nvGrpSpPr>
            <p:grpSpPr bwMode="auto">
              <a:xfrm>
                <a:off x="948" y="3780"/>
                <a:ext cx="175" cy="27"/>
                <a:chOff x="948" y="4020"/>
                <a:chExt cx="175" cy="27"/>
              </a:xfrm>
            </p:grpSpPr>
            <p:sp>
              <p:nvSpPr>
                <p:cNvPr id="18488" name="Rectangle 56"/>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489" name="Rectangle 57"/>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5" name="Group 58"/>
              <p:cNvGrpSpPr>
                <a:grpSpLocks/>
              </p:cNvGrpSpPr>
              <p:nvPr/>
            </p:nvGrpSpPr>
            <p:grpSpPr bwMode="auto">
              <a:xfrm>
                <a:off x="948" y="3750"/>
                <a:ext cx="175" cy="27"/>
                <a:chOff x="948" y="4020"/>
                <a:chExt cx="175" cy="27"/>
              </a:xfrm>
            </p:grpSpPr>
            <p:sp>
              <p:nvSpPr>
                <p:cNvPr id="18491" name="Rectangle 59"/>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492" name="Rectangle 60"/>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6" name="Group 61"/>
              <p:cNvGrpSpPr>
                <a:grpSpLocks/>
              </p:cNvGrpSpPr>
              <p:nvPr/>
            </p:nvGrpSpPr>
            <p:grpSpPr bwMode="auto">
              <a:xfrm>
                <a:off x="948" y="3720"/>
                <a:ext cx="175" cy="27"/>
                <a:chOff x="948" y="4020"/>
                <a:chExt cx="175" cy="27"/>
              </a:xfrm>
            </p:grpSpPr>
            <p:sp>
              <p:nvSpPr>
                <p:cNvPr id="18494" name="Rectangle 62"/>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495" name="Rectangle 63"/>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7" name="Group 64"/>
              <p:cNvGrpSpPr>
                <a:grpSpLocks/>
              </p:cNvGrpSpPr>
              <p:nvPr/>
            </p:nvGrpSpPr>
            <p:grpSpPr bwMode="auto">
              <a:xfrm>
                <a:off x="948" y="3690"/>
                <a:ext cx="175" cy="27"/>
                <a:chOff x="948" y="4020"/>
                <a:chExt cx="175" cy="27"/>
              </a:xfrm>
            </p:grpSpPr>
            <p:sp>
              <p:nvSpPr>
                <p:cNvPr id="18497" name="Rectangle 65"/>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498" name="Rectangle 66"/>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 name="Group 67"/>
              <p:cNvGrpSpPr>
                <a:grpSpLocks/>
              </p:cNvGrpSpPr>
              <p:nvPr/>
            </p:nvGrpSpPr>
            <p:grpSpPr bwMode="auto">
              <a:xfrm>
                <a:off x="948" y="3660"/>
                <a:ext cx="175" cy="27"/>
                <a:chOff x="948" y="4020"/>
                <a:chExt cx="175" cy="27"/>
              </a:xfrm>
            </p:grpSpPr>
            <p:sp>
              <p:nvSpPr>
                <p:cNvPr id="18500" name="Rectangle 68"/>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01" name="Rectangle 69"/>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9" name="Group 70"/>
              <p:cNvGrpSpPr>
                <a:grpSpLocks/>
              </p:cNvGrpSpPr>
              <p:nvPr/>
            </p:nvGrpSpPr>
            <p:grpSpPr bwMode="auto">
              <a:xfrm>
                <a:off x="948" y="3630"/>
                <a:ext cx="175" cy="27"/>
                <a:chOff x="948" y="4020"/>
                <a:chExt cx="175" cy="27"/>
              </a:xfrm>
            </p:grpSpPr>
            <p:sp>
              <p:nvSpPr>
                <p:cNvPr id="18503" name="Rectangle 71"/>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04" name="Rectangle 72"/>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20" name="Group 73"/>
              <p:cNvGrpSpPr>
                <a:grpSpLocks/>
              </p:cNvGrpSpPr>
              <p:nvPr/>
            </p:nvGrpSpPr>
            <p:grpSpPr bwMode="auto">
              <a:xfrm>
                <a:off x="948" y="3600"/>
                <a:ext cx="175" cy="27"/>
                <a:chOff x="948" y="4020"/>
                <a:chExt cx="175" cy="27"/>
              </a:xfrm>
            </p:grpSpPr>
            <p:sp>
              <p:nvSpPr>
                <p:cNvPr id="18506" name="Rectangle 74"/>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07" name="Rectangle 75"/>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21" name="Group 76"/>
              <p:cNvGrpSpPr>
                <a:grpSpLocks/>
              </p:cNvGrpSpPr>
              <p:nvPr/>
            </p:nvGrpSpPr>
            <p:grpSpPr bwMode="auto">
              <a:xfrm>
                <a:off x="948" y="3570"/>
                <a:ext cx="175" cy="27"/>
                <a:chOff x="948" y="4020"/>
                <a:chExt cx="175" cy="27"/>
              </a:xfrm>
            </p:grpSpPr>
            <p:sp>
              <p:nvSpPr>
                <p:cNvPr id="18509" name="Rectangle 77"/>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10" name="Rectangle 78"/>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22" name="Group 79"/>
              <p:cNvGrpSpPr>
                <a:grpSpLocks/>
              </p:cNvGrpSpPr>
              <p:nvPr/>
            </p:nvGrpSpPr>
            <p:grpSpPr bwMode="auto">
              <a:xfrm>
                <a:off x="948" y="3540"/>
                <a:ext cx="175" cy="27"/>
                <a:chOff x="948" y="4020"/>
                <a:chExt cx="175" cy="27"/>
              </a:xfrm>
            </p:grpSpPr>
            <p:sp>
              <p:nvSpPr>
                <p:cNvPr id="18512" name="Rectangle 80"/>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13" name="Rectangle 81"/>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23" name="Group 82"/>
              <p:cNvGrpSpPr>
                <a:grpSpLocks/>
              </p:cNvGrpSpPr>
              <p:nvPr/>
            </p:nvGrpSpPr>
            <p:grpSpPr bwMode="auto">
              <a:xfrm>
                <a:off x="948" y="3510"/>
                <a:ext cx="175" cy="27"/>
                <a:chOff x="948" y="4020"/>
                <a:chExt cx="175" cy="27"/>
              </a:xfrm>
            </p:grpSpPr>
            <p:sp>
              <p:nvSpPr>
                <p:cNvPr id="18515" name="Rectangle 83"/>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16" name="Rectangle 84"/>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24" name="Group 85"/>
              <p:cNvGrpSpPr>
                <a:grpSpLocks/>
              </p:cNvGrpSpPr>
              <p:nvPr/>
            </p:nvGrpSpPr>
            <p:grpSpPr bwMode="auto">
              <a:xfrm>
                <a:off x="948" y="3480"/>
                <a:ext cx="175" cy="27"/>
                <a:chOff x="948" y="4020"/>
                <a:chExt cx="175" cy="27"/>
              </a:xfrm>
            </p:grpSpPr>
            <p:sp>
              <p:nvSpPr>
                <p:cNvPr id="18518" name="Rectangle 86"/>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19" name="Rectangle 87"/>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25" name="Group 88"/>
              <p:cNvGrpSpPr>
                <a:grpSpLocks/>
              </p:cNvGrpSpPr>
              <p:nvPr/>
            </p:nvGrpSpPr>
            <p:grpSpPr bwMode="auto">
              <a:xfrm>
                <a:off x="948" y="3450"/>
                <a:ext cx="175" cy="27"/>
                <a:chOff x="948" y="4020"/>
                <a:chExt cx="175" cy="27"/>
              </a:xfrm>
            </p:grpSpPr>
            <p:sp>
              <p:nvSpPr>
                <p:cNvPr id="18521" name="Rectangle 89"/>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22" name="Rectangle 90"/>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26" name="Group 91"/>
              <p:cNvGrpSpPr>
                <a:grpSpLocks/>
              </p:cNvGrpSpPr>
              <p:nvPr/>
            </p:nvGrpSpPr>
            <p:grpSpPr bwMode="auto">
              <a:xfrm>
                <a:off x="948" y="3420"/>
                <a:ext cx="175" cy="27"/>
                <a:chOff x="948" y="4020"/>
                <a:chExt cx="175" cy="27"/>
              </a:xfrm>
            </p:grpSpPr>
            <p:sp>
              <p:nvSpPr>
                <p:cNvPr id="18524" name="Rectangle 92"/>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25" name="Rectangle 93"/>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27" name="Group 94"/>
              <p:cNvGrpSpPr>
                <a:grpSpLocks/>
              </p:cNvGrpSpPr>
              <p:nvPr/>
            </p:nvGrpSpPr>
            <p:grpSpPr bwMode="auto">
              <a:xfrm>
                <a:off x="948" y="3390"/>
                <a:ext cx="175" cy="27"/>
                <a:chOff x="948" y="4020"/>
                <a:chExt cx="175" cy="27"/>
              </a:xfrm>
            </p:grpSpPr>
            <p:sp>
              <p:nvSpPr>
                <p:cNvPr id="18527" name="Rectangle 95"/>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28" name="Rectangle 96"/>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28" name="Group 97"/>
              <p:cNvGrpSpPr>
                <a:grpSpLocks/>
              </p:cNvGrpSpPr>
              <p:nvPr/>
            </p:nvGrpSpPr>
            <p:grpSpPr bwMode="auto">
              <a:xfrm>
                <a:off x="948" y="3360"/>
                <a:ext cx="175" cy="27"/>
                <a:chOff x="948" y="4020"/>
                <a:chExt cx="175" cy="27"/>
              </a:xfrm>
            </p:grpSpPr>
            <p:sp>
              <p:nvSpPr>
                <p:cNvPr id="18530" name="Rectangle 98"/>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31" name="Rectangle 99"/>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29" name="Group 100"/>
              <p:cNvGrpSpPr>
                <a:grpSpLocks/>
              </p:cNvGrpSpPr>
              <p:nvPr/>
            </p:nvGrpSpPr>
            <p:grpSpPr bwMode="auto">
              <a:xfrm>
                <a:off x="948" y="3330"/>
                <a:ext cx="175" cy="27"/>
                <a:chOff x="948" y="4020"/>
                <a:chExt cx="175" cy="27"/>
              </a:xfrm>
            </p:grpSpPr>
            <p:sp>
              <p:nvSpPr>
                <p:cNvPr id="18533" name="Rectangle 101"/>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34" name="Rectangle 102"/>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30" name="Group 103"/>
              <p:cNvGrpSpPr>
                <a:grpSpLocks/>
              </p:cNvGrpSpPr>
              <p:nvPr/>
            </p:nvGrpSpPr>
            <p:grpSpPr bwMode="auto">
              <a:xfrm>
                <a:off x="948" y="3300"/>
                <a:ext cx="175" cy="27"/>
                <a:chOff x="948" y="4020"/>
                <a:chExt cx="175" cy="27"/>
              </a:xfrm>
            </p:grpSpPr>
            <p:sp>
              <p:nvSpPr>
                <p:cNvPr id="18536" name="Rectangle 104"/>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37" name="Rectangle 105"/>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31" name="Group 106"/>
              <p:cNvGrpSpPr>
                <a:grpSpLocks/>
              </p:cNvGrpSpPr>
              <p:nvPr/>
            </p:nvGrpSpPr>
            <p:grpSpPr bwMode="auto">
              <a:xfrm>
                <a:off x="948" y="3270"/>
                <a:ext cx="175" cy="27"/>
                <a:chOff x="948" y="4020"/>
                <a:chExt cx="175" cy="27"/>
              </a:xfrm>
            </p:grpSpPr>
            <p:sp>
              <p:nvSpPr>
                <p:cNvPr id="18539" name="Rectangle 107"/>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40" name="Rectangle 108"/>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592" name="Group 109"/>
              <p:cNvGrpSpPr>
                <a:grpSpLocks/>
              </p:cNvGrpSpPr>
              <p:nvPr/>
            </p:nvGrpSpPr>
            <p:grpSpPr bwMode="auto">
              <a:xfrm>
                <a:off x="948" y="3240"/>
                <a:ext cx="175" cy="27"/>
                <a:chOff x="948" y="4020"/>
                <a:chExt cx="175" cy="27"/>
              </a:xfrm>
            </p:grpSpPr>
            <p:sp>
              <p:nvSpPr>
                <p:cNvPr id="18542" name="Rectangle 110"/>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43" name="Rectangle 111"/>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595" name="Group 112"/>
              <p:cNvGrpSpPr>
                <a:grpSpLocks/>
              </p:cNvGrpSpPr>
              <p:nvPr/>
            </p:nvGrpSpPr>
            <p:grpSpPr bwMode="auto">
              <a:xfrm>
                <a:off x="948" y="3210"/>
                <a:ext cx="175" cy="27"/>
                <a:chOff x="948" y="4020"/>
                <a:chExt cx="175" cy="27"/>
              </a:xfrm>
            </p:grpSpPr>
            <p:sp>
              <p:nvSpPr>
                <p:cNvPr id="18545" name="Rectangle 113"/>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46" name="Rectangle 114"/>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598" name="Group 115"/>
              <p:cNvGrpSpPr>
                <a:grpSpLocks/>
              </p:cNvGrpSpPr>
              <p:nvPr/>
            </p:nvGrpSpPr>
            <p:grpSpPr bwMode="auto">
              <a:xfrm>
                <a:off x="948" y="3180"/>
                <a:ext cx="175" cy="27"/>
                <a:chOff x="948" y="4020"/>
                <a:chExt cx="175" cy="27"/>
              </a:xfrm>
            </p:grpSpPr>
            <p:sp>
              <p:nvSpPr>
                <p:cNvPr id="18548" name="Rectangle 116"/>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49" name="Rectangle 117"/>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01" name="Group 118"/>
              <p:cNvGrpSpPr>
                <a:grpSpLocks/>
              </p:cNvGrpSpPr>
              <p:nvPr/>
            </p:nvGrpSpPr>
            <p:grpSpPr bwMode="auto">
              <a:xfrm>
                <a:off x="948" y="3150"/>
                <a:ext cx="175" cy="27"/>
                <a:chOff x="948" y="4020"/>
                <a:chExt cx="175" cy="27"/>
              </a:xfrm>
            </p:grpSpPr>
            <p:sp>
              <p:nvSpPr>
                <p:cNvPr id="18551" name="Rectangle 119"/>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52" name="Rectangle 120"/>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04" name="Group 121"/>
              <p:cNvGrpSpPr>
                <a:grpSpLocks/>
              </p:cNvGrpSpPr>
              <p:nvPr/>
            </p:nvGrpSpPr>
            <p:grpSpPr bwMode="auto">
              <a:xfrm>
                <a:off x="948" y="3120"/>
                <a:ext cx="175" cy="27"/>
                <a:chOff x="948" y="4020"/>
                <a:chExt cx="175" cy="27"/>
              </a:xfrm>
            </p:grpSpPr>
            <p:sp>
              <p:nvSpPr>
                <p:cNvPr id="18554" name="Rectangle 122"/>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55" name="Rectangle 123"/>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07" name="Group 124"/>
              <p:cNvGrpSpPr>
                <a:grpSpLocks/>
              </p:cNvGrpSpPr>
              <p:nvPr/>
            </p:nvGrpSpPr>
            <p:grpSpPr bwMode="auto">
              <a:xfrm>
                <a:off x="948" y="3090"/>
                <a:ext cx="175" cy="27"/>
                <a:chOff x="948" y="4020"/>
                <a:chExt cx="175" cy="27"/>
              </a:xfrm>
            </p:grpSpPr>
            <p:sp>
              <p:nvSpPr>
                <p:cNvPr id="18557" name="Rectangle 125"/>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58" name="Rectangle 126"/>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10" name="Group 127"/>
              <p:cNvGrpSpPr>
                <a:grpSpLocks/>
              </p:cNvGrpSpPr>
              <p:nvPr/>
            </p:nvGrpSpPr>
            <p:grpSpPr bwMode="auto">
              <a:xfrm>
                <a:off x="948" y="3060"/>
                <a:ext cx="175" cy="27"/>
                <a:chOff x="948" y="4020"/>
                <a:chExt cx="175" cy="27"/>
              </a:xfrm>
            </p:grpSpPr>
            <p:sp>
              <p:nvSpPr>
                <p:cNvPr id="18560" name="Rectangle 128"/>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61" name="Rectangle 129"/>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13" name="Group 130"/>
              <p:cNvGrpSpPr>
                <a:grpSpLocks/>
              </p:cNvGrpSpPr>
              <p:nvPr/>
            </p:nvGrpSpPr>
            <p:grpSpPr bwMode="auto">
              <a:xfrm>
                <a:off x="948" y="3030"/>
                <a:ext cx="175" cy="27"/>
                <a:chOff x="948" y="4020"/>
                <a:chExt cx="175" cy="27"/>
              </a:xfrm>
            </p:grpSpPr>
            <p:sp>
              <p:nvSpPr>
                <p:cNvPr id="18563" name="Rectangle 131"/>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64" name="Rectangle 132"/>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16" name="Group 133"/>
              <p:cNvGrpSpPr>
                <a:grpSpLocks/>
              </p:cNvGrpSpPr>
              <p:nvPr/>
            </p:nvGrpSpPr>
            <p:grpSpPr bwMode="auto">
              <a:xfrm>
                <a:off x="948" y="3000"/>
                <a:ext cx="175" cy="27"/>
                <a:chOff x="948" y="4020"/>
                <a:chExt cx="175" cy="27"/>
              </a:xfrm>
            </p:grpSpPr>
            <p:sp>
              <p:nvSpPr>
                <p:cNvPr id="18566" name="Rectangle 134"/>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67" name="Rectangle 135"/>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19" name="Group 136"/>
              <p:cNvGrpSpPr>
                <a:grpSpLocks/>
              </p:cNvGrpSpPr>
              <p:nvPr/>
            </p:nvGrpSpPr>
            <p:grpSpPr bwMode="auto">
              <a:xfrm>
                <a:off x="948" y="2970"/>
                <a:ext cx="175" cy="27"/>
                <a:chOff x="948" y="4020"/>
                <a:chExt cx="175" cy="27"/>
              </a:xfrm>
            </p:grpSpPr>
            <p:sp>
              <p:nvSpPr>
                <p:cNvPr id="18569" name="Rectangle 137"/>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70" name="Rectangle 138"/>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22" name="Group 139"/>
              <p:cNvGrpSpPr>
                <a:grpSpLocks/>
              </p:cNvGrpSpPr>
              <p:nvPr/>
            </p:nvGrpSpPr>
            <p:grpSpPr bwMode="auto">
              <a:xfrm>
                <a:off x="948" y="2940"/>
                <a:ext cx="175" cy="27"/>
                <a:chOff x="948" y="4020"/>
                <a:chExt cx="175" cy="27"/>
              </a:xfrm>
            </p:grpSpPr>
            <p:sp>
              <p:nvSpPr>
                <p:cNvPr id="18572" name="Rectangle 140"/>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73" name="Rectangle 141"/>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25" name="Group 142"/>
              <p:cNvGrpSpPr>
                <a:grpSpLocks/>
              </p:cNvGrpSpPr>
              <p:nvPr/>
            </p:nvGrpSpPr>
            <p:grpSpPr bwMode="auto">
              <a:xfrm>
                <a:off x="948" y="2910"/>
                <a:ext cx="175" cy="27"/>
                <a:chOff x="948" y="4020"/>
                <a:chExt cx="175" cy="27"/>
              </a:xfrm>
            </p:grpSpPr>
            <p:sp>
              <p:nvSpPr>
                <p:cNvPr id="18575" name="Rectangle 143"/>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76" name="Rectangle 144"/>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28" name="Group 145"/>
              <p:cNvGrpSpPr>
                <a:grpSpLocks/>
              </p:cNvGrpSpPr>
              <p:nvPr/>
            </p:nvGrpSpPr>
            <p:grpSpPr bwMode="auto">
              <a:xfrm>
                <a:off x="948" y="2880"/>
                <a:ext cx="175" cy="27"/>
                <a:chOff x="948" y="4020"/>
                <a:chExt cx="175" cy="27"/>
              </a:xfrm>
            </p:grpSpPr>
            <p:sp>
              <p:nvSpPr>
                <p:cNvPr id="18578" name="Rectangle 146"/>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79" name="Rectangle 147"/>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31" name="Group 148"/>
              <p:cNvGrpSpPr>
                <a:grpSpLocks/>
              </p:cNvGrpSpPr>
              <p:nvPr/>
            </p:nvGrpSpPr>
            <p:grpSpPr bwMode="auto">
              <a:xfrm>
                <a:off x="948" y="2850"/>
                <a:ext cx="175" cy="27"/>
                <a:chOff x="948" y="4020"/>
                <a:chExt cx="175" cy="27"/>
              </a:xfrm>
            </p:grpSpPr>
            <p:sp>
              <p:nvSpPr>
                <p:cNvPr id="18581" name="Rectangle 149"/>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82" name="Rectangle 150"/>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34" name="Group 151"/>
              <p:cNvGrpSpPr>
                <a:grpSpLocks/>
              </p:cNvGrpSpPr>
              <p:nvPr/>
            </p:nvGrpSpPr>
            <p:grpSpPr bwMode="auto">
              <a:xfrm>
                <a:off x="948" y="2820"/>
                <a:ext cx="175" cy="27"/>
                <a:chOff x="948" y="4020"/>
                <a:chExt cx="175" cy="27"/>
              </a:xfrm>
            </p:grpSpPr>
            <p:sp>
              <p:nvSpPr>
                <p:cNvPr id="18584" name="Rectangle 152"/>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85" name="Rectangle 153"/>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37" name="Group 154"/>
              <p:cNvGrpSpPr>
                <a:grpSpLocks/>
              </p:cNvGrpSpPr>
              <p:nvPr/>
            </p:nvGrpSpPr>
            <p:grpSpPr bwMode="auto">
              <a:xfrm>
                <a:off x="948" y="2790"/>
                <a:ext cx="175" cy="27"/>
                <a:chOff x="948" y="4020"/>
                <a:chExt cx="175" cy="27"/>
              </a:xfrm>
            </p:grpSpPr>
            <p:sp>
              <p:nvSpPr>
                <p:cNvPr id="18587" name="Rectangle 155"/>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88" name="Rectangle 156"/>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40" name="Group 157"/>
              <p:cNvGrpSpPr>
                <a:grpSpLocks/>
              </p:cNvGrpSpPr>
              <p:nvPr/>
            </p:nvGrpSpPr>
            <p:grpSpPr bwMode="auto">
              <a:xfrm>
                <a:off x="948" y="2760"/>
                <a:ext cx="175" cy="27"/>
                <a:chOff x="948" y="4020"/>
                <a:chExt cx="175" cy="27"/>
              </a:xfrm>
            </p:grpSpPr>
            <p:sp>
              <p:nvSpPr>
                <p:cNvPr id="18590" name="Rectangle 158"/>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91" name="Rectangle 159"/>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43" name="Group 160"/>
              <p:cNvGrpSpPr>
                <a:grpSpLocks/>
              </p:cNvGrpSpPr>
              <p:nvPr/>
            </p:nvGrpSpPr>
            <p:grpSpPr bwMode="auto">
              <a:xfrm>
                <a:off x="948" y="2730"/>
                <a:ext cx="175" cy="27"/>
                <a:chOff x="948" y="4020"/>
                <a:chExt cx="175" cy="27"/>
              </a:xfrm>
            </p:grpSpPr>
            <p:sp>
              <p:nvSpPr>
                <p:cNvPr id="18593" name="Rectangle 161"/>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94" name="Rectangle 162"/>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46" name="Group 163"/>
              <p:cNvGrpSpPr>
                <a:grpSpLocks/>
              </p:cNvGrpSpPr>
              <p:nvPr/>
            </p:nvGrpSpPr>
            <p:grpSpPr bwMode="auto">
              <a:xfrm>
                <a:off x="948" y="2700"/>
                <a:ext cx="175" cy="27"/>
                <a:chOff x="948" y="4020"/>
                <a:chExt cx="175" cy="27"/>
              </a:xfrm>
            </p:grpSpPr>
            <p:sp>
              <p:nvSpPr>
                <p:cNvPr id="18596" name="Rectangle 164"/>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597" name="Rectangle 165"/>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49" name="Group 166"/>
              <p:cNvGrpSpPr>
                <a:grpSpLocks/>
              </p:cNvGrpSpPr>
              <p:nvPr/>
            </p:nvGrpSpPr>
            <p:grpSpPr bwMode="auto">
              <a:xfrm>
                <a:off x="948" y="2670"/>
                <a:ext cx="175" cy="27"/>
                <a:chOff x="948" y="4020"/>
                <a:chExt cx="175" cy="27"/>
              </a:xfrm>
            </p:grpSpPr>
            <p:sp>
              <p:nvSpPr>
                <p:cNvPr id="18599" name="Rectangle 167"/>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00" name="Rectangle 168"/>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52" name="Group 169"/>
              <p:cNvGrpSpPr>
                <a:grpSpLocks/>
              </p:cNvGrpSpPr>
              <p:nvPr/>
            </p:nvGrpSpPr>
            <p:grpSpPr bwMode="auto">
              <a:xfrm>
                <a:off x="948" y="2640"/>
                <a:ext cx="175" cy="27"/>
                <a:chOff x="948" y="4020"/>
                <a:chExt cx="175" cy="27"/>
              </a:xfrm>
            </p:grpSpPr>
            <p:sp>
              <p:nvSpPr>
                <p:cNvPr id="18602" name="Rectangle 170"/>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03" name="Rectangle 171"/>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55" name="Group 172"/>
              <p:cNvGrpSpPr>
                <a:grpSpLocks/>
              </p:cNvGrpSpPr>
              <p:nvPr/>
            </p:nvGrpSpPr>
            <p:grpSpPr bwMode="auto">
              <a:xfrm>
                <a:off x="948" y="2610"/>
                <a:ext cx="175" cy="27"/>
                <a:chOff x="948" y="4020"/>
                <a:chExt cx="175" cy="27"/>
              </a:xfrm>
            </p:grpSpPr>
            <p:sp>
              <p:nvSpPr>
                <p:cNvPr id="18605" name="Rectangle 173"/>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06" name="Rectangle 174"/>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432" name="Group 175"/>
              <p:cNvGrpSpPr>
                <a:grpSpLocks/>
              </p:cNvGrpSpPr>
              <p:nvPr/>
            </p:nvGrpSpPr>
            <p:grpSpPr bwMode="auto">
              <a:xfrm>
                <a:off x="948" y="2580"/>
                <a:ext cx="175" cy="27"/>
                <a:chOff x="948" y="4020"/>
                <a:chExt cx="175" cy="27"/>
              </a:xfrm>
            </p:grpSpPr>
            <p:sp>
              <p:nvSpPr>
                <p:cNvPr id="18608" name="Rectangle 176"/>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09" name="Rectangle 177"/>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433" name="Group 178"/>
              <p:cNvGrpSpPr>
                <a:grpSpLocks/>
              </p:cNvGrpSpPr>
              <p:nvPr/>
            </p:nvGrpSpPr>
            <p:grpSpPr bwMode="auto">
              <a:xfrm>
                <a:off x="948" y="2550"/>
                <a:ext cx="175" cy="27"/>
                <a:chOff x="948" y="4020"/>
                <a:chExt cx="175" cy="27"/>
              </a:xfrm>
            </p:grpSpPr>
            <p:sp>
              <p:nvSpPr>
                <p:cNvPr id="18611" name="Rectangle 179"/>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12" name="Rectangle 180"/>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434" name="Group 181"/>
              <p:cNvGrpSpPr>
                <a:grpSpLocks/>
              </p:cNvGrpSpPr>
              <p:nvPr/>
            </p:nvGrpSpPr>
            <p:grpSpPr bwMode="auto">
              <a:xfrm>
                <a:off x="948" y="2520"/>
                <a:ext cx="175" cy="27"/>
                <a:chOff x="948" y="4020"/>
                <a:chExt cx="175" cy="27"/>
              </a:xfrm>
            </p:grpSpPr>
            <p:sp>
              <p:nvSpPr>
                <p:cNvPr id="18614" name="Rectangle 182"/>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15" name="Rectangle 183"/>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435" name="Group 184"/>
              <p:cNvGrpSpPr>
                <a:grpSpLocks/>
              </p:cNvGrpSpPr>
              <p:nvPr/>
            </p:nvGrpSpPr>
            <p:grpSpPr bwMode="auto">
              <a:xfrm>
                <a:off x="948" y="2490"/>
                <a:ext cx="175" cy="27"/>
                <a:chOff x="948" y="4020"/>
                <a:chExt cx="175" cy="27"/>
              </a:xfrm>
            </p:grpSpPr>
            <p:sp>
              <p:nvSpPr>
                <p:cNvPr id="18617" name="Rectangle 185"/>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18" name="Rectangle 186"/>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443" name="Group 187"/>
              <p:cNvGrpSpPr>
                <a:grpSpLocks/>
              </p:cNvGrpSpPr>
              <p:nvPr/>
            </p:nvGrpSpPr>
            <p:grpSpPr bwMode="auto">
              <a:xfrm>
                <a:off x="948" y="2460"/>
                <a:ext cx="175" cy="27"/>
                <a:chOff x="948" y="4020"/>
                <a:chExt cx="175" cy="27"/>
              </a:xfrm>
            </p:grpSpPr>
            <p:sp>
              <p:nvSpPr>
                <p:cNvPr id="18620" name="Rectangle 188"/>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21" name="Rectangle 189"/>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461" name="Group 190"/>
              <p:cNvGrpSpPr>
                <a:grpSpLocks/>
              </p:cNvGrpSpPr>
              <p:nvPr/>
            </p:nvGrpSpPr>
            <p:grpSpPr bwMode="auto">
              <a:xfrm>
                <a:off x="948" y="2430"/>
                <a:ext cx="175" cy="27"/>
                <a:chOff x="948" y="4020"/>
                <a:chExt cx="175" cy="27"/>
              </a:xfrm>
            </p:grpSpPr>
            <p:sp>
              <p:nvSpPr>
                <p:cNvPr id="18623" name="Rectangle 191"/>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24" name="Rectangle 192"/>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462" name="Group 193"/>
              <p:cNvGrpSpPr>
                <a:grpSpLocks/>
              </p:cNvGrpSpPr>
              <p:nvPr/>
            </p:nvGrpSpPr>
            <p:grpSpPr bwMode="auto">
              <a:xfrm>
                <a:off x="948" y="2400"/>
                <a:ext cx="175" cy="27"/>
                <a:chOff x="948" y="4020"/>
                <a:chExt cx="175" cy="27"/>
              </a:xfrm>
            </p:grpSpPr>
            <p:sp>
              <p:nvSpPr>
                <p:cNvPr id="18626" name="Rectangle 194"/>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27" name="Rectangle 195"/>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463" name="Group 196"/>
              <p:cNvGrpSpPr>
                <a:grpSpLocks/>
              </p:cNvGrpSpPr>
              <p:nvPr/>
            </p:nvGrpSpPr>
            <p:grpSpPr bwMode="auto">
              <a:xfrm>
                <a:off x="948" y="2370"/>
                <a:ext cx="175" cy="27"/>
                <a:chOff x="948" y="4020"/>
                <a:chExt cx="175" cy="27"/>
              </a:xfrm>
            </p:grpSpPr>
            <p:sp>
              <p:nvSpPr>
                <p:cNvPr id="18629" name="Rectangle 197"/>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30" name="Rectangle 198"/>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58" name="Group 199"/>
              <p:cNvGrpSpPr>
                <a:grpSpLocks/>
              </p:cNvGrpSpPr>
              <p:nvPr/>
            </p:nvGrpSpPr>
            <p:grpSpPr bwMode="auto">
              <a:xfrm>
                <a:off x="948" y="2340"/>
                <a:ext cx="175" cy="27"/>
                <a:chOff x="948" y="4020"/>
                <a:chExt cx="175" cy="27"/>
              </a:xfrm>
            </p:grpSpPr>
            <p:sp>
              <p:nvSpPr>
                <p:cNvPr id="18632" name="Rectangle 200"/>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33" name="Rectangle 201"/>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61" name="Group 202"/>
              <p:cNvGrpSpPr>
                <a:grpSpLocks/>
              </p:cNvGrpSpPr>
              <p:nvPr/>
            </p:nvGrpSpPr>
            <p:grpSpPr bwMode="auto">
              <a:xfrm>
                <a:off x="948" y="2310"/>
                <a:ext cx="175" cy="27"/>
                <a:chOff x="948" y="4020"/>
                <a:chExt cx="175" cy="27"/>
              </a:xfrm>
            </p:grpSpPr>
            <p:sp>
              <p:nvSpPr>
                <p:cNvPr id="18635" name="Rectangle 203"/>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36" name="Rectangle 204"/>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64" name="Group 205"/>
              <p:cNvGrpSpPr>
                <a:grpSpLocks/>
              </p:cNvGrpSpPr>
              <p:nvPr/>
            </p:nvGrpSpPr>
            <p:grpSpPr bwMode="auto">
              <a:xfrm>
                <a:off x="948" y="2280"/>
                <a:ext cx="175" cy="27"/>
                <a:chOff x="948" y="4020"/>
                <a:chExt cx="175" cy="27"/>
              </a:xfrm>
            </p:grpSpPr>
            <p:sp>
              <p:nvSpPr>
                <p:cNvPr id="18638" name="Rectangle 206"/>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39" name="Rectangle 207"/>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67" name="Group 208"/>
              <p:cNvGrpSpPr>
                <a:grpSpLocks/>
              </p:cNvGrpSpPr>
              <p:nvPr/>
            </p:nvGrpSpPr>
            <p:grpSpPr bwMode="auto">
              <a:xfrm>
                <a:off x="948" y="2250"/>
                <a:ext cx="175" cy="27"/>
                <a:chOff x="948" y="4020"/>
                <a:chExt cx="175" cy="27"/>
              </a:xfrm>
            </p:grpSpPr>
            <p:sp>
              <p:nvSpPr>
                <p:cNvPr id="18641" name="Rectangle 209"/>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42" name="Rectangle 210"/>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70" name="Group 211"/>
              <p:cNvGrpSpPr>
                <a:grpSpLocks/>
              </p:cNvGrpSpPr>
              <p:nvPr/>
            </p:nvGrpSpPr>
            <p:grpSpPr bwMode="auto">
              <a:xfrm>
                <a:off x="948" y="2220"/>
                <a:ext cx="175" cy="27"/>
                <a:chOff x="948" y="4020"/>
                <a:chExt cx="175" cy="27"/>
              </a:xfrm>
            </p:grpSpPr>
            <p:sp>
              <p:nvSpPr>
                <p:cNvPr id="18644" name="Rectangle 212"/>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45" name="Rectangle 213"/>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73" name="Group 214"/>
              <p:cNvGrpSpPr>
                <a:grpSpLocks/>
              </p:cNvGrpSpPr>
              <p:nvPr/>
            </p:nvGrpSpPr>
            <p:grpSpPr bwMode="auto">
              <a:xfrm>
                <a:off x="948" y="2190"/>
                <a:ext cx="175" cy="27"/>
                <a:chOff x="948" y="4020"/>
                <a:chExt cx="175" cy="27"/>
              </a:xfrm>
            </p:grpSpPr>
            <p:sp>
              <p:nvSpPr>
                <p:cNvPr id="18647" name="Rectangle 215"/>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48" name="Rectangle 216"/>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678" name="Group 217"/>
              <p:cNvGrpSpPr>
                <a:grpSpLocks/>
              </p:cNvGrpSpPr>
              <p:nvPr/>
            </p:nvGrpSpPr>
            <p:grpSpPr bwMode="auto">
              <a:xfrm>
                <a:off x="948" y="2160"/>
                <a:ext cx="175" cy="27"/>
                <a:chOff x="948" y="4020"/>
                <a:chExt cx="175" cy="27"/>
              </a:xfrm>
            </p:grpSpPr>
            <p:sp>
              <p:nvSpPr>
                <p:cNvPr id="18650" name="Rectangle 218"/>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51" name="Rectangle 219"/>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706" name="Group 220"/>
              <p:cNvGrpSpPr>
                <a:grpSpLocks/>
              </p:cNvGrpSpPr>
              <p:nvPr/>
            </p:nvGrpSpPr>
            <p:grpSpPr bwMode="auto">
              <a:xfrm>
                <a:off x="948" y="2130"/>
                <a:ext cx="175" cy="27"/>
                <a:chOff x="948" y="4020"/>
                <a:chExt cx="175" cy="27"/>
              </a:xfrm>
            </p:grpSpPr>
            <p:sp>
              <p:nvSpPr>
                <p:cNvPr id="18653" name="Rectangle 221"/>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54" name="Rectangle 222"/>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708" name="Group 223"/>
              <p:cNvGrpSpPr>
                <a:grpSpLocks/>
              </p:cNvGrpSpPr>
              <p:nvPr/>
            </p:nvGrpSpPr>
            <p:grpSpPr bwMode="auto">
              <a:xfrm>
                <a:off x="948" y="2100"/>
                <a:ext cx="175" cy="27"/>
                <a:chOff x="948" y="4020"/>
                <a:chExt cx="175" cy="27"/>
              </a:xfrm>
            </p:grpSpPr>
            <p:sp>
              <p:nvSpPr>
                <p:cNvPr id="18656" name="Rectangle 224"/>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57" name="Rectangle 225"/>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709" name="Group 226"/>
              <p:cNvGrpSpPr>
                <a:grpSpLocks/>
              </p:cNvGrpSpPr>
              <p:nvPr/>
            </p:nvGrpSpPr>
            <p:grpSpPr bwMode="auto">
              <a:xfrm>
                <a:off x="948" y="2070"/>
                <a:ext cx="175" cy="27"/>
                <a:chOff x="948" y="4020"/>
                <a:chExt cx="175" cy="27"/>
              </a:xfrm>
            </p:grpSpPr>
            <p:sp>
              <p:nvSpPr>
                <p:cNvPr id="18659" name="Rectangle 227"/>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60" name="Rectangle 228"/>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710" name="Group 229"/>
              <p:cNvGrpSpPr>
                <a:grpSpLocks/>
              </p:cNvGrpSpPr>
              <p:nvPr/>
            </p:nvGrpSpPr>
            <p:grpSpPr bwMode="auto">
              <a:xfrm>
                <a:off x="948" y="2040"/>
                <a:ext cx="175" cy="27"/>
                <a:chOff x="948" y="4020"/>
                <a:chExt cx="175" cy="27"/>
              </a:xfrm>
            </p:grpSpPr>
            <p:sp>
              <p:nvSpPr>
                <p:cNvPr id="18662" name="Rectangle 230"/>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63" name="Rectangle 231"/>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711" name="Group 232"/>
              <p:cNvGrpSpPr>
                <a:grpSpLocks/>
              </p:cNvGrpSpPr>
              <p:nvPr/>
            </p:nvGrpSpPr>
            <p:grpSpPr bwMode="auto">
              <a:xfrm>
                <a:off x="948" y="2010"/>
                <a:ext cx="175" cy="27"/>
                <a:chOff x="948" y="4020"/>
                <a:chExt cx="175" cy="27"/>
              </a:xfrm>
            </p:grpSpPr>
            <p:sp>
              <p:nvSpPr>
                <p:cNvPr id="18665" name="Rectangle 233"/>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66" name="Rectangle 234"/>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712" name="Group 235"/>
              <p:cNvGrpSpPr>
                <a:grpSpLocks/>
              </p:cNvGrpSpPr>
              <p:nvPr/>
            </p:nvGrpSpPr>
            <p:grpSpPr bwMode="auto">
              <a:xfrm>
                <a:off x="948" y="1980"/>
                <a:ext cx="175" cy="27"/>
                <a:chOff x="948" y="4020"/>
                <a:chExt cx="175" cy="27"/>
              </a:xfrm>
            </p:grpSpPr>
            <p:sp>
              <p:nvSpPr>
                <p:cNvPr id="18668" name="Rectangle 236"/>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69" name="Rectangle 237"/>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713" name="Group 238"/>
              <p:cNvGrpSpPr>
                <a:grpSpLocks/>
              </p:cNvGrpSpPr>
              <p:nvPr/>
            </p:nvGrpSpPr>
            <p:grpSpPr bwMode="auto">
              <a:xfrm>
                <a:off x="948" y="1950"/>
                <a:ext cx="175" cy="27"/>
                <a:chOff x="948" y="4020"/>
                <a:chExt cx="175" cy="27"/>
              </a:xfrm>
            </p:grpSpPr>
            <p:sp>
              <p:nvSpPr>
                <p:cNvPr id="18671" name="Rectangle 239"/>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72" name="Rectangle 240"/>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nvGrpSpPr>
              <p:cNvPr id="18714" name="Group 241"/>
              <p:cNvGrpSpPr>
                <a:grpSpLocks/>
              </p:cNvGrpSpPr>
              <p:nvPr/>
            </p:nvGrpSpPr>
            <p:grpSpPr bwMode="auto">
              <a:xfrm>
                <a:off x="948" y="1920"/>
                <a:ext cx="175" cy="27"/>
                <a:chOff x="948" y="4020"/>
                <a:chExt cx="175" cy="27"/>
              </a:xfrm>
            </p:grpSpPr>
            <p:sp>
              <p:nvSpPr>
                <p:cNvPr id="18674" name="Rectangle 242"/>
                <p:cNvSpPr>
                  <a:spLocks noChangeArrowheads="1"/>
                </p:cNvSpPr>
                <p:nvPr/>
              </p:nvSpPr>
              <p:spPr bwMode="auto">
                <a:xfrm>
                  <a:off x="948" y="4020"/>
                  <a:ext cx="175" cy="27"/>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8675" name="Rectangle 243"/>
                <p:cNvSpPr>
                  <a:spLocks noChangeArrowheads="1"/>
                </p:cNvSpPr>
                <p:nvPr/>
              </p:nvSpPr>
              <p:spPr bwMode="auto">
                <a:xfrm>
                  <a:off x="1062" y="4020"/>
                  <a:ext cx="57" cy="27"/>
                </a:xfrm>
                <a:prstGeom prst="rect">
                  <a:avLst/>
                </a:prstGeom>
                <a:solidFill>
                  <a:srgbClr val="00CC00"/>
                </a:solidFill>
                <a:ln w="9525">
                  <a:solidFill>
                    <a:schemeClr val="tx1"/>
                  </a:solidFill>
                  <a:miter lim="800000"/>
                  <a:headEnd/>
                  <a:tailEnd/>
                </a:ln>
                <a:effectLst/>
              </p:spPr>
              <p:txBody>
                <a:bodyPr wrap="none" anchor="ctr"/>
                <a:lstStyle/>
                <a:p>
                  <a:endParaRPr lang="en-US"/>
                </a:p>
              </p:txBody>
            </p:sp>
          </p:grpSp>
        </p:grpSp>
        <p:sp>
          <p:nvSpPr>
            <p:cNvPr id="18676" name="Text Box 244"/>
            <p:cNvSpPr txBox="1">
              <a:spLocks noChangeArrowheads="1"/>
            </p:cNvSpPr>
            <p:nvPr/>
          </p:nvSpPr>
          <p:spPr bwMode="auto">
            <a:xfrm>
              <a:off x="3668713" y="1682750"/>
              <a:ext cx="1355725" cy="581025"/>
            </a:xfrm>
            <a:prstGeom prst="rect">
              <a:avLst/>
            </a:prstGeom>
            <a:noFill/>
            <a:ln w="9525">
              <a:noFill/>
              <a:miter lim="800000"/>
              <a:headEnd/>
              <a:tailEnd/>
            </a:ln>
            <a:effectLst/>
          </p:spPr>
          <p:txBody>
            <a:bodyPr wrap="none">
              <a:spAutoFit/>
            </a:bodyPr>
            <a:lstStyle/>
            <a:p>
              <a:pPr algn="l" eaLnBrk="0" hangingPunct="0"/>
              <a:r>
                <a:rPr lang="en-US" sz="1600">
                  <a:latin typeface="Times New Roman" pitchFamily="18" charset="0"/>
                </a:rPr>
                <a:t>Detector array</a:t>
              </a:r>
            </a:p>
            <a:p>
              <a:pPr algn="l" eaLnBrk="0" hangingPunct="0"/>
              <a:endParaRPr lang="en-US" sz="1600">
                <a:latin typeface="Times New Roman" pitchFamily="18" charset="0"/>
              </a:endParaRPr>
            </a:p>
          </p:txBody>
        </p:sp>
        <p:sp>
          <p:nvSpPr>
            <p:cNvPr id="18677" name="Freeform 245" descr="Paper bag"/>
            <p:cNvSpPr>
              <a:spLocks/>
            </p:cNvSpPr>
            <p:nvPr/>
          </p:nvSpPr>
          <p:spPr bwMode="auto">
            <a:xfrm>
              <a:off x="379413" y="6046788"/>
              <a:ext cx="8404225" cy="314325"/>
            </a:xfrm>
            <a:custGeom>
              <a:avLst/>
              <a:gdLst/>
              <a:ahLst/>
              <a:cxnLst>
                <a:cxn ang="0">
                  <a:pos x="5" y="0"/>
                </a:cxn>
                <a:cxn ang="0">
                  <a:pos x="5294" y="6"/>
                </a:cxn>
                <a:cxn ang="0">
                  <a:pos x="5288" y="123"/>
                </a:cxn>
                <a:cxn ang="0">
                  <a:pos x="4957" y="93"/>
                </a:cxn>
                <a:cxn ang="0">
                  <a:pos x="4439" y="157"/>
                </a:cxn>
                <a:cxn ang="0">
                  <a:pos x="4264" y="105"/>
                </a:cxn>
                <a:cxn ang="0">
                  <a:pos x="3269" y="99"/>
                </a:cxn>
                <a:cxn ang="0">
                  <a:pos x="2798" y="181"/>
                </a:cxn>
                <a:cxn ang="0">
                  <a:pos x="2513" y="93"/>
                </a:cxn>
                <a:cxn ang="0">
                  <a:pos x="2094" y="198"/>
                </a:cxn>
                <a:cxn ang="0">
                  <a:pos x="1716" y="82"/>
                </a:cxn>
                <a:cxn ang="0">
                  <a:pos x="1454" y="99"/>
                </a:cxn>
                <a:cxn ang="0">
                  <a:pos x="1146" y="134"/>
                </a:cxn>
                <a:cxn ang="0">
                  <a:pos x="576" y="82"/>
                </a:cxn>
                <a:cxn ang="0">
                  <a:pos x="279" y="169"/>
                </a:cxn>
                <a:cxn ang="0">
                  <a:pos x="0" y="88"/>
                </a:cxn>
                <a:cxn ang="0">
                  <a:pos x="5" y="0"/>
                </a:cxn>
              </a:cxnLst>
              <a:rect l="0" t="0" r="r" b="b"/>
              <a:pathLst>
                <a:path w="5294" h="198">
                  <a:moveTo>
                    <a:pt x="5" y="0"/>
                  </a:moveTo>
                  <a:lnTo>
                    <a:pt x="5294" y="6"/>
                  </a:lnTo>
                  <a:lnTo>
                    <a:pt x="5288" y="123"/>
                  </a:lnTo>
                  <a:lnTo>
                    <a:pt x="4957" y="93"/>
                  </a:lnTo>
                  <a:lnTo>
                    <a:pt x="4439" y="157"/>
                  </a:lnTo>
                  <a:lnTo>
                    <a:pt x="4264" y="105"/>
                  </a:lnTo>
                  <a:lnTo>
                    <a:pt x="3269" y="99"/>
                  </a:lnTo>
                  <a:lnTo>
                    <a:pt x="2798" y="181"/>
                  </a:lnTo>
                  <a:lnTo>
                    <a:pt x="2513" y="93"/>
                  </a:lnTo>
                  <a:lnTo>
                    <a:pt x="2094" y="198"/>
                  </a:lnTo>
                  <a:lnTo>
                    <a:pt x="1716" y="82"/>
                  </a:lnTo>
                  <a:lnTo>
                    <a:pt x="1454" y="99"/>
                  </a:lnTo>
                  <a:lnTo>
                    <a:pt x="1146" y="134"/>
                  </a:lnTo>
                  <a:lnTo>
                    <a:pt x="576" y="82"/>
                  </a:lnTo>
                  <a:lnTo>
                    <a:pt x="279" y="169"/>
                  </a:lnTo>
                  <a:lnTo>
                    <a:pt x="0" y="88"/>
                  </a:lnTo>
                  <a:lnTo>
                    <a:pt x="5" y="0"/>
                  </a:lnTo>
                  <a:close/>
                </a:path>
              </a:pathLst>
            </a:custGeom>
            <a:blipFill dpi="0" rotWithShape="0">
              <a:blip r:embed="rId4" cstate="email"/>
              <a:srcRect/>
              <a:tile tx="0" ty="0" sx="100000" sy="100000" flip="none" algn="tl"/>
            </a:blipFill>
            <a:ln w="9525" cap="flat" cmpd="sng">
              <a:solidFill>
                <a:schemeClr val="tx1"/>
              </a:solidFill>
              <a:prstDash val="solid"/>
              <a:round/>
              <a:headEnd/>
              <a:tailEnd/>
            </a:ln>
            <a:effectLst/>
          </p:spPr>
          <p:txBody>
            <a:bodyPr wrap="none">
              <a:spAutoFit/>
            </a:bodyPr>
            <a:lstStyle/>
            <a:p>
              <a:endParaRPr lang="en-US"/>
            </a:p>
          </p:txBody>
        </p:sp>
        <p:grpSp>
          <p:nvGrpSpPr>
            <p:cNvPr id="18715" name="Group 246"/>
            <p:cNvGrpSpPr>
              <a:grpSpLocks/>
            </p:cNvGrpSpPr>
            <p:nvPr/>
          </p:nvGrpSpPr>
          <p:grpSpPr bwMode="auto">
            <a:xfrm>
              <a:off x="4589463" y="3883025"/>
              <a:ext cx="1489075" cy="2171700"/>
              <a:chOff x="1204" y="1863"/>
              <a:chExt cx="938" cy="1368"/>
            </a:xfrm>
          </p:grpSpPr>
          <p:sp>
            <p:nvSpPr>
              <p:cNvPr id="18679" name="AutoShape 247" descr="Light vertical"/>
              <p:cNvSpPr>
                <a:spLocks noChangeArrowheads="1"/>
              </p:cNvSpPr>
              <p:nvPr/>
            </p:nvSpPr>
            <p:spPr bwMode="auto">
              <a:xfrm>
                <a:off x="1354" y="3069"/>
                <a:ext cx="105" cy="162"/>
              </a:xfrm>
              <a:prstGeom prst="roundRect">
                <a:avLst>
                  <a:gd name="adj" fmla="val 16667"/>
                </a:avLst>
              </a:prstGeom>
              <a:pattFill prst="ltVert">
                <a:fgClr>
                  <a:schemeClr val="tx1"/>
                </a:fgClr>
                <a:bgClr>
                  <a:srgbClr val="808080"/>
                </a:bgClr>
              </a:pattFill>
              <a:ln w="19050">
                <a:solidFill>
                  <a:schemeClr val="tx1"/>
                </a:solidFill>
                <a:round/>
                <a:headEnd/>
                <a:tailEnd/>
              </a:ln>
              <a:effectLst/>
            </p:spPr>
            <p:txBody>
              <a:bodyPr wrap="none" anchor="ctr"/>
              <a:lstStyle/>
              <a:p>
                <a:endParaRPr lang="en-US"/>
              </a:p>
            </p:txBody>
          </p:sp>
          <p:sp>
            <p:nvSpPr>
              <p:cNvPr id="18680" name="AutoShape 248" descr="Light vertical"/>
              <p:cNvSpPr>
                <a:spLocks noChangeArrowheads="1"/>
              </p:cNvSpPr>
              <p:nvPr/>
            </p:nvSpPr>
            <p:spPr bwMode="auto">
              <a:xfrm>
                <a:off x="1888" y="3067"/>
                <a:ext cx="105" cy="162"/>
              </a:xfrm>
              <a:prstGeom prst="roundRect">
                <a:avLst>
                  <a:gd name="adj" fmla="val 16667"/>
                </a:avLst>
              </a:prstGeom>
              <a:pattFill prst="ltVert">
                <a:fgClr>
                  <a:schemeClr val="tx1"/>
                </a:fgClr>
                <a:bgClr>
                  <a:srgbClr val="808080"/>
                </a:bgClr>
              </a:pattFill>
              <a:ln w="19050">
                <a:solidFill>
                  <a:schemeClr val="tx1"/>
                </a:solidFill>
                <a:round/>
                <a:headEnd/>
                <a:tailEnd/>
              </a:ln>
              <a:effectLst/>
            </p:spPr>
            <p:txBody>
              <a:bodyPr wrap="none" anchor="ctr"/>
              <a:lstStyle/>
              <a:p>
                <a:endParaRPr lang="en-US"/>
              </a:p>
            </p:txBody>
          </p:sp>
          <p:sp>
            <p:nvSpPr>
              <p:cNvPr id="18681" name="AutoShape 249" descr="Light vertical"/>
              <p:cNvSpPr>
                <a:spLocks noChangeArrowheads="1"/>
              </p:cNvSpPr>
              <p:nvPr/>
            </p:nvSpPr>
            <p:spPr bwMode="auto">
              <a:xfrm>
                <a:off x="2014" y="3067"/>
                <a:ext cx="105" cy="162"/>
              </a:xfrm>
              <a:prstGeom prst="roundRect">
                <a:avLst>
                  <a:gd name="adj" fmla="val 16667"/>
                </a:avLst>
              </a:prstGeom>
              <a:pattFill prst="ltVert">
                <a:fgClr>
                  <a:schemeClr val="tx1"/>
                </a:fgClr>
                <a:bgClr>
                  <a:srgbClr val="808080"/>
                </a:bgClr>
              </a:pattFill>
              <a:ln w="19050">
                <a:solidFill>
                  <a:schemeClr val="tx1"/>
                </a:solidFill>
                <a:round/>
                <a:headEnd/>
                <a:tailEnd/>
              </a:ln>
              <a:effectLst/>
            </p:spPr>
            <p:txBody>
              <a:bodyPr wrap="none" anchor="ctr"/>
              <a:lstStyle/>
              <a:p>
                <a:endParaRPr lang="en-US"/>
              </a:p>
            </p:txBody>
          </p:sp>
          <p:sp>
            <p:nvSpPr>
              <p:cNvPr id="18682" name="Freeform 250"/>
              <p:cNvSpPr>
                <a:spLocks/>
              </p:cNvSpPr>
              <p:nvPr/>
            </p:nvSpPr>
            <p:spPr bwMode="auto">
              <a:xfrm flipH="1">
                <a:off x="1870" y="2574"/>
                <a:ext cx="272" cy="140"/>
              </a:xfrm>
              <a:custGeom>
                <a:avLst/>
                <a:gdLst/>
                <a:ahLst/>
                <a:cxnLst>
                  <a:cxn ang="0">
                    <a:pos x="0" y="140"/>
                  </a:cxn>
                  <a:cxn ang="0">
                    <a:pos x="104" y="0"/>
                  </a:cxn>
                  <a:cxn ang="0">
                    <a:pos x="272" y="140"/>
                  </a:cxn>
                  <a:cxn ang="0">
                    <a:pos x="0" y="140"/>
                  </a:cxn>
                </a:cxnLst>
                <a:rect l="0" t="0" r="r" b="b"/>
                <a:pathLst>
                  <a:path w="272" h="140">
                    <a:moveTo>
                      <a:pt x="0" y="140"/>
                    </a:moveTo>
                    <a:lnTo>
                      <a:pt x="104" y="0"/>
                    </a:lnTo>
                    <a:lnTo>
                      <a:pt x="272" y="140"/>
                    </a:lnTo>
                    <a:lnTo>
                      <a:pt x="0" y="140"/>
                    </a:lnTo>
                    <a:close/>
                  </a:path>
                </a:pathLst>
              </a:custGeom>
              <a:solidFill>
                <a:srgbClr val="808080"/>
              </a:solidFill>
              <a:ln w="9525" cap="flat" cmpd="sng">
                <a:solidFill>
                  <a:schemeClr val="tx1"/>
                </a:solidFill>
                <a:prstDash val="solid"/>
                <a:round/>
                <a:headEnd/>
                <a:tailEnd/>
              </a:ln>
              <a:effectLst/>
            </p:spPr>
            <p:txBody>
              <a:bodyPr wrap="none">
                <a:spAutoFit/>
              </a:bodyPr>
              <a:lstStyle/>
              <a:p>
                <a:endParaRPr lang="en-US"/>
              </a:p>
            </p:txBody>
          </p:sp>
          <p:sp>
            <p:nvSpPr>
              <p:cNvPr id="18683" name="Freeform 251"/>
              <p:cNvSpPr>
                <a:spLocks/>
              </p:cNvSpPr>
              <p:nvPr/>
            </p:nvSpPr>
            <p:spPr bwMode="auto">
              <a:xfrm>
                <a:off x="1204" y="2574"/>
                <a:ext cx="272" cy="140"/>
              </a:xfrm>
              <a:custGeom>
                <a:avLst/>
                <a:gdLst/>
                <a:ahLst/>
                <a:cxnLst>
                  <a:cxn ang="0">
                    <a:pos x="0" y="140"/>
                  </a:cxn>
                  <a:cxn ang="0">
                    <a:pos x="104" y="0"/>
                  </a:cxn>
                  <a:cxn ang="0">
                    <a:pos x="272" y="140"/>
                  </a:cxn>
                  <a:cxn ang="0">
                    <a:pos x="0" y="140"/>
                  </a:cxn>
                </a:cxnLst>
                <a:rect l="0" t="0" r="r" b="b"/>
                <a:pathLst>
                  <a:path w="272" h="140">
                    <a:moveTo>
                      <a:pt x="0" y="140"/>
                    </a:moveTo>
                    <a:lnTo>
                      <a:pt x="104" y="0"/>
                    </a:lnTo>
                    <a:lnTo>
                      <a:pt x="272" y="140"/>
                    </a:lnTo>
                    <a:lnTo>
                      <a:pt x="0" y="140"/>
                    </a:lnTo>
                    <a:close/>
                  </a:path>
                </a:pathLst>
              </a:custGeom>
              <a:solidFill>
                <a:srgbClr val="808080"/>
              </a:solidFill>
              <a:ln w="9525" cap="flat" cmpd="sng">
                <a:solidFill>
                  <a:schemeClr val="tx1"/>
                </a:solidFill>
                <a:prstDash val="solid"/>
                <a:round/>
                <a:headEnd/>
                <a:tailEnd/>
              </a:ln>
              <a:effectLst/>
            </p:spPr>
            <p:txBody>
              <a:bodyPr wrap="none">
                <a:spAutoFit/>
              </a:bodyPr>
              <a:lstStyle/>
              <a:p>
                <a:endParaRPr lang="en-US"/>
              </a:p>
            </p:txBody>
          </p:sp>
          <p:sp>
            <p:nvSpPr>
              <p:cNvPr id="18684" name="Rectangle 252"/>
              <p:cNvSpPr>
                <a:spLocks noChangeArrowheads="1"/>
              </p:cNvSpPr>
              <p:nvPr/>
            </p:nvSpPr>
            <p:spPr bwMode="auto">
              <a:xfrm>
                <a:off x="1466" y="2836"/>
                <a:ext cx="406" cy="176"/>
              </a:xfrm>
              <a:prstGeom prst="rect">
                <a:avLst/>
              </a:prstGeom>
              <a:solidFill>
                <a:srgbClr val="808080"/>
              </a:solidFill>
              <a:ln w="9525">
                <a:solidFill>
                  <a:schemeClr val="tx1"/>
                </a:solidFill>
                <a:miter lim="800000"/>
                <a:headEnd/>
                <a:tailEnd/>
              </a:ln>
              <a:effectLst/>
            </p:spPr>
            <p:txBody>
              <a:bodyPr wrap="none" anchor="ctr">
                <a:spAutoFit/>
              </a:bodyPr>
              <a:lstStyle/>
              <a:p>
                <a:endParaRPr lang="en-US"/>
              </a:p>
            </p:txBody>
          </p:sp>
          <p:sp>
            <p:nvSpPr>
              <p:cNvPr id="18685" name="AutoShape 253" descr="Light vertical"/>
              <p:cNvSpPr>
                <a:spLocks noChangeArrowheads="1"/>
              </p:cNvSpPr>
              <p:nvPr/>
            </p:nvSpPr>
            <p:spPr bwMode="auto">
              <a:xfrm>
                <a:off x="1230" y="3069"/>
                <a:ext cx="105" cy="162"/>
              </a:xfrm>
              <a:prstGeom prst="roundRect">
                <a:avLst>
                  <a:gd name="adj" fmla="val 16667"/>
                </a:avLst>
              </a:prstGeom>
              <a:pattFill prst="ltVert">
                <a:fgClr>
                  <a:schemeClr val="tx1"/>
                </a:fgClr>
                <a:bgClr>
                  <a:srgbClr val="808080"/>
                </a:bgClr>
              </a:pattFill>
              <a:ln w="19050">
                <a:solidFill>
                  <a:schemeClr val="tx1"/>
                </a:solidFill>
                <a:round/>
                <a:headEnd/>
                <a:tailEnd/>
              </a:ln>
              <a:effectLst/>
            </p:spPr>
            <p:txBody>
              <a:bodyPr wrap="none" anchor="ctr"/>
              <a:lstStyle/>
              <a:p>
                <a:endParaRPr lang="en-US"/>
              </a:p>
            </p:txBody>
          </p:sp>
          <p:sp>
            <p:nvSpPr>
              <p:cNvPr id="18686" name="AutoShape 254"/>
              <p:cNvSpPr>
                <a:spLocks noChangeArrowheads="1"/>
              </p:cNvSpPr>
              <p:nvPr/>
            </p:nvSpPr>
            <p:spPr bwMode="auto">
              <a:xfrm>
                <a:off x="1206" y="2823"/>
                <a:ext cx="273" cy="285"/>
              </a:xfrm>
              <a:prstGeom prst="roundRect">
                <a:avLst>
                  <a:gd name="adj" fmla="val 16667"/>
                </a:avLst>
              </a:prstGeom>
              <a:solidFill>
                <a:schemeClr val="tx1"/>
              </a:solidFill>
              <a:ln w="19050">
                <a:solidFill>
                  <a:schemeClr val="tx1"/>
                </a:solidFill>
                <a:round/>
                <a:headEnd/>
                <a:tailEnd/>
              </a:ln>
              <a:effectLst/>
            </p:spPr>
            <p:txBody>
              <a:bodyPr wrap="none" anchor="ctr"/>
              <a:lstStyle/>
              <a:p>
                <a:endParaRPr lang="en-US"/>
              </a:p>
            </p:txBody>
          </p:sp>
          <p:sp>
            <p:nvSpPr>
              <p:cNvPr id="18687" name="AutoShape 255"/>
              <p:cNvSpPr>
                <a:spLocks noChangeArrowheads="1"/>
              </p:cNvSpPr>
              <p:nvPr/>
            </p:nvSpPr>
            <p:spPr bwMode="auto">
              <a:xfrm>
                <a:off x="1860" y="2826"/>
                <a:ext cx="273" cy="285"/>
              </a:xfrm>
              <a:prstGeom prst="roundRect">
                <a:avLst>
                  <a:gd name="adj" fmla="val 16667"/>
                </a:avLst>
              </a:prstGeom>
              <a:solidFill>
                <a:schemeClr val="tx1"/>
              </a:solidFill>
              <a:ln w="19050">
                <a:solidFill>
                  <a:schemeClr val="tx1"/>
                </a:solidFill>
                <a:round/>
                <a:headEnd/>
                <a:tailEnd/>
              </a:ln>
              <a:effectLst/>
            </p:spPr>
            <p:txBody>
              <a:bodyPr wrap="none" anchor="ctr"/>
              <a:lstStyle/>
              <a:p>
                <a:endParaRPr lang="en-US"/>
              </a:p>
            </p:txBody>
          </p:sp>
          <p:sp>
            <p:nvSpPr>
              <p:cNvPr id="18688" name="Oval 256"/>
              <p:cNvSpPr>
                <a:spLocks noChangeArrowheads="1"/>
              </p:cNvSpPr>
              <p:nvPr/>
            </p:nvSpPr>
            <p:spPr bwMode="auto">
              <a:xfrm>
                <a:off x="1212" y="1863"/>
                <a:ext cx="906" cy="891"/>
              </a:xfrm>
              <a:prstGeom prst="ellipse">
                <a:avLst/>
              </a:prstGeom>
              <a:gradFill rotWithShape="0">
                <a:gsLst>
                  <a:gs pos="0">
                    <a:srgbClr val="B2B2B2"/>
                  </a:gs>
                  <a:gs pos="100000">
                    <a:srgbClr val="B2B2B2">
                      <a:gamma/>
                      <a:shade val="66667"/>
                      <a:invGamma/>
                    </a:srgbClr>
                  </a:gs>
                </a:gsLst>
                <a:path path="shape">
                  <a:fillToRect l="50000" t="50000" r="50000" b="50000"/>
                </a:path>
              </a:gradFill>
              <a:ln w="19050">
                <a:solidFill>
                  <a:schemeClr val="tx1"/>
                </a:solidFill>
                <a:round/>
                <a:headEnd/>
                <a:tailEnd/>
              </a:ln>
              <a:effectLst/>
            </p:spPr>
            <p:txBody>
              <a:bodyPr wrap="none" anchor="ctr"/>
              <a:lstStyle/>
              <a:p>
                <a:endParaRPr lang="en-US"/>
              </a:p>
            </p:txBody>
          </p:sp>
          <p:sp>
            <p:nvSpPr>
              <p:cNvPr id="18689" name="Rectangle 257"/>
              <p:cNvSpPr>
                <a:spLocks noChangeArrowheads="1"/>
              </p:cNvSpPr>
              <p:nvPr/>
            </p:nvSpPr>
            <p:spPr bwMode="auto">
              <a:xfrm>
                <a:off x="1206" y="2715"/>
                <a:ext cx="933" cy="153"/>
              </a:xfrm>
              <a:prstGeom prst="rect">
                <a:avLst/>
              </a:prstGeom>
              <a:solidFill>
                <a:srgbClr val="B2B2B2"/>
              </a:solidFill>
              <a:ln w="19050">
                <a:solidFill>
                  <a:schemeClr val="tx1"/>
                </a:solidFill>
                <a:miter lim="800000"/>
                <a:headEnd/>
                <a:tailEnd/>
              </a:ln>
              <a:effectLst/>
            </p:spPr>
            <p:txBody>
              <a:bodyPr wrap="none" anchor="ctr"/>
              <a:lstStyle/>
              <a:p>
                <a:endParaRPr lang="en-US"/>
              </a:p>
            </p:txBody>
          </p:sp>
          <p:sp>
            <p:nvSpPr>
              <p:cNvPr id="18690" name="Oval 258"/>
              <p:cNvSpPr>
                <a:spLocks noChangeArrowheads="1"/>
              </p:cNvSpPr>
              <p:nvPr/>
            </p:nvSpPr>
            <p:spPr bwMode="auto">
              <a:xfrm>
                <a:off x="2058" y="2737"/>
                <a:ext cx="56" cy="56"/>
              </a:xfrm>
              <a:prstGeom prst="ellipse">
                <a:avLst/>
              </a:prstGeom>
              <a:solidFill>
                <a:schemeClr val="accent1"/>
              </a:solidFill>
              <a:ln w="19050">
                <a:solidFill>
                  <a:schemeClr val="tx1"/>
                </a:solidFill>
                <a:round/>
                <a:headEnd/>
                <a:tailEnd/>
              </a:ln>
              <a:effectLst/>
            </p:spPr>
            <p:txBody>
              <a:bodyPr wrap="none" anchor="ctr"/>
              <a:lstStyle/>
              <a:p>
                <a:endParaRPr lang="en-US"/>
              </a:p>
            </p:txBody>
          </p:sp>
          <p:sp>
            <p:nvSpPr>
              <p:cNvPr id="18691" name="Oval 259"/>
              <p:cNvSpPr>
                <a:spLocks noChangeArrowheads="1"/>
              </p:cNvSpPr>
              <p:nvPr/>
            </p:nvSpPr>
            <p:spPr bwMode="auto">
              <a:xfrm>
                <a:off x="1230" y="2735"/>
                <a:ext cx="56" cy="56"/>
              </a:xfrm>
              <a:prstGeom prst="ellipse">
                <a:avLst/>
              </a:prstGeom>
              <a:solidFill>
                <a:schemeClr val="accent1"/>
              </a:solidFill>
              <a:ln w="19050">
                <a:solidFill>
                  <a:schemeClr val="tx1"/>
                </a:solidFill>
                <a:round/>
                <a:headEnd/>
                <a:tailEnd/>
              </a:ln>
              <a:effectLst/>
            </p:spPr>
            <p:txBody>
              <a:bodyPr wrap="none" anchor="ctr"/>
              <a:lstStyle/>
              <a:p>
                <a:endParaRPr lang="en-US"/>
              </a:p>
            </p:txBody>
          </p:sp>
        </p:grpSp>
        <p:sp>
          <p:nvSpPr>
            <p:cNvPr id="18692" name="Line 260"/>
            <p:cNvSpPr>
              <a:spLocks noChangeShapeType="1"/>
            </p:cNvSpPr>
            <p:nvPr/>
          </p:nvSpPr>
          <p:spPr bwMode="auto">
            <a:xfrm flipH="1">
              <a:off x="3640138" y="2058988"/>
              <a:ext cx="203200" cy="573087"/>
            </a:xfrm>
            <a:prstGeom prst="line">
              <a:avLst/>
            </a:prstGeom>
            <a:noFill/>
            <a:ln w="19050">
              <a:solidFill>
                <a:schemeClr val="tx1"/>
              </a:solidFill>
              <a:round/>
              <a:headEnd/>
              <a:tailEnd type="triangle" w="med" len="med"/>
            </a:ln>
            <a:effectLst/>
          </p:spPr>
          <p:txBody>
            <a:bodyPr>
              <a:spAutoFit/>
            </a:bodyPr>
            <a:lstStyle/>
            <a:p>
              <a:endParaRPr lang="en-US"/>
            </a:p>
          </p:txBody>
        </p:sp>
        <p:sp>
          <p:nvSpPr>
            <p:cNvPr id="18693" name="Text Box 261"/>
            <p:cNvSpPr txBox="1">
              <a:spLocks noChangeArrowheads="1"/>
            </p:cNvSpPr>
            <p:nvPr/>
          </p:nvSpPr>
          <p:spPr bwMode="auto">
            <a:xfrm>
              <a:off x="8051800" y="4265613"/>
              <a:ext cx="749300" cy="336550"/>
            </a:xfrm>
            <a:prstGeom prst="rect">
              <a:avLst/>
            </a:prstGeom>
            <a:noFill/>
            <a:ln w="9525">
              <a:noFill/>
              <a:miter lim="800000"/>
              <a:headEnd/>
              <a:tailEnd/>
            </a:ln>
            <a:effectLst/>
          </p:spPr>
          <p:txBody>
            <a:bodyPr wrap="none">
              <a:spAutoFit/>
            </a:bodyPr>
            <a:lstStyle/>
            <a:p>
              <a:pPr algn="l" eaLnBrk="0" hangingPunct="0"/>
              <a:r>
                <a:rPr lang="en-US" sz="1600">
                  <a:latin typeface="Times New Roman" pitchFamily="18" charset="0"/>
                </a:rPr>
                <a:t>Source</a:t>
              </a:r>
            </a:p>
          </p:txBody>
        </p:sp>
        <p:sp>
          <p:nvSpPr>
            <p:cNvPr id="18694" name="Line 262"/>
            <p:cNvSpPr>
              <a:spLocks noChangeShapeType="1"/>
            </p:cNvSpPr>
            <p:nvPr/>
          </p:nvSpPr>
          <p:spPr bwMode="auto">
            <a:xfrm>
              <a:off x="8459788" y="4572000"/>
              <a:ext cx="168275" cy="665163"/>
            </a:xfrm>
            <a:prstGeom prst="line">
              <a:avLst/>
            </a:prstGeom>
            <a:noFill/>
            <a:ln w="19050">
              <a:solidFill>
                <a:schemeClr val="tx1"/>
              </a:solidFill>
              <a:round/>
              <a:headEnd/>
              <a:tailEnd type="triangle" w="med" len="med"/>
            </a:ln>
            <a:effectLst/>
          </p:spPr>
          <p:txBody>
            <a:bodyPr>
              <a:spAutoFit/>
            </a:bodyPr>
            <a:lstStyle/>
            <a:p>
              <a:endParaRPr lang="en-US"/>
            </a:p>
          </p:txBody>
        </p:sp>
        <p:sp>
          <p:nvSpPr>
            <p:cNvPr id="18695" name="Rectangle 263"/>
            <p:cNvSpPr>
              <a:spLocks noChangeArrowheads="1"/>
            </p:cNvSpPr>
            <p:nvPr/>
          </p:nvSpPr>
          <p:spPr bwMode="auto">
            <a:xfrm>
              <a:off x="3259138" y="2632075"/>
              <a:ext cx="231775" cy="3352800"/>
            </a:xfrm>
            <a:prstGeom prst="rect">
              <a:avLst/>
            </a:prstGeom>
            <a:noFill/>
            <a:ln w="9525">
              <a:solidFill>
                <a:schemeClr val="tx1"/>
              </a:solidFill>
              <a:miter lim="800000"/>
              <a:headEnd/>
              <a:tailEnd/>
            </a:ln>
            <a:effectLst/>
          </p:spPr>
          <p:txBody>
            <a:bodyPr anchor="ctr">
              <a:spAutoFit/>
            </a:bodyPr>
            <a:lstStyle/>
            <a:p>
              <a:endParaRPr lang="en-US"/>
            </a:p>
          </p:txBody>
        </p:sp>
        <p:sp>
          <p:nvSpPr>
            <p:cNvPr id="18696" name="Text Box 264"/>
            <p:cNvSpPr txBox="1">
              <a:spLocks noChangeArrowheads="1"/>
            </p:cNvSpPr>
            <p:nvPr/>
          </p:nvSpPr>
          <p:spPr bwMode="auto">
            <a:xfrm rot="-5400000">
              <a:off x="2270918" y="4301332"/>
              <a:ext cx="2170113" cy="304800"/>
            </a:xfrm>
            <a:prstGeom prst="rect">
              <a:avLst/>
            </a:prstGeom>
            <a:noFill/>
            <a:ln w="9525">
              <a:noFill/>
              <a:miter lim="800000"/>
              <a:headEnd/>
              <a:tailEnd/>
            </a:ln>
            <a:effectLst/>
          </p:spPr>
          <p:txBody>
            <a:bodyPr wrap="none">
              <a:spAutoFit/>
            </a:bodyPr>
            <a:lstStyle/>
            <a:p>
              <a:pPr algn="l" eaLnBrk="0" hangingPunct="0"/>
              <a:r>
                <a:rPr lang="en-US" sz="1400">
                  <a:latin typeface="Times New Roman" pitchFamily="18" charset="0"/>
                </a:rPr>
                <a:t>Photon counting electronics</a:t>
              </a:r>
            </a:p>
          </p:txBody>
        </p:sp>
        <p:sp>
          <p:nvSpPr>
            <p:cNvPr id="18697" name="Text Box 265"/>
            <p:cNvSpPr txBox="1">
              <a:spLocks noChangeArrowheads="1"/>
            </p:cNvSpPr>
            <p:nvPr/>
          </p:nvSpPr>
          <p:spPr bwMode="auto">
            <a:xfrm>
              <a:off x="415925" y="1738313"/>
              <a:ext cx="3016250" cy="346075"/>
            </a:xfrm>
            <a:prstGeom prst="rect">
              <a:avLst/>
            </a:prstGeom>
            <a:noFill/>
            <a:ln w="9525">
              <a:solidFill>
                <a:schemeClr val="tx1"/>
              </a:solidFill>
              <a:miter lim="800000"/>
              <a:headEnd/>
              <a:tailEnd/>
            </a:ln>
            <a:effectLst/>
          </p:spPr>
          <p:txBody>
            <a:bodyPr>
              <a:spAutoFit/>
            </a:bodyPr>
            <a:lstStyle/>
            <a:p>
              <a:pPr eaLnBrk="0" hangingPunct="0"/>
              <a:r>
                <a:rPr lang="en-US" sz="1600" b="1" i="1" u="sng">
                  <a:latin typeface="Times New Roman" pitchFamily="18" charset="0"/>
                </a:rPr>
                <a:t>Image Processing</a:t>
              </a:r>
            </a:p>
          </p:txBody>
        </p:sp>
        <p:graphicFrame>
          <p:nvGraphicFramePr>
            <p:cNvPr id="18698" name="Object 266"/>
            <p:cNvGraphicFramePr>
              <a:graphicFrameLocks noChangeAspect="1"/>
            </p:cNvGraphicFramePr>
            <p:nvPr/>
          </p:nvGraphicFramePr>
          <p:xfrm>
            <a:off x="560388" y="3281363"/>
            <a:ext cx="2565400" cy="1077912"/>
          </p:xfrm>
          <a:graphic>
            <a:graphicData uri="http://schemas.openxmlformats.org/presentationml/2006/ole">
              <p:oleObj spid="_x0000_s51202" name="Image" r:id="rId5" imgW="3209524" imgH="1761905" progId="">
                <p:embed/>
              </p:oleObj>
            </a:graphicData>
          </a:graphic>
        </p:graphicFrame>
        <p:sp>
          <p:nvSpPr>
            <p:cNvPr id="18699" name="Text Box 267"/>
            <p:cNvSpPr txBox="1">
              <a:spLocks noChangeArrowheads="1"/>
            </p:cNvSpPr>
            <p:nvPr/>
          </p:nvSpPr>
          <p:spPr bwMode="auto">
            <a:xfrm>
              <a:off x="1069975" y="4432300"/>
              <a:ext cx="1622425" cy="517525"/>
            </a:xfrm>
            <a:prstGeom prst="rect">
              <a:avLst/>
            </a:prstGeom>
            <a:noFill/>
            <a:ln w="9525">
              <a:noFill/>
              <a:miter lim="800000"/>
              <a:headEnd/>
              <a:tailEnd/>
            </a:ln>
            <a:effectLst/>
          </p:spPr>
          <p:txBody>
            <a:bodyPr wrap="none">
              <a:spAutoFit/>
            </a:bodyPr>
            <a:lstStyle/>
            <a:p>
              <a:pPr eaLnBrk="0" hangingPunct="0"/>
              <a:r>
                <a:rPr lang="en-US" sz="1400">
                  <a:latin typeface="Times New Roman" pitchFamily="18" charset="0"/>
                </a:rPr>
                <a:t>Host Computer and </a:t>
              </a:r>
            </a:p>
            <a:p>
              <a:pPr eaLnBrk="0" hangingPunct="0"/>
              <a:r>
                <a:rPr lang="en-US" sz="1400">
                  <a:latin typeface="Times New Roman" pitchFamily="18" charset="0"/>
                </a:rPr>
                <a:t>Control Console</a:t>
              </a:r>
            </a:p>
          </p:txBody>
        </p:sp>
        <p:sp>
          <p:nvSpPr>
            <p:cNvPr id="18700" name="Line 268"/>
            <p:cNvSpPr>
              <a:spLocks noChangeShapeType="1"/>
            </p:cNvSpPr>
            <p:nvPr/>
          </p:nvSpPr>
          <p:spPr bwMode="auto">
            <a:xfrm flipH="1">
              <a:off x="1746250" y="2125663"/>
              <a:ext cx="1588" cy="1104900"/>
            </a:xfrm>
            <a:prstGeom prst="line">
              <a:avLst/>
            </a:prstGeom>
            <a:noFill/>
            <a:ln w="9525">
              <a:solidFill>
                <a:schemeClr val="tx1"/>
              </a:solidFill>
              <a:round/>
              <a:headEnd/>
              <a:tailEnd type="triangle" w="med" len="med"/>
            </a:ln>
            <a:effectLst/>
          </p:spPr>
          <p:txBody>
            <a:bodyPr/>
            <a:lstStyle/>
            <a:p>
              <a:endParaRPr lang="en-US"/>
            </a:p>
          </p:txBody>
        </p:sp>
        <p:sp>
          <p:nvSpPr>
            <p:cNvPr id="18701" name="Line 269"/>
            <p:cNvSpPr>
              <a:spLocks noChangeShapeType="1"/>
            </p:cNvSpPr>
            <p:nvPr/>
          </p:nvSpPr>
          <p:spPr bwMode="auto">
            <a:xfrm flipH="1" flipV="1">
              <a:off x="3384550" y="2090738"/>
              <a:ext cx="0" cy="496887"/>
            </a:xfrm>
            <a:prstGeom prst="line">
              <a:avLst/>
            </a:prstGeom>
            <a:noFill/>
            <a:ln w="9525">
              <a:solidFill>
                <a:schemeClr val="tx1"/>
              </a:solidFill>
              <a:round/>
              <a:headEnd/>
              <a:tailEnd type="triangle" w="med" len="med"/>
            </a:ln>
            <a:effectLst/>
          </p:spPr>
          <p:txBody>
            <a:bodyPr/>
            <a:lstStyle/>
            <a:p>
              <a:endParaRPr lang="en-US"/>
            </a:p>
          </p:txBody>
        </p:sp>
        <p:sp>
          <p:nvSpPr>
            <p:cNvPr id="18702" name="Text Box 270"/>
            <p:cNvSpPr txBox="1">
              <a:spLocks noChangeArrowheads="1"/>
            </p:cNvSpPr>
            <p:nvPr/>
          </p:nvSpPr>
          <p:spPr bwMode="auto">
            <a:xfrm>
              <a:off x="522288" y="5554663"/>
              <a:ext cx="2579687" cy="336550"/>
            </a:xfrm>
            <a:prstGeom prst="rect">
              <a:avLst/>
            </a:prstGeom>
            <a:noFill/>
            <a:ln w="9525">
              <a:noFill/>
              <a:miter lim="800000"/>
              <a:headEnd/>
              <a:tailEnd/>
            </a:ln>
            <a:effectLst/>
          </p:spPr>
          <p:txBody>
            <a:bodyPr>
              <a:spAutoFit/>
            </a:bodyPr>
            <a:lstStyle/>
            <a:p>
              <a:pPr eaLnBrk="0" hangingPunct="0">
                <a:spcBef>
                  <a:spcPct val="50000"/>
                </a:spcBef>
              </a:pPr>
              <a:r>
                <a:rPr lang="en-US" sz="1600" b="1" i="1" u="sng">
                  <a:latin typeface="Times New Roman" pitchFamily="18" charset="0"/>
                </a:rPr>
                <a:t>User/Operator Control</a:t>
              </a:r>
            </a:p>
          </p:txBody>
        </p:sp>
        <p:sp>
          <p:nvSpPr>
            <p:cNvPr id="18703" name="Rectangle 271"/>
            <p:cNvSpPr>
              <a:spLocks noChangeArrowheads="1"/>
            </p:cNvSpPr>
            <p:nvPr/>
          </p:nvSpPr>
          <p:spPr bwMode="auto">
            <a:xfrm>
              <a:off x="582613" y="5534025"/>
              <a:ext cx="2516187" cy="344488"/>
            </a:xfrm>
            <a:prstGeom prst="rect">
              <a:avLst/>
            </a:prstGeom>
            <a:noFill/>
            <a:ln w="9525">
              <a:solidFill>
                <a:schemeClr val="tx1"/>
              </a:solidFill>
              <a:miter lim="800000"/>
              <a:headEnd/>
              <a:tailEnd/>
            </a:ln>
            <a:effectLst/>
          </p:spPr>
          <p:txBody>
            <a:bodyPr wrap="none" anchor="ctr"/>
            <a:lstStyle/>
            <a:p>
              <a:endParaRPr lang="en-US"/>
            </a:p>
          </p:txBody>
        </p:sp>
        <p:sp>
          <p:nvSpPr>
            <p:cNvPr id="18704" name="Line 272"/>
            <p:cNvSpPr>
              <a:spLocks noChangeShapeType="1"/>
            </p:cNvSpPr>
            <p:nvPr/>
          </p:nvSpPr>
          <p:spPr bwMode="auto">
            <a:xfrm>
              <a:off x="1817688" y="4903788"/>
              <a:ext cx="0" cy="617537"/>
            </a:xfrm>
            <a:prstGeom prst="line">
              <a:avLst/>
            </a:prstGeom>
            <a:noFill/>
            <a:ln w="9525">
              <a:solidFill>
                <a:schemeClr val="tx1"/>
              </a:solidFill>
              <a:round/>
              <a:headEnd/>
              <a:tailEnd type="triangle" w="med" len="med"/>
            </a:ln>
            <a:effectLst/>
          </p:spPr>
          <p:txBody>
            <a:bodyPr/>
            <a:lstStyle/>
            <a:p>
              <a:endParaRPr lang="en-US"/>
            </a:p>
          </p:txBody>
        </p:sp>
      </p:grpSp>
      <p:sp>
        <p:nvSpPr>
          <p:cNvPr id="18705" name="Rectangle 273"/>
          <p:cNvSpPr>
            <a:spLocks noChangeArrowheads="1"/>
          </p:cNvSpPr>
          <p:nvPr/>
        </p:nvSpPr>
        <p:spPr bwMode="auto">
          <a:xfrm>
            <a:off x="1460500" y="165100"/>
            <a:ext cx="5767388" cy="990600"/>
          </a:xfrm>
          <a:prstGeom prst="rect">
            <a:avLst/>
          </a:prstGeom>
          <a:noFill/>
          <a:ln w="9525">
            <a:noFill/>
            <a:miter lim="800000"/>
            <a:headEnd/>
            <a:tailEnd/>
          </a:ln>
          <a:effectLst>
            <a:outerShdw dist="35921" dir="2700000" algn="ctr" rotWithShape="0">
              <a:srgbClr val="DAE9F2"/>
            </a:outerShdw>
          </a:effectLst>
        </p:spPr>
        <p:txBody>
          <a:bodyPr/>
          <a:lstStyle/>
          <a:p>
            <a:endParaRPr kumimoji="1" lang="en-US" sz="2100" b="1" i="1">
              <a:latin typeface="Arial Black" pitchFamily="34" charset="0"/>
            </a:endParaRPr>
          </a:p>
        </p:txBody>
      </p:sp>
      <p:sp>
        <p:nvSpPr>
          <p:cNvPr id="18707" name="Rectangle 275"/>
          <p:cNvSpPr>
            <a:spLocks noGrp="1" noChangeArrowheads="1"/>
          </p:cNvSpPr>
          <p:nvPr>
            <p:ph type="title"/>
          </p:nvPr>
        </p:nvSpPr>
        <p:spPr/>
        <p:txBody>
          <a:bodyPr/>
          <a:lstStyle/>
          <a:p>
            <a:r>
              <a:rPr lang="en-US" sz="3000"/>
              <a:t>Operating Principle of </a:t>
            </a:r>
            <a:br>
              <a:rPr lang="en-US" sz="3000"/>
            </a:br>
            <a:r>
              <a:rPr lang="en-US" sz="3000"/>
              <a:t>VACIS</a:t>
            </a:r>
            <a:r>
              <a:rPr lang="en-US" sz="3200" baseline="30000"/>
              <a:t>®</a:t>
            </a:r>
            <a:r>
              <a:rPr lang="en-US" sz="3000"/>
              <a:t> Gamma-Ray Imaging</a:t>
            </a:r>
          </a:p>
        </p:txBody>
      </p:sp>
      <p:sp>
        <p:nvSpPr>
          <p:cNvPr id="275" name="Slide Number Placeholder 274"/>
          <p:cNvSpPr>
            <a:spLocks noGrp="1"/>
          </p:cNvSpPr>
          <p:nvPr>
            <p:ph type="sldNum" sz="quarter" idx="11"/>
          </p:nvPr>
        </p:nvSpPr>
        <p:spPr/>
        <p:txBody>
          <a:bodyPr/>
          <a:lstStyle/>
          <a:p>
            <a:pPr>
              <a:defRPr/>
            </a:pPr>
            <a:fld id="{3D3A677A-EDF4-47D1-8B58-1FDD2B45C469}" type="slidenum">
              <a:rPr lang="en-US" smtClean="0"/>
              <a:pPr>
                <a:defRPr/>
              </a:pPr>
              <a:t>4</a:t>
            </a:fld>
            <a:endParaRPr lang="en-US" sz="20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93" name="Picture 13" descr="VACIS source holder edited"/>
          <p:cNvPicPr>
            <a:picLocks noChangeAspect="1" noChangeArrowheads="1"/>
          </p:cNvPicPr>
          <p:nvPr/>
        </p:nvPicPr>
        <p:blipFill>
          <a:blip r:embed="rId3" cstate="email"/>
          <a:srcRect/>
          <a:stretch>
            <a:fillRect/>
          </a:stretch>
        </p:blipFill>
        <p:spPr bwMode="auto">
          <a:xfrm>
            <a:off x="5852160" y="1989142"/>
            <a:ext cx="3291840" cy="4045785"/>
          </a:xfrm>
          <a:prstGeom prst="rect">
            <a:avLst/>
          </a:prstGeom>
          <a:noFill/>
          <a:effectLst>
            <a:outerShdw dist="107763" dir="2700000" algn="ctr" rotWithShape="0">
              <a:schemeClr val="tx2">
                <a:alpha val="50000"/>
              </a:schemeClr>
            </a:outerShdw>
          </a:effectLst>
        </p:spPr>
      </p:pic>
      <p:sp>
        <p:nvSpPr>
          <p:cNvPr id="20483" name="Line 3"/>
          <p:cNvSpPr>
            <a:spLocks noChangeShapeType="1"/>
          </p:cNvSpPr>
          <p:nvPr/>
        </p:nvSpPr>
        <p:spPr bwMode="auto">
          <a:xfrm flipV="1">
            <a:off x="5474837" y="2973144"/>
            <a:ext cx="1554480" cy="0"/>
          </a:xfrm>
          <a:prstGeom prst="line">
            <a:avLst/>
          </a:prstGeom>
          <a:noFill/>
          <a:ln w="38100">
            <a:solidFill>
              <a:srgbClr val="CC0000"/>
            </a:solidFill>
            <a:round/>
            <a:headEnd/>
            <a:tailEnd type="triangle" w="med" len="med"/>
          </a:ln>
          <a:effectLst/>
        </p:spPr>
        <p:txBody>
          <a:bodyPr wrap="none"/>
          <a:lstStyle/>
          <a:p>
            <a:endParaRPr lang="en-US"/>
          </a:p>
        </p:txBody>
      </p:sp>
      <p:sp>
        <p:nvSpPr>
          <p:cNvPr id="20484" name="Text Box 4"/>
          <p:cNvSpPr txBox="1">
            <a:spLocks noChangeArrowheads="1"/>
          </p:cNvSpPr>
          <p:nvPr/>
        </p:nvSpPr>
        <p:spPr bwMode="auto">
          <a:xfrm>
            <a:off x="3436487" y="2678550"/>
            <a:ext cx="2038350" cy="457200"/>
          </a:xfrm>
          <a:prstGeom prst="rect">
            <a:avLst/>
          </a:prstGeom>
          <a:noFill/>
          <a:ln w="9525">
            <a:noFill/>
            <a:miter lim="800000"/>
            <a:headEnd/>
            <a:tailEnd/>
          </a:ln>
          <a:effectLst/>
        </p:spPr>
        <p:txBody>
          <a:bodyPr wrap="none">
            <a:spAutoFit/>
          </a:bodyPr>
          <a:lstStyle/>
          <a:p>
            <a:pPr algn="l"/>
            <a:r>
              <a:rPr lang="en-US" sz="2400" dirty="0">
                <a:solidFill>
                  <a:schemeClr val="tx2"/>
                </a:solidFill>
                <a:latin typeface="Tahoma" pitchFamily="34" charset="0"/>
              </a:rPr>
              <a:t>Source holder</a:t>
            </a:r>
          </a:p>
        </p:txBody>
      </p:sp>
      <p:sp>
        <p:nvSpPr>
          <p:cNvPr id="20485" name="Line 5"/>
          <p:cNvSpPr>
            <a:spLocks noChangeShapeType="1"/>
          </p:cNvSpPr>
          <p:nvPr/>
        </p:nvSpPr>
        <p:spPr bwMode="auto">
          <a:xfrm>
            <a:off x="5453521" y="4756134"/>
            <a:ext cx="1828800" cy="6350"/>
          </a:xfrm>
          <a:prstGeom prst="line">
            <a:avLst/>
          </a:prstGeom>
          <a:noFill/>
          <a:ln w="38100">
            <a:solidFill>
              <a:srgbClr val="CC0000"/>
            </a:solidFill>
            <a:round/>
            <a:headEnd/>
            <a:tailEnd type="triangle" w="med" len="med"/>
          </a:ln>
          <a:effectLst/>
        </p:spPr>
        <p:txBody>
          <a:bodyPr wrap="none"/>
          <a:lstStyle/>
          <a:p>
            <a:endParaRPr lang="en-US"/>
          </a:p>
        </p:txBody>
      </p:sp>
      <p:sp>
        <p:nvSpPr>
          <p:cNvPr id="20486" name="Text Box 6"/>
          <p:cNvSpPr txBox="1">
            <a:spLocks noChangeArrowheads="1"/>
          </p:cNvSpPr>
          <p:nvPr/>
        </p:nvSpPr>
        <p:spPr bwMode="auto">
          <a:xfrm>
            <a:off x="3446466" y="4332498"/>
            <a:ext cx="2243137" cy="457200"/>
          </a:xfrm>
          <a:prstGeom prst="rect">
            <a:avLst/>
          </a:prstGeom>
          <a:noFill/>
          <a:ln w="9525">
            <a:noFill/>
            <a:miter lim="800000"/>
            <a:headEnd/>
            <a:tailEnd/>
          </a:ln>
          <a:effectLst/>
        </p:spPr>
        <p:txBody>
          <a:bodyPr wrap="none">
            <a:spAutoFit/>
          </a:bodyPr>
          <a:lstStyle/>
          <a:p>
            <a:pPr algn="l"/>
            <a:r>
              <a:rPr lang="en-US" sz="2400" dirty="0">
                <a:solidFill>
                  <a:schemeClr val="tx2"/>
                </a:solidFill>
                <a:latin typeface="Tahoma" pitchFamily="34" charset="0"/>
              </a:rPr>
              <a:t>Source Capsule</a:t>
            </a:r>
          </a:p>
        </p:txBody>
      </p:sp>
      <p:sp>
        <p:nvSpPr>
          <p:cNvPr id="20487" name="Line 7"/>
          <p:cNvSpPr>
            <a:spLocks noChangeShapeType="1"/>
          </p:cNvSpPr>
          <p:nvPr/>
        </p:nvSpPr>
        <p:spPr bwMode="auto">
          <a:xfrm flipV="1">
            <a:off x="5455333" y="5241453"/>
            <a:ext cx="1737360" cy="0"/>
          </a:xfrm>
          <a:prstGeom prst="line">
            <a:avLst/>
          </a:prstGeom>
          <a:noFill/>
          <a:ln w="38100">
            <a:solidFill>
              <a:srgbClr val="CC0000"/>
            </a:solidFill>
            <a:round/>
            <a:headEnd/>
            <a:tailEnd type="triangle" w="med" len="med"/>
          </a:ln>
          <a:effectLst/>
        </p:spPr>
        <p:txBody>
          <a:bodyPr wrap="none"/>
          <a:lstStyle/>
          <a:p>
            <a:endParaRPr lang="en-US"/>
          </a:p>
        </p:txBody>
      </p:sp>
      <p:sp>
        <p:nvSpPr>
          <p:cNvPr id="20488" name="Text Box 8"/>
          <p:cNvSpPr txBox="1">
            <a:spLocks noChangeArrowheads="1"/>
          </p:cNvSpPr>
          <p:nvPr/>
        </p:nvSpPr>
        <p:spPr bwMode="auto">
          <a:xfrm>
            <a:off x="3588887" y="4948899"/>
            <a:ext cx="1809750" cy="457200"/>
          </a:xfrm>
          <a:prstGeom prst="rect">
            <a:avLst/>
          </a:prstGeom>
          <a:noFill/>
          <a:ln w="9525">
            <a:noFill/>
            <a:miter lim="800000"/>
            <a:headEnd/>
            <a:tailEnd/>
          </a:ln>
          <a:effectLst/>
        </p:spPr>
        <p:txBody>
          <a:bodyPr wrap="none">
            <a:spAutoFit/>
          </a:bodyPr>
          <a:lstStyle/>
          <a:p>
            <a:pPr algn="l"/>
            <a:r>
              <a:rPr lang="en-US" sz="2400" dirty="0">
                <a:solidFill>
                  <a:schemeClr val="tx2"/>
                </a:solidFill>
                <a:latin typeface="Tahoma" pitchFamily="34" charset="0"/>
              </a:rPr>
              <a:t>Multivitamin</a:t>
            </a:r>
          </a:p>
        </p:txBody>
      </p:sp>
      <p:sp>
        <p:nvSpPr>
          <p:cNvPr id="20490" name="Rectangle 10"/>
          <p:cNvSpPr>
            <a:spLocks noChangeArrowheads="1"/>
          </p:cNvSpPr>
          <p:nvPr/>
        </p:nvSpPr>
        <p:spPr bwMode="auto">
          <a:xfrm>
            <a:off x="0" y="165100"/>
            <a:ext cx="7772400" cy="473075"/>
          </a:xfrm>
          <a:prstGeom prst="rect">
            <a:avLst/>
          </a:prstGeom>
          <a:noFill/>
          <a:ln w="9525">
            <a:noFill/>
            <a:miter lim="800000"/>
            <a:headEnd/>
            <a:tailEnd/>
          </a:ln>
          <a:effectLst>
            <a:outerShdw dist="35921" dir="2700000" algn="ctr" rotWithShape="0">
              <a:srgbClr val="DAE9F2"/>
            </a:outerShdw>
          </a:effectLst>
        </p:spPr>
        <p:txBody>
          <a:bodyPr/>
          <a:lstStyle/>
          <a:p>
            <a:pPr algn="l">
              <a:lnSpc>
                <a:spcPct val="85000"/>
              </a:lnSpc>
            </a:pPr>
            <a:endParaRPr lang="en-US" sz="3000" i="1">
              <a:latin typeface="Arial Black" pitchFamily="34" charset="0"/>
            </a:endParaRPr>
          </a:p>
        </p:txBody>
      </p:sp>
      <p:sp>
        <p:nvSpPr>
          <p:cNvPr id="20492" name="Rectangle 12"/>
          <p:cNvSpPr>
            <a:spLocks noGrp="1" noChangeArrowheads="1"/>
          </p:cNvSpPr>
          <p:nvPr>
            <p:ph type="title"/>
          </p:nvPr>
        </p:nvSpPr>
        <p:spPr/>
        <p:txBody>
          <a:bodyPr/>
          <a:lstStyle/>
          <a:p>
            <a:r>
              <a:rPr lang="en-US" sz="3000" dirty="0"/>
              <a:t>VACIS</a:t>
            </a:r>
            <a:r>
              <a:rPr lang="en-US" sz="3200" baseline="30000" dirty="0"/>
              <a:t>®</a:t>
            </a:r>
            <a:r>
              <a:rPr lang="en-US" sz="3000" dirty="0"/>
              <a:t> Source Holder and </a:t>
            </a:r>
            <a:br>
              <a:rPr lang="en-US" sz="3000" dirty="0"/>
            </a:br>
            <a:r>
              <a:rPr lang="en-US" sz="3000" dirty="0"/>
              <a:t>Relative Size of Radiation Capsule</a:t>
            </a:r>
          </a:p>
        </p:txBody>
      </p:sp>
      <p:sp>
        <p:nvSpPr>
          <p:cNvPr id="12" name="Slide Number Placeholder 11"/>
          <p:cNvSpPr>
            <a:spLocks noGrp="1"/>
          </p:cNvSpPr>
          <p:nvPr>
            <p:ph type="sldNum" sz="quarter" idx="11"/>
          </p:nvPr>
        </p:nvSpPr>
        <p:spPr/>
        <p:txBody>
          <a:bodyPr/>
          <a:lstStyle/>
          <a:p>
            <a:pPr>
              <a:defRPr/>
            </a:pPr>
            <a:fld id="{D1141923-5346-4FC5-ABD8-AF26DF65B75B}" type="slidenum">
              <a:rPr lang="en-US" smtClean="0"/>
              <a:pPr>
                <a:defRPr/>
              </a:pPr>
              <a:t>5</a:t>
            </a:fld>
            <a:r>
              <a:rPr lang="en-US" dirty="0" smtClean="0"/>
              <a:t>  </a:t>
            </a:r>
            <a:endParaRPr lang="en-US" sz="1200" dirty="0">
              <a:solidFill>
                <a:schemeClr val="tx1"/>
              </a:solidFill>
            </a:endParaRPr>
          </a:p>
        </p:txBody>
      </p:sp>
      <p:sp>
        <p:nvSpPr>
          <p:cNvPr id="11" name="Text Box 3"/>
          <p:cNvSpPr txBox="1">
            <a:spLocks noChangeArrowheads="1"/>
          </p:cNvSpPr>
          <p:nvPr/>
        </p:nvSpPr>
        <p:spPr bwMode="auto">
          <a:xfrm>
            <a:off x="362954" y="1690593"/>
            <a:ext cx="2861510" cy="4154984"/>
          </a:xfrm>
          <a:prstGeom prst="rect">
            <a:avLst/>
          </a:prstGeom>
          <a:noFill/>
          <a:ln w="9525">
            <a:solidFill>
              <a:schemeClr val="tx1"/>
            </a:solidFill>
            <a:prstDash val="sysDash"/>
            <a:miter lim="800000"/>
            <a:headEnd/>
            <a:tailEnd/>
          </a:ln>
          <a:effectLst/>
        </p:spPr>
        <p:txBody>
          <a:bodyPr wrap="square">
            <a:spAutoFit/>
          </a:bodyPr>
          <a:lstStyle/>
          <a:p>
            <a:pPr marL="223838" indent="-223838" algn="l" eaLnBrk="0" hangingPunct="0">
              <a:spcBef>
                <a:spcPct val="20000"/>
              </a:spcBef>
              <a:buFont typeface="Wingdings" pitchFamily="2" charset="2"/>
              <a:buChar char="§"/>
            </a:pPr>
            <a:r>
              <a:rPr kumimoji="1" lang="en-US" sz="2000" dirty="0"/>
              <a:t>A small pellet (a few millimeters in diameter) provides the source of gamma rays at 662 KeV (Cs-137) or 1.25 MeV (Co-60).</a:t>
            </a:r>
          </a:p>
          <a:p>
            <a:pPr marL="223838" indent="-223838" algn="l" eaLnBrk="0" hangingPunct="0">
              <a:spcBef>
                <a:spcPct val="20000"/>
              </a:spcBef>
              <a:buFont typeface="Wingdings" pitchFamily="2" charset="2"/>
              <a:buChar char="§"/>
            </a:pPr>
            <a:r>
              <a:rPr kumimoji="1" lang="en-US" sz="2000" dirty="0"/>
              <a:t>The pellet is installed in a steel and tungsten explosion-proof housing equipped with a tungsten shutter.</a:t>
            </a:r>
            <a:endParaRPr lang="en-US" sz="24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title"/>
          </p:nvPr>
        </p:nvSpPr>
        <p:spPr/>
        <p:txBody>
          <a:bodyPr/>
          <a:lstStyle/>
          <a:p>
            <a:pPr>
              <a:lnSpc>
                <a:spcPct val="85000"/>
              </a:lnSpc>
            </a:pPr>
            <a:r>
              <a:rPr lang="en-US" sz="3000" dirty="0">
                <a:solidFill>
                  <a:schemeClr val="tx1"/>
                </a:solidFill>
              </a:rPr>
              <a:t>VACIS</a:t>
            </a:r>
            <a:r>
              <a:rPr lang="en-US" sz="3200" baseline="30000" dirty="0"/>
              <a:t>®</a:t>
            </a:r>
            <a:r>
              <a:rPr lang="en-US" sz="3000" dirty="0">
                <a:solidFill>
                  <a:schemeClr val="tx1"/>
                </a:solidFill>
              </a:rPr>
              <a:t> Source Pellet Sealed in the Capsule</a:t>
            </a:r>
          </a:p>
        </p:txBody>
      </p:sp>
      <p:sp>
        <p:nvSpPr>
          <p:cNvPr id="8" name="Slide Number Placeholder 7"/>
          <p:cNvSpPr>
            <a:spLocks noGrp="1"/>
          </p:cNvSpPr>
          <p:nvPr>
            <p:ph type="sldNum" sz="quarter" idx="11"/>
          </p:nvPr>
        </p:nvSpPr>
        <p:spPr/>
        <p:txBody>
          <a:bodyPr/>
          <a:lstStyle/>
          <a:p>
            <a:pPr>
              <a:defRPr/>
            </a:pPr>
            <a:fld id="{76F3B069-E822-4532-9AC5-6CC73B99D57D}" type="slidenum">
              <a:rPr lang="en-US" smtClean="0"/>
              <a:pPr>
                <a:defRPr/>
              </a:pPr>
              <a:t>6</a:t>
            </a:fld>
            <a:endParaRPr lang="en-US" sz="1200">
              <a:solidFill>
                <a:schemeClr val="tx1"/>
              </a:solidFill>
            </a:endParaRPr>
          </a:p>
        </p:txBody>
      </p:sp>
      <p:pic>
        <p:nvPicPr>
          <p:cNvPr id="74754" name="Picture 2" descr="Cesium Sealed Source Pellet v6"/>
          <p:cNvPicPr>
            <a:picLocks noGrp="1" noChangeAspect="1" noChangeArrowheads="1"/>
          </p:cNvPicPr>
          <p:nvPr>
            <p:ph idx="4294967295"/>
          </p:nvPr>
        </p:nvPicPr>
        <p:blipFill>
          <a:blip r:embed="rId3" cstate="email"/>
          <a:srcRect/>
          <a:stretch>
            <a:fillRect/>
          </a:stretch>
        </p:blipFill>
        <p:spPr>
          <a:xfrm>
            <a:off x="0" y="2181225"/>
            <a:ext cx="3082925" cy="3795713"/>
          </a:xfrm>
        </p:spPr>
      </p:pic>
      <p:sp>
        <p:nvSpPr>
          <p:cNvPr id="74756" name="Text Box 4"/>
          <p:cNvSpPr txBox="1">
            <a:spLocks noChangeArrowheads="1"/>
          </p:cNvSpPr>
          <p:nvPr/>
        </p:nvSpPr>
        <p:spPr bwMode="auto">
          <a:xfrm>
            <a:off x="4464949" y="1406979"/>
            <a:ext cx="4368800" cy="4619625"/>
          </a:xfrm>
          <a:prstGeom prst="rect">
            <a:avLst/>
          </a:prstGeom>
          <a:noFill/>
          <a:ln w="9525">
            <a:noFill/>
            <a:miter lim="800000"/>
            <a:headEnd/>
            <a:tailEnd/>
          </a:ln>
          <a:effectLst/>
        </p:spPr>
        <p:txBody>
          <a:bodyPr>
            <a:spAutoFit/>
          </a:bodyPr>
          <a:lstStyle/>
          <a:p>
            <a:pPr marL="280988" indent="-280988" algn="l" eaLnBrk="0" hangingPunct="0">
              <a:spcBef>
                <a:spcPct val="20000"/>
              </a:spcBef>
              <a:buClr>
                <a:srgbClr val="CC0000"/>
              </a:buClr>
              <a:buFont typeface="Wingdings" pitchFamily="2" charset="2"/>
              <a:buChar char="§"/>
            </a:pPr>
            <a:r>
              <a:rPr kumimoji="1" lang="en-US" sz="2400" dirty="0"/>
              <a:t>The aspirin-sized pellets weigh less than .05 grams.</a:t>
            </a:r>
          </a:p>
          <a:p>
            <a:pPr marL="280988" indent="-280988" algn="l" eaLnBrk="0" hangingPunct="0">
              <a:spcBef>
                <a:spcPct val="20000"/>
              </a:spcBef>
              <a:buClr>
                <a:srgbClr val="CC0000"/>
              </a:buClr>
              <a:buFont typeface="Wingdings" pitchFamily="2" charset="2"/>
              <a:buChar char="§"/>
            </a:pPr>
            <a:r>
              <a:rPr kumimoji="1" lang="en-US" sz="2400" dirty="0"/>
              <a:t>The capsules are sealed using a very high-quality tungsten-in gas (TIG) welding method.</a:t>
            </a:r>
          </a:p>
          <a:p>
            <a:pPr marL="280988" indent="-280988" algn="l" eaLnBrk="0" hangingPunct="0">
              <a:spcBef>
                <a:spcPct val="20000"/>
              </a:spcBef>
              <a:buClr>
                <a:srgbClr val="CC0000"/>
              </a:buClr>
              <a:buFont typeface="Wingdings" pitchFamily="2" charset="2"/>
              <a:buChar char="§"/>
            </a:pPr>
            <a:r>
              <a:rPr kumimoji="1" lang="en-US" sz="2400" dirty="0"/>
              <a:t>These capsules conform to the ISO and IAEA specs for sealed sources, and are in use in almost every country in the world.</a:t>
            </a:r>
          </a:p>
          <a:p>
            <a:pPr marL="280988" indent="-280988" eaLnBrk="0" hangingPunct="0"/>
            <a:endParaRPr kumimoji="1" lang="en-US" sz="2400" dirty="0"/>
          </a:p>
        </p:txBody>
      </p:sp>
      <p:sp>
        <p:nvSpPr>
          <p:cNvPr id="74757" name="Text Box 5"/>
          <p:cNvSpPr txBox="1">
            <a:spLocks noChangeArrowheads="1"/>
          </p:cNvSpPr>
          <p:nvPr/>
        </p:nvSpPr>
        <p:spPr bwMode="auto">
          <a:xfrm>
            <a:off x="3225800" y="4718050"/>
            <a:ext cx="690563" cy="336550"/>
          </a:xfrm>
          <a:prstGeom prst="rect">
            <a:avLst/>
          </a:prstGeom>
          <a:noFill/>
          <a:ln w="9525">
            <a:noFill/>
            <a:miter lim="800000"/>
            <a:headEnd/>
            <a:tailEnd/>
          </a:ln>
          <a:effectLst/>
        </p:spPr>
        <p:txBody>
          <a:bodyPr wrap="none">
            <a:spAutoFit/>
          </a:bodyPr>
          <a:lstStyle/>
          <a:p>
            <a:pPr eaLnBrk="0" hangingPunct="0"/>
            <a:r>
              <a:rPr lang="en-US" sz="1600"/>
              <a:t>Pellet</a:t>
            </a:r>
          </a:p>
        </p:txBody>
      </p:sp>
      <p:sp>
        <p:nvSpPr>
          <p:cNvPr id="74758" name="Line 6"/>
          <p:cNvSpPr>
            <a:spLocks noChangeShapeType="1"/>
          </p:cNvSpPr>
          <p:nvPr/>
        </p:nvSpPr>
        <p:spPr bwMode="auto">
          <a:xfrm>
            <a:off x="2143125" y="4902200"/>
            <a:ext cx="1109663" cy="0"/>
          </a:xfrm>
          <a:prstGeom prst="line">
            <a:avLst/>
          </a:prstGeom>
          <a:noFill/>
          <a:ln w="9525">
            <a:solidFill>
              <a:schemeClr val="tx1"/>
            </a:solidFill>
            <a:round/>
            <a:headEnd/>
            <a:tailEnd/>
          </a:ln>
          <a:effectLst/>
        </p:spPr>
        <p:txBody>
          <a:bodyPr wrap="none" anchor="ctr"/>
          <a:lstStyle/>
          <a:p>
            <a:endParaRPr lang="en-US"/>
          </a:p>
        </p:txBody>
      </p:sp>
      <p:sp>
        <p:nvSpPr>
          <p:cNvPr id="74759" name="Text Box 7"/>
          <p:cNvSpPr txBox="1">
            <a:spLocks noChangeArrowheads="1"/>
          </p:cNvSpPr>
          <p:nvPr/>
        </p:nvSpPr>
        <p:spPr bwMode="auto">
          <a:xfrm>
            <a:off x="895350" y="6021388"/>
            <a:ext cx="2189163" cy="336550"/>
          </a:xfrm>
          <a:prstGeom prst="rect">
            <a:avLst/>
          </a:prstGeom>
          <a:noFill/>
          <a:ln w="9525">
            <a:noFill/>
            <a:miter lim="800000"/>
            <a:headEnd/>
            <a:tailEnd/>
          </a:ln>
          <a:effectLst/>
        </p:spPr>
        <p:txBody>
          <a:bodyPr>
            <a:spAutoFit/>
          </a:bodyPr>
          <a:lstStyle/>
          <a:p>
            <a:pPr eaLnBrk="0" hangingPunct="0">
              <a:spcBef>
                <a:spcPct val="50000"/>
              </a:spcBef>
            </a:pPr>
            <a:r>
              <a:rPr lang="en-US" sz="1600">
                <a:latin typeface="Times New Roman" pitchFamily="18" charset="0"/>
              </a:rPr>
              <a:t>(dimensions are in mm)</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3019425" y="2705100"/>
            <a:ext cx="9144000" cy="0"/>
          </a:xfrm>
          <a:prstGeom prst="rect">
            <a:avLst/>
          </a:prstGeom>
          <a:noFill/>
          <a:ln w="9525">
            <a:noFill/>
            <a:miter lim="800000"/>
            <a:headEnd/>
            <a:tailEnd/>
          </a:ln>
          <a:effectLst/>
        </p:spPr>
        <p:txBody>
          <a:bodyPr>
            <a:spAutoFit/>
          </a:bodyPr>
          <a:lstStyle/>
          <a:p>
            <a:endParaRPr lang="en-US"/>
          </a:p>
        </p:txBody>
      </p:sp>
      <p:sp>
        <p:nvSpPr>
          <p:cNvPr id="162819" name="Rectangle 3"/>
          <p:cNvSpPr>
            <a:spLocks noChangeArrowheads="1"/>
          </p:cNvSpPr>
          <p:nvPr/>
        </p:nvSpPr>
        <p:spPr bwMode="auto">
          <a:xfrm>
            <a:off x="381000" y="304800"/>
            <a:ext cx="7772400" cy="609600"/>
          </a:xfrm>
          <a:prstGeom prst="rect">
            <a:avLst/>
          </a:prstGeom>
          <a:noFill/>
          <a:ln w="9525">
            <a:noFill/>
            <a:miter lim="800000"/>
            <a:headEnd/>
            <a:tailEnd/>
          </a:ln>
          <a:effectLst>
            <a:outerShdw dist="35921" dir="2700000" algn="ctr" rotWithShape="0">
              <a:srgbClr val="DAE9F2"/>
            </a:outerShdw>
          </a:effectLst>
        </p:spPr>
        <p:txBody>
          <a:bodyPr/>
          <a:lstStyle/>
          <a:p>
            <a:pPr algn="l"/>
            <a:endParaRPr lang="en-US" sz="3400" i="1">
              <a:solidFill>
                <a:schemeClr val="tx2"/>
              </a:solidFill>
              <a:latin typeface="Arial Black" pitchFamily="34" charset="0"/>
            </a:endParaRPr>
          </a:p>
        </p:txBody>
      </p:sp>
      <p:sp>
        <p:nvSpPr>
          <p:cNvPr id="162820" name="Text Box 4"/>
          <p:cNvSpPr txBox="1">
            <a:spLocks noChangeArrowheads="1"/>
          </p:cNvSpPr>
          <p:nvPr/>
        </p:nvSpPr>
        <p:spPr bwMode="auto">
          <a:xfrm>
            <a:off x="549275" y="1682751"/>
            <a:ext cx="5836027" cy="4524315"/>
          </a:xfrm>
          <a:prstGeom prst="rect">
            <a:avLst/>
          </a:prstGeom>
          <a:noFill/>
          <a:ln w="9525">
            <a:noFill/>
            <a:miter lim="800000"/>
            <a:headEnd/>
            <a:tailEnd/>
          </a:ln>
          <a:effectLst/>
        </p:spPr>
        <p:txBody>
          <a:bodyPr wrap="square">
            <a:spAutoFit/>
          </a:bodyPr>
          <a:lstStyle/>
          <a:p>
            <a:pPr marL="284163" indent="-284163" algn="l" eaLnBrk="0" hangingPunct="0">
              <a:spcBef>
                <a:spcPct val="20000"/>
              </a:spcBef>
              <a:buClr>
                <a:srgbClr val="CC0000"/>
              </a:buClr>
              <a:buFont typeface="Wingdings" pitchFamily="2" charset="2"/>
              <a:buChar char="§"/>
            </a:pPr>
            <a:r>
              <a:rPr lang="en-US" sz="2000" dirty="0">
                <a:cs typeface="Arial" charset="0"/>
              </a:rPr>
              <a:t>Registered device</a:t>
            </a:r>
          </a:p>
          <a:p>
            <a:pPr marL="284163" indent="-284163" algn="l" eaLnBrk="0" hangingPunct="0">
              <a:spcBef>
                <a:spcPct val="20000"/>
              </a:spcBef>
              <a:buClr>
                <a:srgbClr val="CC0000"/>
              </a:buClr>
              <a:buFont typeface="Wingdings" pitchFamily="2" charset="2"/>
              <a:buChar char="§"/>
            </a:pPr>
            <a:r>
              <a:rPr lang="en-US" sz="2000" dirty="0">
                <a:cs typeface="Arial" charset="0"/>
              </a:rPr>
              <a:t>Fail-safe shutter design</a:t>
            </a:r>
          </a:p>
          <a:p>
            <a:pPr marL="284163" indent="-284163" algn="l" eaLnBrk="0" hangingPunct="0">
              <a:spcBef>
                <a:spcPct val="20000"/>
              </a:spcBef>
              <a:buClr>
                <a:srgbClr val="CC0000"/>
              </a:buClr>
              <a:buFont typeface="Wingdings" pitchFamily="2" charset="2"/>
              <a:buChar char="§"/>
            </a:pPr>
            <a:r>
              <a:rPr lang="en-US" sz="2000" dirty="0"/>
              <a:t>Source is safely sealed inside steel housing</a:t>
            </a:r>
          </a:p>
          <a:p>
            <a:pPr marL="284163" indent="-284163" algn="l"/>
            <a:endParaRPr lang="en-US" sz="2000" b="1" dirty="0"/>
          </a:p>
          <a:p>
            <a:pPr marL="284163" indent="-284163" algn="l"/>
            <a:r>
              <a:rPr lang="en-US" sz="2000" b="1" dirty="0"/>
              <a:t>Testing of source housing</a:t>
            </a:r>
          </a:p>
          <a:p>
            <a:pPr marL="284163" indent="-284163" algn="l" eaLnBrk="0" hangingPunct="0">
              <a:spcBef>
                <a:spcPct val="20000"/>
              </a:spcBef>
              <a:buClr>
                <a:srgbClr val="CC0000"/>
              </a:buClr>
              <a:buFont typeface="Wingdings" pitchFamily="2" charset="2"/>
              <a:buChar char="§"/>
            </a:pPr>
            <a:r>
              <a:rPr lang="en-US" sz="2000" dirty="0"/>
              <a:t>Temperature tested:	-29ºC to 60ºC </a:t>
            </a:r>
            <a:br>
              <a:rPr lang="en-US" sz="2000" dirty="0"/>
            </a:br>
            <a:r>
              <a:rPr lang="en-US" sz="2000" dirty="0"/>
              <a:t>			(-20</a:t>
            </a:r>
            <a:r>
              <a:rPr lang="en-US" sz="2000" dirty="0">
                <a:cs typeface="Arial" charset="0"/>
              </a:rPr>
              <a:t>º</a:t>
            </a:r>
            <a:r>
              <a:rPr lang="en-US" sz="2000" dirty="0"/>
              <a:t>F to +140ºF)</a:t>
            </a:r>
          </a:p>
          <a:p>
            <a:pPr marL="284163" indent="-284163" algn="l" eaLnBrk="0" hangingPunct="0">
              <a:spcBef>
                <a:spcPct val="20000"/>
              </a:spcBef>
              <a:buClr>
                <a:srgbClr val="CC0000"/>
              </a:buClr>
              <a:buFont typeface="Wingdings" pitchFamily="2" charset="2"/>
              <a:buChar char="§"/>
            </a:pPr>
            <a:r>
              <a:rPr lang="en-US" sz="2000" dirty="0"/>
              <a:t>Drop-tested:		From 2.7 meters (9 feet)</a:t>
            </a:r>
          </a:p>
          <a:p>
            <a:pPr marL="284163" indent="-284163" algn="l" eaLnBrk="0" hangingPunct="0">
              <a:spcBef>
                <a:spcPct val="20000"/>
              </a:spcBef>
              <a:buClr>
                <a:srgbClr val="CC0000"/>
              </a:buClr>
              <a:buFont typeface="Wingdings" pitchFamily="2" charset="2"/>
              <a:buChar char="§"/>
            </a:pPr>
            <a:r>
              <a:rPr lang="en-US" sz="2000" dirty="0"/>
              <a:t>Fireproofed: 		Withstands 800ºC  (1,472ºF)</a:t>
            </a:r>
          </a:p>
          <a:p>
            <a:pPr marL="284163" indent="-284163">
              <a:spcBef>
                <a:spcPct val="20000"/>
              </a:spcBef>
              <a:buClr>
                <a:srgbClr val="CC0000"/>
              </a:buClr>
              <a:buFont typeface="Wingdings" pitchFamily="2" charset="2"/>
              <a:buChar char="§"/>
            </a:pPr>
            <a:r>
              <a:rPr lang="en-US" sz="2000" dirty="0"/>
              <a:t>Bomb-tested:		With 3,400 kg (7,500 lbs.) </a:t>
            </a:r>
            <a:r>
              <a:rPr lang="en-US" sz="2000" dirty="0" smtClean="0"/>
              <a:t>			of  TNT-equiv. explosives</a:t>
            </a:r>
          </a:p>
          <a:p>
            <a:pPr marL="284163" indent="-284163" algn="l" eaLnBrk="0" hangingPunct="0">
              <a:spcBef>
                <a:spcPct val="20000"/>
              </a:spcBef>
              <a:buClr>
                <a:srgbClr val="CC0000"/>
              </a:buClr>
            </a:pPr>
            <a:r>
              <a:rPr lang="en-US" sz="2000" dirty="0"/>
              <a:t>			</a:t>
            </a:r>
            <a:r>
              <a:rPr lang="en-US" sz="2000" dirty="0" smtClean="0"/>
              <a:t>			</a:t>
            </a:r>
            <a:endParaRPr lang="en-US" sz="2000" dirty="0"/>
          </a:p>
        </p:txBody>
      </p:sp>
      <p:sp>
        <p:nvSpPr>
          <p:cNvPr id="162822" name="AutoShape 6"/>
          <p:cNvSpPr>
            <a:spLocks noChangeAspect="1" noChangeArrowheads="1" noTextEdit="1"/>
          </p:cNvSpPr>
          <p:nvPr/>
        </p:nvSpPr>
        <p:spPr bwMode="auto">
          <a:xfrm>
            <a:off x="4191000" y="1600200"/>
            <a:ext cx="4605338" cy="2147888"/>
          </a:xfrm>
          <a:prstGeom prst="rect">
            <a:avLst/>
          </a:prstGeom>
          <a:noFill/>
          <a:ln w="9525">
            <a:noFill/>
            <a:miter lim="800000"/>
            <a:headEnd/>
            <a:tailEnd/>
          </a:ln>
        </p:spPr>
        <p:txBody>
          <a:bodyPr/>
          <a:lstStyle/>
          <a:p>
            <a:endParaRPr lang="en-US"/>
          </a:p>
        </p:txBody>
      </p:sp>
      <p:grpSp>
        <p:nvGrpSpPr>
          <p:cNvPr id="2" name="Group 7"/>
          <p:cNvGrpSpPr>
            <a:grpSpLocks/>
          </p:cNvGrpSpPr>
          <p:nvPr/>
        </p:nvGrpSpPr>
        <p:grpSpPr bwMode="auto">
          <a:xfrm>
            <a:off x="6858000" y="4648200"/>
            <a:ext cx="1892300" cy="1385888"/>
            <a:chOff x="3563" y="1463"/>
            <a:chExt cx="1192" cy="873"/>
          </a:xfrm>
        </p:grpSpPr>
        <p:pic>
          <p:nvPicPr>
            <p:cNvPr id="162824" name="Picture 8"/>
            <p:cNvPicPr>
              <a:picLocks noChangeAspect="1" noChangeArrowheads="1"/>
            </p:cNvPicPr>
            <p:nvPr/>
          </p:nvPicPr>
          <p:blipFill>
            <a:blip r:embed="rId3" cstate="email">
              <a:lum bright="-10000" contrast="10000"/>
            </a:blip>
            <a:srcRect/>
            <a:stretch>
              <a:fillRect/>
            </a:stretch>
          </p:blipFill>
          <p:spPr bwMode="auto">
            <a:xfrm>
              <a:off x="3569" y="1469"/>
              <a:ext cx="1179" cy="861"/>
            </a:xfrm>
            <a:prstGeom prst="rect">
              <a:avLst/>
            </a:prstGeom>
            <a:noFill/>
            <a:ln w="15875">
              <a:noFill/>
              <a:miter lim="800000"/>
              <a:headEnd/>
              <a:tailEnd/>
            </a:ln>
            <a:effectLst>
              <a:outerShdw dist="71842" dir="2700000" algn="ctr" rotWithShape="0">
                <a:schemeClr val="tx2"/>
              </a:outerShdw>
            </a:effectLst>
          </p:spPr>
        </p:pic>
        <p:sp>
          <p:nvSpPr>
            <p:cNvPr id="162825" name="Rectangle 9"/>
            <p:cNvSpPr>
              <a:spLocks noChangeArrowheads="1"/>
            </p:cNvSpPr>
            <p:nvPr/>
          </p:nvSpPr>
          <p:spPr bwMode="auto">
            <a:xfrm>
              <a:off x="3563" y="1463"/>
              <a:ext cx="1192" cy="873"/>
            </a:xfrm>
            <a:prstGeom prst="rect">
              <a:avLst/>
            </a:prstGeom>
            <a:noFill/>
            <a:ln w="15875">
              <a:noFill/>
              <a:miter lim="800000"/>
              <a:headEnd/>
              <a:tailEnd/>
            </a:ln>
            <a:effectLst>
              <a:outerShdw dist="71842" dir="2700000" algn="ctr" rotWithShape="0">
                <a:schemeClr val="tx2"/>
              </a:outerShdw>
            </a:effectLst>
          </p:spPr>
          <p:txBody>
            <a:bodyPr/>
            <a:lstStyle/>
            <a:p>
              <a:endParaRPr lang="en-US"/>
            </a:p>
          </p:txBody>
        </p:sp>
      </p:grpSp>
      <p:grpSp>
        <p:nvGrpSpPr>
          <p:cNvPr id="3" name="Group 10"/>
          <p:cNvGrpSpPr>
            <a:grpSpLocks/>
          </p:cNvGrpSpPr>
          <p:nvPr/>
        </p:nvGrpSpPr>
        <p:grpSpPr bwMode="auto">
          <a:xfrm>
            <a:off x="7239000" y="1524000"/>
            <a:ext cx="1503363" cy="1431925"/>
            <a:chOff x="4569" y="1033"/>
            <a:chExt cx="947" cy="902"/>
          </a:xfrm>
        </p:grpSpPr>
        <p:pic>
          <p:nvPicPr>
            <p:cNvPr id="162827" name="Picture 11"/>
            <p:cNvPicPr>
              <a:picLocks noChangeAspect="1" noChangeArrowheads="1"/>
            </p:cNvPicPr>
            <p:nvPr/>
          </p:nvPicPr>
          <p:blipFill>
            <a:blip r:embed="rId4" cstate="email">
              <a:lum bright="-10000" contrast="10000"/>
            </a:blip>
            <a:srcRect/>
            <a:stretch>
              <a:fillRect/>
            </a:stretch>
          </p:blipFill>
          <p:spPr bwMode="auto">
            <a:xfrm>
              <a:off x="4572" y="1036"/>
              <a:ext cx="941" cy="895"/>
            </a:xfrm>
            <a:prstGeom prst="rect">
              <a:avLst/>
            </a:prstGeom>
            <a:noFill/>
            <a:ln w="15875">
              <a:noFill/>
              <a:miter lim="800000"/>
              <a:headEnd/>
              <a:tailEnd/>
            </a:ln>
            <a:effectLst>
              <a:outerShdw dist="81320" dir="3080412" algn="ctr" rotWithShape="0">
                <a:schemeClr val="tx2">
                  <a:alpha val="50000"/>
                </a:schemeClr>
              </a:outerShdw>
            </a:effectLst>
          </p:spPr>
        </p:pic>
        <p:sp>
          <p:nvSpPr>
            <p:cNvPr id="162828" name="Rectangle 12"/>
            <p:cNvSpPr>
              <a:spLocks noChangeArrowheads="1"/>
            </p:cNvSpPr>
            <p:nvPr/>
          </p:nvSpPr>
          <p:spPr bwMode="auto">
            <a:xfrm>
              <a:off x="4569" y="1033"/>
              <a:ext cx="947" cy="902"/>
            </a:xfrm>
            <a:prstGeom prst="rect">
              <a:avLst/>
            </a:prstGeom>
            <a:noFill/>
            <a:ln w="15875">
              <a:noFill/>
              <a:miter lim="800000"/>
              <a:headEnd/>
              <a:tailEnd/>
            </a:ln>
            <a:effectLst>
              <a:outerShdw dist="12700" dir="5400000" algn="ctr" rotWithShape="0">
                <a:schemeClr val="tx2"/>
              </a:outerShdw>
            </a:effectLst>
          </p:spPr>
          <p:txBody>
            <a:bodyPr/>
            <a:lstStyle/>
            <a:p>
              <a:endParaRPr lang="en-US"/>
            </a:p>
          </p:txBody>
        </p:sp>
      </p:grpSp>
      <p:grpSp>
        <p:nvGrpSpPr>
          <p:cNvPr id="4" name="Group 13"/>
          <p:cNvGrpSpPr>
            <a:grpSpLocks/>
          </p:cNvGrpSpPr>
          <p:nvPr/>
        </p:nvGrpSpPr>
        <p:grpSpPr bwMode="auto">
          <a:xfrm>
            <a:off x="6911975" y="3125788"/>
            <a:ext cx="1836738" cy="1365250"/>
            <a:chOff x="2665" y="1069"/>
            <a:chExt cx="1157" cy="860"/>
          </a:xfrm>
        </p:grpSpPr>
        <p:pic>
          <p:nvPicPr>
            <p:cNvPr id="162830" name="Picture 14"/>
            <p:cNvPicPr>
              <a:picLocks noChangeAspect="1" noChangeArrowheads="1"/>
            </p:cNvPicPr>
            <p:nvPr/>
          </p:nvPicPr>
          <p:blipFill>
            <a:blip r:embed="rId5" cstate="email">
              <a:lum bright="-10000" contrast="10000"/>
            </a:blip>
            <a:srcRect/>
            <a:stretch>
              <a:fillRect/>
            </a:stretch>
          </p:blipFill>
          <p:spPr bwMode="auto">
            <a:xfrm>
              <a:off x="2668" y="1072"/>
              <a:ext cx="1150" cy="853"/>
            </a:xfrm>
            <a:prstGeom prst="rect">
              <a:avLst/>
            </a:prstGeom>
            <a:noFill/>
            <a:ln w="15875">
              <a:noFill/>
              <a:miter lim="800000"/>
              <a:headEnd/>
              <a:tailEnd/>
            </a:ln>
            <a:effectLst>
              <a:outerShdw dist="71842" dir="2700000" algn="ctr" rotWithShape="0">
                <a:schemeClr val="tx2"/>
              </a:outerShdw>
            </a:effectLst>
          </p:spPr>
        </p:pic>
        <p:sp>
          <p:nvSpPr>
            <p:cNvPr id="162831" name="Rectangle 15"/>
            <p:cNvSpPr>
              <a:spLocks noChangeArrowheads="1"/>
            </p:cNvSpPr>
            <p:nvPr/>
          </p:nvSpPr>
          <p:spPr bwMode="auto">
            <a:xfrm>
              <a:off x="2665" y="1069"/>
              <a:ext cx="1157" cy="860"/>
            </a:xfrm>
            <a:prstGeom prst="rect">
              <a:avLst/>
            </a:prstGeom>
            <a:noFill/>
            <a:ln w="15875">
              <a:noFill/>
              <a:miter lim="800000"/>
              <a:headEnd/>
              <a:tailEnd/>
            </a:ln>
            <a:effectLst>
              <a:outerShdw dist="71842" dir="2700000" algn="ctr" rotWithShape="0">
                <a:schemeClr val="tx2"/>
              </a:outerShdw>
            </a:effectLst>
          </p:spPr>
          <p:txBody>
            <a:bodyPr/>
            <a:lstStyle/>
            <a:p>
              <a:endParaRPr lang="en-US"/>
            </a:p>
          </p:txBody>
        </p:sp>
      </p:grpSp>
      <p:sp>
        <p:nvSpPr>
          <p:cNvPr id="162832" name="Rectangle 16"/>
          <p:cNvSpPr>
            <a:spLocks noGrp="1" noChangeArrowheads="1"/>
          </p:cNvSpPr>
          <p:nvPr>
            <p:ph type="title"/>
          </p:nvPr>
        </p:nvSpPr>
        <p:spPr/>
        <p:txBody>
          <a:bodyPr/>
          <a:lstStyle/>
          <a:p>
            <a:r>
              <a:rPr kumimoji="1" lang="en-US" sz="2400" b="1" dirty="0"/>
              <a:t>VACIS</a:t>
            </a:r>
            <a:r>
              <a:rPr lang="en-US" sz="3200" baseline="30000" dirty="0"/>
              <a:t>®</a:t>
            </a:r>
            <a:r>
              <a:rPr kumimoji="1" lang="en-US" sz="2400" b="1" dirty="0"/>
              <a:t> Sources </a:t>
            </a:r>
            <a:br>
              <a:rPr kumimoji="1" lang="en-US" sz="2400" b="1" dirty="0"/>
            </a:br>
            <a:r>
              <a:rPr kumimoji="1" lang="en-US" sz="2400" b="1" dirty="0"/>
              <a:t>Tested to Extreme Conditions</a:t>
            </a:r>
          </a:p>
        </p:txBody>
      </p:sp>
      <p:sp>
        <p:nvSpPr>
          <p:cNvPr id="17" name="Slide Number Placeholder 16"/>
          <p:cNvSpPr>
            <a:spLocks noGrp="1"/>
          </p:cNvSpPr>
          <p:nvPr>
            <p:ph type="sldNum" sz="quarter" idx="11"/>
          </p:nvPr>
        </p:nvSpPr>
        <p:spPr/>
        <p:txBody>
          <a:bodyPr/>
          <a:lstStyle/>
          <a:p>
            <a:pPr>
              <a:defRPr/>
            </a:pPr>
            <a:fld id="{3D3A677A-EDF4-47D1-8B58-1FDD2B45C469}" type="slidenum">
              <a:rPr lang="en-US" smtClean="0"/>
              <a:pPr>
                <a:defRPr/>
              </a:pPr>
              <a:t>7</a:t>
            </a:fld>
            <a:endParaRPr lang="en-US" sz="20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dirty="0" smtClean="0"/>
              <a:t>SAIC Developed Mobile VACIS</a:t>
            </a:r>
            <a:r>
              <a:rPr lang="en-US" sz="2000" baseline="30000" dirty="0" smtClean="0"/>
              <a:t>®</a:t>
            </a:r>
            <a:r>
              <a:rPr lang="en-US" dirty="0" smtClean="0"/>
              <a:t> using company funding</a:t>
            </a:r>
          </a:p>
        </p:txBody>
      </p:sp>
      <p:sp>
        <p:nvSpPr>
          <p:cNvPr id="20482" name="Slide Number Placeholder 4"/>
          <p:cNvSpPr>
            <a:spLocks noGrp="1"/>
          </p:cNvSpPr>
          <p:nvPr>
            <p:ph type="sldNum" sz="quarter" idx="11"/>
          </p:nvPr>
        </p:nvSpPr>
        <p:spPr>
          <a:noFill/>
        </p:spPr>
        <p:txBody>
          <a:bodyPr/>
          <a:lstStyle/>
          <a:p>
            <a:fld id="{370B068A-32A9-4A27-A293-DC700C713F7E}" type="slidenum">
              <a:rPr lang="en-US" smtClean="0"/>
              <a:pPr/>
              <a:t>8</a:t>
            </a:fld>
            <a:endParaRPr lang="en-US" sz="1200" smtClean="0">
              <a:solidFill>
                <a:schemeClr val="tx1"/>
              </a:solidFill>
            </a:endParaRPr>
          </a:p>
        </p:txBody>
      </p:sp>
      <p:sp>
        <p:nvSpPr>
          <p:cNvPr id="20484" name="Rectangle 3"/>
          <p:cNvSpPr>
            <a:spLocks noGrp="1" noChangeArrowheads="1"/>
          </p:cNvSpPr>
          <p:nvPr>
            <p:ph type="body" idx="4294967295"/>
          </p:nvPr>
        </p:nvSpPr>
        <p:spPr>
          <a:xfrm>
            <a:off x="219456" y="1426337"/>
            <a:ext cx="8705088" cy="2111375"/>
          </a:xfrm>
        </p:spPr>
        <p:txBody>
          <a:bodyPr/>
          <a:lstStyle/>
          <a:p>
            <a:pPr eaLnBrk="1" hangingPunct="1">
              <a:lnSpc>
                <a:spcPct val="80000"/>
              </a:lnSpc>
            </a:pPr>
            <a:r>
              <a:rPr lang="en-US" sz="1600" b="1" dirty="0" smtClean="0"/>
              <a:t>Customs purchased and successfully deployed 30 VACIS II’s in 1998-2001 after extensive government performance test and evaluation</a:t>
            </a:r>
          </a:p>
          <a:p>
            <a:pPr eaLnBrk="1" hangingPunct="1">
              <a:lnSpc>
                <a:spcPct val="80000"/>
              </a:lnSpc>
            </a:pPr>
            <a:r>
              <a:rPr lang="en-US" sz="1600" b="1" dirty="0" smtClean="0"/>
              <a:t>Although VACIS IIs proved quite effective (and are still in use), Customs (now CBP) determined that in many inspection locations a truck-mounted mobile system with higher resolution was desirable (greater inspection flexibility and reduced required CBP footprint at seaports)</a:t>
            </a:r>
          </a:p>
          <a:p>
            <a:pPr eaLnBrk="1" hangingPunct="1">
              <a:lnSpc>
                <a:spcPct val="80000"/>
              </a:lnSpc>
            </a:pPr>
            <a:r>
              <a:rPr lang="en-US" sz="1600" b="1" dirty="0" smtClean="0"/>
              <a:t>In response to CBP’s requirement, SAIC developed a Mobile VACIS, using company funds, in less than 6 months and CBP purchased 10 initial Mobile VACIS (1999)</a:t>
            </a:r>
          </a:p>
          <a:p>
            <a:pPr eaLnBrk="1" hangingPunct="1">
              <a:lnSpc>
                <a:spcPct val="80000"/>
              </a:lnSpc>
            </a:pPr>
            <a:r>
              <a:rPr lang="en-US" sz="1600" b="1" dirty="0" smtClean="0"/>
              <a:t>Over 200 Mobile VACIS have been deployed by CBP, foreign Customs, DoD, etc.</a:t>
            </a:r>
          </a:p>
          <a:p>
            <a:pPr eaLnBrk="1" hangingPunct="1">
              <a:lnSpc>
                <a:spcPct val="80000"/>
              </a:lnSpc>
            </a:pPr>
            <a:endParaRPr lang="en-US" sz="1600" b="1" dirty="0" smtClean="0"/>
          </a:p>
        </p:txBody>
      </p:sp>
      <p:grpSp>
        <p:nvGrpSpPr>
          <p:cNvPr id="20485" name="Group 4"/>
          <p:cNvGrpSpPr>
            <a:grpSpLocks/>
          </p:cNvGrpSpPr>
          <p:nvPr/>
        </p:nvGrpSpPr>
        <p:grpSpPr bwMode="auto">
          <a:xfrm>
            <a:off x="682625" y="3575050"/>
            <a:ext cx="4330700" cy="2756895"/>
            <a:chOff x="266" y="1242"/>
            <a:chExt cx="2791" cy="2252"/>
          </a:xfrm>
        </p:grpSpPr>
        <p:pic>
          <p:nvPicPr>
            <p:cNvPr id="142341" name="Picture 5" descr="Vancouver2"/>
            <p:cNvPicPr>
              <a:picLocks noChangeAspect="1" noChangeArrowheads="1"/>
            </p:cNvPicPr>
            <p:nvPr/>
          </p:nvPicPr>
          <p:blipFill>
            <a:blip r:embed="rId3" cstate="email"/>
            <a:srcRect/>
            <a:stretch>
              <a:fillRect/>
            </a:stretch>
          </p:blipFill>
          <p:spPr bwMode="auto">
            <a:xfrm>
              <a:off x="270" y="1242"/>
              <a:ext cx="2718" cy="2039"/>
            </a:xfrm>
            <a:prstGeom prst="rect">
              <a:avLst/>
            </a:prstGeom>
            <a:noFill/>
            <a:effectLst>
              <a:outerShdw dist="107763" dir="2700000" algn="ctr" rotWithShape="0">
                <a:schemeClr val="bg2"/>
              </a:outerShdw>
            </a:effectLst>
          </p:spPr>
        </p:pic>
        <p:sp>
          <p:nvSpPr>
            <p:cNvPr id="20489" name="Text Box 6"/>
            <p:cNvSpPr txBox="1">
              <a:spLocks noChangeArrowheads="1"/>
            </p:cNvSpPr>
            <p:nvPr/>
          </p:nvSpPr>
          <p:spPr bwMode="auto">
            <a:xfrm>
              <a:off x="266" y="2891"/>
              <a:ext cx="2791" cy="603"/>
            </a:xfrm>
            <a:prstGeom prst="rect">
              <a:avLst/>
            </a:prstGeom>
            <a:noFill/>
            <a:ln w="9525">
              <a:noFill/>
              <a:miter lim="800000"/>
              <a:headEnd/>
              <a:tailEnd/>
            </a:ln>
          </p:spPr>
          <p:txBody>
            <a:bodyPr>
              <a:spAutoFit/>
            </a:bodyPr>
            <a:lstStyle/>
            <a:p>
              <a:r>
                <a:rPr lang="en-US" sz="1400" b="1" dirty="0">
                  <a:solidFill>
                    <a:schemeClr val="bg1"/>
                  </a:solidFill>
                  <a:latin typeface="Palatino" pitchFamily="18" charset="0"/>
                </a:rPr>
                <a:t>Port of Vancouver, Canada </a:t>
              </a:r>
            </a:p>
            <a:p>
              <a:r>
                <a:rPr lang="en-US" sz="1400" b="1" dirty="0">
                  <a:solidFill>
                    <a:schemeClr val="bg1"/>
                  </a:solidFill>
                  <a:latin typeface="Palatino" pitchFamily="18" charset="0"/>
                </a:rPr>
                <a:t>Undergoing testing by Revenue Canada</a:t>
              </a:r>
            </a:p>
            <a:p>
              <a:endParaRPr lang="en-US" sz="1400" b="1" dirty="0">
                <a:latin typeface="Palatino" pitchFamily="18" charset="0"/>
              </a:endParaRPr>
            </a:p>
          </p:txBody>
        </p:sp>
      </p:grpSp>
      <p:pic>
        <p:nvPicPr>
          <p:cNvPr id="142343" name="Picture 7" descr="MV-parade"/>
          <p:cNvPicPr>
            <a:picLocks noChangeAspect="1" noChangeArrowheads="1"/>
          </p:cNvPicPr>
          <p:nvPr/>
        </p:nvPicPr>
        <p:blipFill>
          <a:blip r:embed="rId4" cstate="email"/>
          <a:srcRect/>
          <a:stretch>
            <a:fillRect/>
          </a:stretch>
        </p:blipFill>
        <p:spPr bwMode="auto">
          <a:xfrm>
            <a:off x="5205413" y="3565525"/>
            <a:ext cx="3311525" cy="2506663"/>
          </a:xfrm>
          <a:prstGeom prst="rect">
            <a:avLst/>
          </a:prstGeom>
          <a:noFill/>
          <a:effectLst>
            <a:outerShdw dist="107763" dir="2700000" algn="ctr" rotWithShape="0">
              <a:schemeClr val="bg2"/>
            </a:outerShdw>
          </a:effectLst>
        </p:spPr>
      </p:pic>
      <p:sp>
        <p:nvSpPr>
          <p:cNvPr id="20487" name="Text Box 8"/>
          <p:cNvSpPr txBox="1">
            <a:spLocks noChangeArrowheads="1"/>
          </p:cNvSpPr>
          <p:nvPr/>
        </p:nvSpPr>
        <p:spPr bwMode="auto">
          <a:xfrm>
            <a:off x="5127495" y="5583705"/>
            <a:ext cx="3504486" cy="523220"/>
          </a:xfrm>
          <a:prstGeom prst="rect">
            <a:avLst/>
          </a:prstGeom>
          <a:noFill/>
          <a:ln w="9525">
            <a:noFill/>
            <a:miter lim="800000"/>
            <a:headEnd/>
            <a:tailEnd/>
          </a:ln>
        </p:spPr>
        <p:txBody>
          <a:bodyPr wrap="none">
            <a:spAutoFit/>
          </a:bodyPr>
          <a:lstStyle/>
          <a:p>
            <a:r>
              <a:rPr lang="en-US" sz="1400" b="1" dirty="0" smtClean="0">
                <a:solidFill>
                  <a:schemeClr val="bg1"/>
                </a:solidFill>
                <a:latin typeface="Palatino" pitchFamily="18" charset="0"/>
              </a:rPr>
              <a:t>Rancho Bernardo, CA September</a:t>
            </a:r>
            <a:r>
              <a:rPr lang="en-US" sz="1400" b="1" dirty="0">
                <a:solidFill>
                  <a:schemeClr val="bg1"/>
                </a:solidFill>
                <a:latin typeface="Palatino" pitchFamily="18" charset="0"/>
              </a:rPr>
              <a:t>, </a:t>
            </a:r>
            <a:r>
              <a:rPr lang="en-US" sz="1400" b="1" dirty="0" smtClean="0">
                <a:solidFill>
                  <a:schemeClr val="bg1"/>
                </a:solidFill>
                <a:latin typeface="Palatino" pitchFamily="18" charset="0"/>
              </a:rPr>
              <a:t>2000</a:t>
            </a:r>
          </a:p>
          <a:p>
            <a:r>
              <a:rPr lang="en-US" sz="1400" b="1" dirty="0" smtClean="0">
                <a:solidFill>
                  <a:schemeClr val="bg1"/>
                </a:solidFill>
                <a:latin typeface="Palatino" pitchFamily="18" charset="0"/>
              </a:rPr>
              <a:t>Seven units delivered</a:t>
            </a:r>
            <a:endParaRPr lang="en-US" sz="1400" b="1" dirty="0">
              <a:solidFill>
                <a:schemeClr val="bg1"/>
              </a:solidFill>
              <a:latin typeface="Palatino"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6_A2313-VI_PPT">
  <a:themeElements>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fontScheme name="16_A2313-VI_PP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16_A2313-VI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A2313-VI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A2313-VI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A2313-VI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A2313-VI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A2313-VI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A2313-VI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A2313-VI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A2313-VI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A2313-VI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A2313-VI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A2313-VI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6687</TotalTime>
  <Words>5087</Words>
  <Application>Microsoft Office PowerPoint</Application>
  <PresentationFormat>On-screen Show (4:3)</PresentationFormat>
  <Paragraphs>537</Paragraphs>
  <Slides>48</Slides>
  <Notes>48</Notes>
  <HiddenSlides>0</HiddenSlides>
  <MMClips>5</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48</vt:i4>
      </vt:variant>
    </vt:vector>
  </HeadingPairs>
  <TitlesOfParts>
    <vt:vector size="53" baseType="lpstr">
      <vt:lpstr>16_A2313-VI_PPT</vt:lpstr>
      <vt:lpstr>Image</vt:lpstr>
      <vt:lpstr>Photo Editor Photo</vt:lpstr>
      <vt:lpstr>Chart</vt:lpstr>
      <vt:lpstr>Document</vt:lpstr>
      <vt:lpstr>Bridging the Gap from an Idea to a Product: Lessons Learned from VACIS®</vt:lpstr>
      <vt:lpstr>AGENDA</vt:lpstr>
      <vt:lpstr>VACIS®  an ~$1B Business resulted from an innovative solution  developed by Dr. Victor Verbinski </vt:lpstr>
      <vt:lpstr>Verbinski VACIS® Notional Design in early 1990’s</vt:lpstr>
      <vt:lpstr>Operating Principle of  VACIS® Gamma-Ray Imaging</vt:lpstr>
      <vt:lpstr>VACIS® Source Holder and  Relative Size of Radiation Capsule</vt:lpstr>
      <vt:lpstr>VACIS® Source Pellet Sealed in the Capsule</vt:lpstr>
      <vt:lpstr>VACIS® Sources  Tested to Extreme Conditions</vt:lpstr>
      <vt:lpstr>SAIC Developed Mobile VACIS® using company funding</vt:lpstr>
      <vt:lpstr>Mobile VACIS® Features and Performance</vt:lpstr>
      <vt:lpstr>Military Mobile VACIS® </vt:lpstr>
      <vt:lpstr>Railroad VACIS® </vt:lpstr>
      <vt:lpstr>Portal VACIS®  </vt:lpstr>
      <vt:lpstr>Pallet VACIS®  </vt:lpstr>
      <vt:lpstr>SAIC Management demonstrated the safety of VACIS®  </vt:lpstr>
      <vt:lpstr>VIDEO SHOWING VACIS FAMILY OF PRODUCTS</vt:lpstr>
      <vt:lpstr>Market Strategy (1999) … start with what we know best</vt:lpstr>
      <vt:lpstr>Predicted North America Target Market in 1999… By Segment, by Year, in $M </vt:lpstr>
      <vt:lpstr>PREDICTED TARGET MARKET (1999) Investment will result in opportunity for expansion beyond USCS potential</vt:lpstr>
      <vt:lpstr>Product Development Model -  Leverage Government Funded Product Development </vt:lpstr>
      <vt:lpstr>Investment in VACIS® demos – key to implementing marketing strategy</vt:lpstr>
      <vt:lpstr>Product Line Production Flow …Minor assembly and integration labor required</vt:lpstr>
      <vt:lpstr>Product Components…Developing solid vendor relationships</vt:lpstr>
      <vt:lpstr>Slide 23</vt:lpstr>
      <vt:lpstr>Slide 24</vt:lpstr>
      <vt:lpstr>Slide 25</vt:lpstr>
      <vt:lpstr>Mobile VACIS® Features and Performance</vt:lpstr>
      <vt:lpstr>Typical results from the Co-60 vs Cs-137 Tests  (Single Pallets) </vt:lpstr>
      <vt:lpstr>Typical results from the Co-60 vs Cs-137 Tests  (Double Pallets) </vt:lpstr>
      <vt:lpstr>VACIS® Image Enhancement -Nonlinear Contrast Stretch </vt:lpstr>
      <vt:lpstr>Need for Integrated Systems Led to Developing the Integrated Container Inspection System (ICIS)</vt:lpstr>
      <vt:lpstr>The ICIS System</vt:lpstr>
      <vt:lpstr>ICIS Viewer   integrated data display</vt:lpstr>
      <vt:lpstr>ICIS at Tacoma Operation Safe Commerce (OSC) Experiment July 23-24, 2004</vt:lpstr>
      <vt:lpstr>ICIS Demonstration</vt:lpstr>
      <vt:lpstr>Video of Hong Kong ICIS Demo</vt:lpstr>
      <vt:lpstr>Rationale for VACIS Z and CAARS Development (6 &amp; 9 MeV Dual Energy X-ray)</vt:lpstr>
      <vt:lpstr>Development of Dual High Energy Radiography  System (VACIS Z)</vt:lpstr>
      <vt:lpstr>Material Separation Utilizing Dual Energy </vt:lpstr>
      <vt:lpstr>CAARS Performance</vt:lpstr>
      <vt:lpstr>Slide 40</vt:lpstr>
      <vt:lpstr>CAARS  VIDEO</vt:lpstr>
      <vt:lpstr>Loaded Fuel Tanker</vt:lpstr>
      <vt:lpstr>Loaded Fuel Tanker</vt:lpstr>
      <vt:lpstr>Why detecting explosive in loaded  tanker truck is important</vt:lpstr>
      <vt:lpstr>Mobile 6&amp;9 MeV X-ray System Proposed for DHS CanScan Program</vt:lpstr>
      <vt:lpstr>Lessons Learned from Development of  Family of VACIS® Products </vt:lpstr>
      <vt:lpstr>Lessons Learned from Development of  Family of VACIS® Products-continued</vt:lpstr>
    </vt:vector>
  </TitlesOfParts>
  <Company>SAIC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Arial Bold 24pt Blue</dc:title>
  <dc:creator>Donna Cheng</dc:creator>
  <cp:lastModifiedBy>Jim Winso</cp:lastModifiedBy>
  <cp:revision>211</cp:revision>
  <cp:lastPrinted>2007-12-06T17:16:05Z</cp:lastPrinted>
  <dcterms:created xsi:type="dcterms:W3CDTF">2008-01-24T19:11:20Z</dcterms:created>
  <dcterms:modified xsi:type="dcterms:W3CDTF">2011-11-14T18:56:21Z</dcterms:modified>
</cp:coreProperties>
</file>