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97" r:id="rId2"/>
    <p:sldId id="305" r:id="rId3"/>
    <p:sldId id="306" r:id="rId4"/>
    <p:sldId id="303" r:id="rId5"/>
    <p:sldId id="307" r:id="rId6"/>
    <p:sldId id="284" r:id="rId7"/>
    <p:sldId id="302" r:id="rId8"/>
    <p:sldId id="285" r:id="rId9"/>
    <p:sldId id="309" r:id="rId10"/>
    <p:sldId id="308" r:id="rId11"/>
    <p:sldId id="298" r:id="rId12"/>
    <p:sldId id="300" r:id="rId13"/>
    <p:sldId id="299" r:id="rId14"/>
    <p:sldId id="292" r:id="rId15"/>
    <p:sldId id="293" r:id="rId16"/>
    <p:sldId id="296" r:id="rId17"/>
    <p:sldId id="295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9CC66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8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72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BA3CF1-2488-9342-B6E4-8A0F4DC1AF70}" type="datetimeFigureOut">
              <a:rPr lang="en-US" smtClean="0"/>
              <a:t>5/12/17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14CA15-A7B7-9D40-B776-D27B40C1E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6362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3E3FCE-B97B-AE47-BCE4-10EE04487524}" type="datetimeFigureOut">
              <a:rPr lang="en-US" smtClean="0"/>
              <a:t>5/12/17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0693A9-630C-354D-BFA5-0E1CE9AB9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2086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693A9-630C-354D-BFA5-0E1CE9AB923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107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693A9-630C-354D-BFA5-0E1CE9AB923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107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540CF-8677-CA43-9570-A21599DAA79D}" type="datetime1">
              <a:rPr lang="en-US" smtClean="0"/>
              <a:t>5/12/17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25FD-1FAB-CC4D-AA9C-48862A7C5B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12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7B369-8439-CE4C-9070-9E50373EA66A}" type="datetime1">
              <a:rPr lang="en-US" smtClean="0"/>
              <a:t>5/12/17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25FD-1FAB-CC4D-AA9C-48862A7C5B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359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30D67-292B-6543-922E-BE2E9DB76D5C}" type="datetime1">
              <a:rPr lang="en-US" smtClean="0"/>
              <a:t>5/12/17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25FD-1FAB-CC4D-AA9C-48862A7C5B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851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EBD94-D60B-764C-82DD-BE49B7853D30}" type="datetime1">
              <a:rPr lang="en-US" smtClean="0"/>
              <a:t>5/12/17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25FD-1FAB-CC4D-AA9C-48862A7C5B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60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0BC43-F02A-5948-A041-BBDD613B374F}" type="datetime1">
              <a:rPr lang="en-US" smtClean="0"/>
              <a:t>5/12/17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25FD-1FAB-CC4D-AA9C-48862A7C5B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237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B9AA4-D1B1-7549-8569-CBF48E637C5C}" type="datetime1">
              <a:rPr lang="en-US" smtClean="0"/>
              <a:t>5/12/17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25FD-1FAB-CC4D-AA9C-48862A7C5B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733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9F54-ABFE-9747-A70F-BB2707C251E3}" type="datetime1">
              <a:rPr lang="en-US" smtClean="0"/>
              <a:t>5/12/17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25FD-1FAB-CC4D-AA9C-48862A7C5B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087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177B9-BAA0-8249-B9E9-6998F5488DAE}" type="datetime1">
              <a:rPr lang="en-US" smtClean="0"/>
              <a:t>5/12/17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25FD-1FAB-CC4D-AA9C-48862A7C5B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731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6DBBC-39D8-024A-B899-E6708381F0A8}" type="datetime1">
              <a:rPr lang="en-US" smtClean="0"/>
              <a:t>5/12/17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25FD-1FAB-CC4D-AA9C-48862A7C5B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705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EC42-E72B-6C4C-AFCD-4F07DC2CE178}" type="datetime1">
              <a:rPr lang="en-US" smtClean="0"/>
              <a:t>5/12/17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25FD-1FAB-CC4D-AA9C-48862A7C5B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692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F0BC7-E38E-B342-8C22-AFD0F6C53F5F}" type="datetime1">
              <a:rPr lang="en-US" smtClean="0"/>
              <a:t>5/12/17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25FD-1FAB-CC4D-AA9C-48862A7C5B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63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8DC14-F576-8B47-AFE4-CE08F9035C68}" type="datetime1">
              <a:rPr lang="en-US" smtClean="0"/>
              <a:t>5/12/17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125FD-1FAB-CC4D-AA9C-48862A7C5B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361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microsoft.com/office/2007/relationships/hdphoto" Target="../media/hdphoto1.wdp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oleObject" Target="../embeddings/Microsoft_Excel_97_-_2004_Worksheet1.xls"/><Relationship Id="rId5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Agenda</a:t>
            </a:r>
            <a:r>
              <a:rPr lang="en-US" dirty="0"/>
              <a:t> </a:t>
            </a:r>
            <a:r>
              <a:rPr lang="en-US" dirty="0" smtClean="0"/>
              <a:t>for 5/10/17</a:t>
            </a:r>
            <a:br>
              <a:rPr lang="en-US" dirty="0" smtClean="0"/>
            </a:br>
            <a:r>
              <a:rPr lang="en-US" sz="3600" dirty="0" smtClean="0"/>
              <a:t>111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Meeting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376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Reminder: please turn off or mute cell phones</a:t>
            </a:r>
          </a:p>
          <a:p>
            <a:r>
              <a:rPr lang="en-US" dirty="0" smtClean="0"/>
              <a:t>Announcements and Introductions</a:t>
            </a:r>
          </a:p>
          <a:p>
            <a:r>
              <a:rPr lang="en-US" dirty="0" smtClean="0"/>
              <a:t>Website issues</a:t>
            </a:r>
          </a:p>
          <a:p>
            <a:r>
              <a:rPr lang="en-US" dirty="0" smtClean="0"/>
              <a:t>Pete’s Lynx</a:t>
            </a:r>
          </a:p>
          <a:p>
            <a:r>
              <a:rPr lang="en-US" dirty="0" smtClean="0"/>
              <a:t>Upcoming Scheduled Talks</a:t>
            </a:r>
          </a:p>
          <a:p>
            <a:r>
              <a:rPr lang="en-US" dirty="0" smtClean="0"/>
              <a:t>“</a:t>
            </a:r>
            <a:r>
              <a:rPr lang="en-US" dirty="0"/>
              <a:t>The </a:t>
            </a:r>
            <a:r>
              <a:rPr lang="en-US" dirty="0" smtClean="0"/>
              <a:t>Seven Summits</a:t>
            </a:r>
            <a:r>
              <a:rPr lang="en-US" dirty="0" smtClean="0">
                <a:latin typeface="+mj-lt"/>
                <a:ea typeface="ＭＳ 明朝"/>
                <a:cs typeface="Times New Roman"/>
              </a:rPr>
              <a:t>”, Cindy Outlaw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25FD-1FAB-CC4D-AA9C-48862A7C5B7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533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21472" y="5270879"/>
            <a:ext cx="1263213" cy="354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We are here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32077" y="1091744"/>
            <a:ext cx="1771015" cy="86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Pete’s nuclear powered submarine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8955" y="931449"/>
            <a:ext cx="3606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Southwestern Yacht Club, San Diego</a:t>
            </a: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125940" y="2171289"/>
            <a:ext cx="4893105" cy="2206765"/>
            <a:chOff x="1931202" y="3777225"/>
            <a:chExt cx="4893105" cy="2206765"/>
          </a:xfrm>
        </p:grpSpPr>
        <p:pic>
          <p:nvPicPr>
            <p:cNvPr id="9" name="Picture 8" descr="Coin Back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7542" y="3777225"/>
              <a:ext cx="2206765" cy="2206765"/>
            </a:xfrm>
            <a:prstGeom prst="rect">
              <a:avLst/>
            </a:prstGeom>
          </p:spPr>
        </p:pic>
        <p:pic>
          <p:nvPicPr>
            <p:cNvPr id="10" name="Picture 9" descr="Coin Fron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1202" y="3777225"/>
              <a:ext cx="2206765" cy="2206765"/>
            </a:xfrm>
            <a:prstGeom prst="rect">
              <a:avLst/>
            </a:prstGeom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25FD-1FAB-CC4D-AA9C-48862A7C5B7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71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Plant Cindy’s Coin on Everest!</a:t>
            </a:r>
            <a:endParaRPr lang="en-US" dirty="0"/>
          </a:p>
        </p:txBody>
      </p:sp>
      <p:pic>
        <p:nvPicPr>
          <p:cNvPr id="3" name="Picture 2" descr="_81084019_everest_route_624_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81" y="1565958"/>
            <a:ext cx="7559439" cy="48457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06699" y="5721253"/>
            <a:ext cx="123913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New Route</a:t>
            </a:r>
          </a:p>
          <a:p>
            <a:r>
              <a:rPr lang="en-US" dirty="0" smtClean="0"/>
              <a:t>Old Route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25FD-1FAB-CC4D-AA9C-48862A7C5B7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378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Our Plan to Scamper Up </a:t>
            </a:r>
            <a:r>
              <a:rPr lang="en-US" dirty="0"/>
              <a:t>T</a:t>
            </a:r>
            <a:r>
              <a:rPr lang="en-US" dirty="0" smtClean="0"/>
              <a:t>his Big Boy</a:t>
            </a:r>
            <a:endParaRPr lang="en-US" dirty="0"/>
          </a:p>
        </p:txBody>
      </p:sp>
      <p:pic>
        <p:nvPicPr>
          <p:cNvPr id="3" name="Picture 2" descr="_81084019_everest_route_624_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81" y="1565958"/>
            <a:ext cx="7559439" cy="48457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06699" y="5721253"/>
            <a:ext cx="123913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New Route</a:t>
            </a:r>
          </a:p>
          <a:p>
            <a:r>
              <a:rPr lang="en-US" dirty="0" smtClean="0"/>
              <a:t>Old Route</a:t>
            </a:r>
          </a:p>
        </p:txBody>
      </p:sp>
      <p:sp>
        <p:nvSpPr>
          <p:cNvPr id="20" name="Freeform 19"/>
          <p:cNvSpPr/>
          <p:nvPr/>
        </p:nvSpPr>
        <p:spPr>
          <a:xfrm>
            <a:off x="3141133" y="1871133"/>
            <a:ext cx="1253067" cy="4161367"/>
          </a:xfrm>
          <a:custGeom>
            <a:avLst/>
            <a:gdLst>
              <a:gd name="connsiteX0" fmla="*/ 0 w 1253067"/>
              <a:gd name="connsiteY0" fmla="*/ 4161367 h 4161367"/>
              <a:gd name="connsiteX1" fmla="*/ 482600 w 1253067"/>
              <a:gd name="connsiteY1" fmla="*/ 3534834 h 4161367"/>
              <a:gd name="connsiteX2" fmla="*/ 431800 w 1253067"/>
              <a:gd name="connsiteY2" fmla="*/ 2904067 h 4161367"/>
              <a:gd name="connsiteX3" fmla="*/ 778934 w 1253067"/>
              <a:gd name="connsiteY3" fmla="*/ 2595034 h 4161367"/>
              <a:gd name="connsiteX4" fmla="*/ 541867 w 1253067"/>
              <a:gd name="connsiteY4" fmla="*/ 2180167 h 4161367"/>
              <a:gd name="connsiteX5" fmla="*/ 1037167 w 1253067"/>
              <a:gd name="connsiteY5" fmla="*/ 1553634 h 4161367"/>
              <a:gd name="connsiteX6" fmla="*/ 821267 w 1253067"/>
              <a:gd name="connsiteY6" fmla="*/ 1439334 h 4161367"/>
              <a:gd name="connsiteX7" fmla="*/ 1071034 w 1253067"/>
              <a:gd name="connsiteY7" fmla="*/ 1066800 h 4161367"/>
              <a:gd name="connsiteX8" fmla="*/ 1198034 w 1253067"/>
              <a:gd name="connsiteY8" fmla="*/ 457200 h 4161367"/>
              <a:gd name="connsiteX9" fmla="*/ 1253067 w 1253067"/>
              <a:gd name="connsiteY9" fmla="*/ 0 h 4161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53067" h="4161367">
                <a:moveTo>
                  <a:pt x="0" y="4161367"/>
                </a:moveTo>
                <a:cubicBezTo>
                  <a:pt x="205316" y="3952875"/>
                  <a:pt x="410633" y="3744384"/>
                  <a:pt x="482600" y="3534834"/>
                </a:cubicBezTo>
                <a:cubicBezTo>
                  <a:pt x="554567" y="3325284"/>
                  <a:pt x="382411" y="3060700"/>
                  <a:pt x="431800" y="2904067"/>
                </a:cubicBezTo>
                <a:cubicBezTo>
                  <a:pt x="481189" y="2747434"/>
                  <a:pt x="760590" y="2715684"/>
                  <a:pt x="778934" y="2595034"/>
                </a:cubicBezTo>
                <a:cubicBezTo>
                  <a:pt x="797278" y="2474384"/>
                  <a:pt x="498828" y="2353734"/>
                  <a:pt x="541867" y="2180167"/>
                </a:cubicBezTo>
                <a:cubicBezTo>
                  <a:pt x="584906" y="2006600"/>
                  <a:pt x="990600" y="1677106"/>
                  <a:pt x="1037167" y="1553634"/>
                </a:cubicBezTo>
                <a:cubicBezTo>
                  <a:pt x="1083734" y="1430162"/>
                  <a:pt x="815623" y="1520473"/>
                  <a:pt x="821267" y="1439334"/>
                </a:cubicBezTo>
                <a:cubicBezTo>
                  <a:pt x="826911" y="1358195"/>
                  <a:pt x="1008240" y="1230489"/>
                  <a:pt x="1071034" y="1066800"/>
                </a:cubicBezTo>
                <a:cubicBezTo>
                  <a:pt x="1133828" y="903111"/>
                  <a:pt x="1167695" y="635000"/>
                  <a:pt x="1198034" y="457200"/>
                </a:cubicBezTo>
                <a:cubicBezTo>
                  <a:pt x="1228373" y="279400"/>
                  <a:pt x="1253067" y="0"/>
                  <a:pt x="1253067" y="0"/>
                </a:cubicBezTo>
              </a:path>
            </a:pathLst>
          </a:cu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206699" y="6274028"/>
            <a:ext cx="12391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Shortcut!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6894168" y="6474828"/>
            <a:ext cx="193937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25FD-1FAB-CC4D-AA9C-48862A7C5B7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46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Morning, Starting Out at Base Camp</a:t>
            </a:r>
            <a:endParaRPr lang="en-US" dirty="0"/>
          </a:p>
        </p:txBody>
      </p:sp>
      <p:pic>
        <p:nvPicPr>
          <p:cNvPr id="3" name="Picture 2" descr="Copy of IMG_023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965" y="1732418"/>
            <a:ext cx="4180071" cy="45917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19676" y="6058858"/>
            <a:ext cx="22440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Photo Credit: Ed Murphy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25FD-1FAB-CC4D-AA9C-48862A7C5B7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637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Later That Day, At the Summit</a:t>
            </a:r>
            <a:br>
              <a:rPr lang="en-US" dirty="0" smtClean="0"/>
            </a:br>
            <a:r>
              <a:rPr lang="en-US" sz="3600" dirty="0" smtClean="0"/>
              <a:t>(sorry Ed muffed the picture)</a:t>
            </a:r>
            <a:endParaRPr lang="en-US" sz="3600" dirty="0"/>
          </a:p>
        </p:txBody>
      </p:sp>
      <p:pic>
        <p:nvPicPr>
          <p:cNvPr id="5" name="Picture 4" descr="Kenton-on-the-Summit-with-the-Gold-Olympic-Medal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0" t="41396" r="12405"/>
          <a:stretch/>
        </p:blipFill>
        <p:spPr>
          <a:xfrm>
            <a:off x="452804" y="2008140"/>
            <a:ext cx="8277366" cy="4049996"/>
          </a:xfrm>
          <a:prstGeom prst="rect">
            <a:avLst/>
          </a:prstGeom>
        </p:spPr>
      </p:pic>
      <p:pic>
        <p:nvPicPr>
          <p:cNvPr id="6" name="Picture 5" descr="Coin Front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580" y="2170804"/>
            <a:ext cx="673996" cy="6739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7999" y="6058136"/>
            <a:ext cx="22440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Photo Credit: Ed Murphy</a:t>
            </a:r>
            <a:endParaRPr lang="en-US" sz="1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25FD-1FAB-CC4D-AA9C-48862A7C5B7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599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Burying the Coin on the Summit</a:t>
            </a:r>
            <a:endParaRPr lang="en-US" dirty="0"/>
          </a:p>
        </p:txBody>
      </p:sp>
      <p:pic>
        <p:nvPicPr>
          <p:cNvPr id="3" name="Picture 2" descr="Rob-Casserley-Mount-Everes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836" y="1740669"/>
            <a:ext cx="5727905" cy="42959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13196" y="6058858"/>
            <a:ext cx="22440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Photo Credit: Ed Murphy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25FD-1FAB-CC4D-AA9C-48862A7C5B7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259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Climbing Partner &amp; Photographer,</a:t>
            </a:r>
            <a:br>
              <a:rPr lang="en-US" dirty="0" smtClean="0"/>
            </a:br>
            <a:r>
              <a:rPr lang="en-US" dirty="0" smtClean="0"/>
              <a:t>Ed Murphy</a:t>
            </a:r>
            <a:endParaRPr lang="en-US" dirty="0"/>
          </a:p>
        </p:txBody>
      </p:sp>
      <p:pic>
        <p:nvPicPr>
          <p:cNvPr id="3" name="Picture 2" descr="summi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670" y="1589548"/>
            <a:ext cx="6134246" cy="46047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38865" y="6194322"/>
            <a:ext cx="22440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Photo Credit: Bill Hagan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25FD-1FAB-CC4D-AA9C-48862A7C5B7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287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Cindy, It’s Right Under That Yellow Flag!</a:t>
            </a:r>
            <a:endParaRPr lang="en-US" dirty="0"/>
          </a:p>
        </p:txBody>
      </p:sp>
      <p:pic>
        <p:nvPicPr>
          <p:cNvPr id="3" name="Picture 2" descr="summit-1024x57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45" y="1816920"/>
            <a:ext cx="7226710" cy="40650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20638" y="2387229"/>
            <a:ext cx="2170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Lyncean Coin Location</a:t>
            </a:r>
            <a:endParaRPr lang="en-US" sz="2400" b="1" dirty="0"/>
          </a:p>
        </p:txBody>
      </p:sp>
      <p:cxnSp>
        <p:nvCxnSpPr>
          <p:cNvPr id="6" name="Straight Arrow Connector 5"/>
          <p:cNvCxnSpPr>
            <a:stCxn id="4" idx="2"/>
          </p:cNvCxnSpPr>
          <p:nvPr/>
        </p:nvCxnSpPr>
        <p:spPr>
          <a:xfrm>
            <a:off x="2305650" y="3218226"/>
            <a:ext cx="505517" cy="1165222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537880" y="2656768"/>
            <a:ext cx="550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Ed</a:t>
            </a:r>
            <a:endParaRPr lang="en-US" sz="2400" b="1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7385479" y="3118433"/>
            <a:ext cx="368170" cy="346402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57861" y="5869813"/>
            <a:ext cx="30297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Photo Credit: Tenzing Norgay II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25FD-1FAB-CC4D-AA9C-48862A7C5B7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704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Jim Lonergan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Jim passed away on April 31</a:t>
            </a:r>
            <a:r>
              <a:rPr lang="en-US" baseline="30000" dirty="0" smtClean="0"/>
              <a:t>st</a:t>
            </a:r>
            <a:r>
              <a:rPr lang="en-US" dirty="0" smtClean="0"/>
              <a:t>, just 2 days after our last meeting</a:t>
            </a:r>
          </a:p>
          <a:p>
            <a:r>
              <a:rPr lang="en-US" dirty="0" smtClean="0"/>
              <a:t>His wife, Cathy, is organizing a celebration of Jim’s life</a:t>
            </a:r>
          </a:p>
          <a:p>
            <a:r>
              <a:rPr lang="en-US" dirty="0" smtClean="0"/>
              <a:t>Here at the Southwestern Yacht Club</a:t>
            </a:r>
          </a:p>
          <a:p>
            <a:r>
              <a:rPr lang="en-US" dirty="0" smtClean="0"/>
              <a:t>Sunday, July 16</a:t>
            </a:r>
            <a:r>
              <a:rPr lang="en-US" baseline="30000" dirty="0" smtClean="0"/>
              <a:t>th</a:t>
            </a:r>
            <a:r>
              <a:rPr lang="en-US" dirty="0" smtClean="0"/>
              <a:t>, 1:00 PM</a:t>
            </a:r>
          </a:p>
          <a:p>
            <a:r>
              <a:rPr lang="en-US" dirty="0" smtClean="0"/>
              <a:t>We will also send out an email with the date, time, and place to inform Lyncean members who are not here today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25FD-1FAB-CC4D-AA9C-48862A7C5B7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076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024" y="1417638"/>
            <a:ext cx="8617117" cy="508003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Thanks to all who contributed to defray our website costs!</a:t>
            </a:r>
          </a:p>
          <a:p>
            <a:pPr lvl="1"/>
            <a:r>
              <a:rPr lang="en-US" dirty="0"/>
              <a:t>Hacking continues to be a challenge but SiteLock scans and frequent monitoring by several of us </a:t>
            </a:r>
            <a:r>
              <a:rPr lang="en-US" i="1" dirty="0"/>
              <a:t>seems</a:t>
            </a:r>
            <a:r>
              <a:rPr lang="en-US" dirty="0"/>
              <a:t> to be adequate to keep things working and </a:t>
            </a:r>
            <a:r>
              <a:rPr lang="en-US" dirty="0" smtClean="0"/>
              <a:t>secure</a:t>
            </a:r>
          </a:p>
          <a:p>
            <a:r>
              <a:rPr lang="en-US" dirty="0" smtClean="0"/>
              <a:t>Expenses</a:t>
            </a:r>
          </a:p>
          <a:p>
            <a:pPr lvl="1"/>
            <a:r>
              <a:rPr lang="en-US" dirty="0" smtClean="0"/>
              <a:t>Our current website expenses are now ~$204 per year</a:t>
            </a:r>
          </a:p>
          <a:p>
            <a:pPr lvl="1"/>
            <a:r>
              <a:rPr lang="en-US" dirty="0" smtClean="0"/>
              <a:t>We are paid up for the next year</a:t>
            </a:r>
          </a:p>
          <a:p>
            <a:pPr lvl="1"/>
            <a:r>
              <a:rPr lang="en-US" dirty="0" smtClean="0"/>
              <a:t>How should we raise the money for this in the future?</a:t>
            </a:r>
          </a:p>
          <a:p>
            <a:r>
              <a:rPr lang="en-US" dirty="0" smtClean="0"/>
              <a:t>If problems return, we could spend another $70/yr for an SSL certificate, which encrypts all user interactions with the site and makes it harder for a hacker to penetrate the site</a:t>
            </a:r>
          </a:p>
          <a:p>
            <a:pPr lvl="1"/>
            <a:r>
              <a:rPr lang="en-US" dirty="0" smtClean="0"/>
              <a:t>Some search engines downgrade or ignore sites without SSL certificates</a:t>
            </a:r>
          </a:p>
          <a:p>
            <a:pPr lvl="1"/>
            <a:r>
              <a:rPr lang="en-US" dirty="0" smtClean="0"/>
              <a:t>This would bring our annual website expense up to $274 per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25FD-1FAB-CC4D-AA9C-48862A7C5B7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833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Website Costs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9901712"/>
              </p:ext>
            </p:extLst>
          </p:nvPr>
        </p:nvGraphicFramePr>
        <p:xfrm>
          <a:off x="1002145" y="1462668"/>
          <a:ext cx="6422468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8811"/>
                <a:gridCol w="1268879"/>
                <a:gridCol w="277477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Annual 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Status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Domain 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$20.17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Paid thru</a:t>
                      </a:r>
                      <a:r>
                        <a:rPr lang="en-US" baseline="0" dirty="0" smtClean="0"/>
                        <a:t> 2/18/22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Hosting Service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$96.00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Paid thru 2/20/18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Daily Security Scans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$84.00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Paid thru 2/26/18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Daily Backups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$24.00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Paid thru 2/26/18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TOTAL ANNUAL COST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$224.17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$204.00</a:t>
                      </a:r>
                      <a:r>
                        <a:rPr lang="en-US" b="1" baseline="0" dirty="0" smtClean="0"/>
                        <a:t> thru 2/18/22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SSL certificate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$49.99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Assuming 3-yr contract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TOTAL ANNUAL COST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$274.16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$253.99</a:t>
                      </a:r>
                      <a:r>
                        <a:rPr lang="en-US" b="1" baseline="0" dirty="0" smtClean="0"/>
                        <a:t> thru 2/18/22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ight Brace 6"/>
          <p:cNvSpPr/>
          <p:nvPr/>
        </p:nvSpPr>
        <p:spPr>
          <a:xfrm>
            <a:off x="7502525" y="2098476"/>
            <a:ext cx="140242" cy="180750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553645" y="2819617"/>
            <a:ext cx="1133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Current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98650" y="4900518"/>
            <a:ext cx="83132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There could be additional expenses if someone successfully hacks the site:</a:t>
            </a:r>
          </a:p>
          <a:p>
            <a:pPr marL="742950" lvl="1" indent="-285750">
              <a:buFont typeface="Lucida Grande"/>
              <a:buChar char="-"/>
            </a:pPr>
            <a:r>
              <a:rPr lang="en-US" sz="2000" dirty="0"/>
              <a:t>Another one-time </a:t>
            </a:r>
            <a:r>
              <a:rPr lang="en-US" sz="2000" dirty="0" smtClean="0"/>
              <a:t>scan by security expert would </a:t>
            </a:r>
            <a:r>
              <a:rPr lang="en-US" sz="2000" dirty="0"/>
              <a:t>cost $199.99</a:t>
            </a:r>
          </a:p>
          <a:p>
            <a:pPr marL="742950" lvl="1" indent="-285750">
              <a:buFont typeface="Lucida Grande"/>
              <a:buChar char="-"/>
            </a:pPr>
            <a:r>
              <a:rPr lang="en-US" sz="2000" dirty="0"/>
              <a:t>Security expert service costs $80/month to cover 3 issues/</a:t>
            </a:r>
            <a:r>
              <a:rPr lang="en-US" sz="2000" dirty="0" smtClean="0"/>
              <a:t>month</a:t>
            </a:r>
          </a:p>
          <a:p>
            <a:pPr marL="285750" indent="-285750">
              <a:buFont typeface="Arial"/>
              <a:buChar char="•"/>
            </a:pPr>
            <a:r>
              <a:rPr lang="en-US" sz="2000" b="1" dirty="0" smtClean="0"/>
              <a:t>Suggest we raise at least $500/yr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25FD-1FAB-CC4D-AA9C-48862A7C5B7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985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Pay for This in the Future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Raise the meeting fee?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Raise money on an as-needed basis?</a:t>
            </a:r>
          </a:p>
          <a:p>
            <a:r>
              <a:rPr lang="en-US" dirty="0" smtClean="0"/>
              <a:t>Other expenses may arise (</a:t>
            </a:r>
            <a:r>
              <a:rPr lang="en-US" i="1" dirty="0" smtClean="0"/>
              <a:t>e.g.</a:t>
            </a:r>
            <a:r>
              <a:rPr lang="en-US" dirty="0" smtClean="0"/>
              <a:t>, dedicated laptop)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954868"/>
              </p:ext>
            </p:extLst>
          </p:nvPr>
        </p:nvGraphicFramePr>
        <p:xfrm>
          <a:off x="457200" y="2119546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Annual</a:t>
                      </a:r>
                      <a:r>
                        <a:rPr lang="en-US" baseline="0" dirty="0" smtClean="0"/>
                        <a:t> Amount Raised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Average # Meetings/yr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Average # Attendees/Mtg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Increase in Meeting Fee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$1.00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$320.00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Increase in Meeting Fee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$2.00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$640.00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Increase in Meeting Fee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$3.00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$960.00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25FD-1FAB-CC4D-AA9C-48862A7C5B7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869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5905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Upcoming Talks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8348498"/>
              </p:ext>
            </p:extLst>
          </p:nvPr>
        </p:nvGraphicFramePr>
        <p:xfrm>
          <a:off x="472410" y="2527969"/>
          <a:ext cx="8229600" cy="3571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8407"/>
                <a:gridCol w="3574326"/>
                <a:gridCol w="325686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Speaker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Topic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5/10/</a:t>
                      </a:r>
                      <a:r>
                        <a:rPr lang="en-US" sz="1400" dirty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17</a:t>
                      </a:r>
                      <a:endParaRPr lang="en-US" sz="2000" dirty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Cindy</a:t>
                      </a:r>
                      <a:r>
                        <a:rPr lang="en-US" sz="1400" b="1" baseline="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 Outlaw</a:t>
                      </a:r>
                      <a:endParaRPr lang="en-US" sz="2000" b="1" dirty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1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Former</a:t>
                      </a:r>
                      <a:r>
                        <a:rPr lang="en-US" sz="1400" b="0" i="1" baseline="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 Group Controller, SAIC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1" baseline="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Board Chair, Plant With Purpose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1" baseline="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Mountain Climber</a:t>
                      </a:r>
                      <a:endParaRPr lang="en-US" sz="2000" b="0" dirty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The Seven Summits</a:t>
                      </a:r>
                      <a:endParaRPr lang="en-US" sz="2000" b="0" dirty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6/21/17</a:t>
                      </a:r>
                      <a:endParaRPr lang="en-US" sz="2000" dirty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Barbara Durrant</a:t>
                      </a:r>
                      <a:endParaRPr lang="en-US" sz="2000" b="1" dirty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1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Director and Henshaw Chair,</a:t>
                      </a:r>
                      <a:r>
                        <a:rPr lang="en-US" sz="1400" b="0" i="1" baseline="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 Reproductive Sciences, Institute for Conservation Research</a:t>
                      </a:r>
                      <a:r>
                        <a:rPr lang="en-US" sz="1400" b="0" i="1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, </a:t>
                      </a:r>
                      <a:r>
                        <a:rPr lang="en-US" sz="1400" b="0" i="1" dirty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San Diego Zoo Global</a:t>
                      </a:r>
                      <a:endParaRPr lang="en-US" sz="2000" b="0" dirty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San Diego Zoo’s Frozen Zoo®</a:t>
                      </a:r>
                      <a:endParaRPr lang="en-US" sz="2000" b="0" dirty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8/2/17</a:t>
                      </a:r>
                      <a:endParaRPr lang="en-US" sz="1400" dirty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Patrick</a:t>
                      </a:r>
                      <a:r>
                        <a:rPr lang="en-US" sz="1400" b="1" baseline="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 Lee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1" baseline="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Vice President, Infrastructure &amp; Technology, Sempra Infrastructure and President, PXiSE Energy Solutions (a company owned by Sempra Energy)</a:t>
                      </a:r>
                      <a:endParaRPr lang="en-US" sz="1400" b="0" i="1" dirty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Advanced Control Technology for the Electric Grid of the Future</a:t>
                      </a:r>
                      <a:endParaRPr lang="en-US" sz="1400" b="0" dirty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9/13/17</a:t>
                      </a:r>
                      <a:endParaRPr lang="en-US" sz="1400" dirty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John</a:t>
                      </a:r>
                      <a:r>
                        <a:rPr lang="en-US" sz="1400" b="1" baseline="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 Glass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1" baseline="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Professor, J. Craig Venter Institute</a:t>
                      </a:r>
                      <a:endParaRPr lang="en-US" sz="1400" b="0" i="1" dirty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Synthetic Biology and CRISPR Technology</a:t>
                      </a:r>
                      <a:endParaRPr lang="en-US" sz="1400" b="0" dirty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2410" y="1183079"/>
            <a:ext cx="8229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SUBJECT TO CHANGE</a:t>
            </a:r>
          </a:p>
          <a:p>
            <a:pPr algn="ctr"/>
            <a:r>
              <a:rPr lang="en-US" sz="2400" dirty="0" smtClean="0"/>
              <a:t>This information is also on the website under</a:t>
            </a:r>
          </a:p>
          <a:p>
            <a:pPr algn="ctr"/>
            <a:r>
              <a:rPr lang="en-US" sz="2400" dirty="0" smtClean="0"/>
              <a:t>“Upcoming Talks”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25FD-1FAB-CC4D-AA9C-48862A7C5B7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099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5905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Upcoming Talks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6827397"/>
              </p:ext>
            </p:extLst>
          </p:nvPr>
        </p:nvGraphicFramePr>
        <p:xfrm>
          <a:off x="472410" y="2527969"/>
          <a:ext cx="8229600" cy="2235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8407"/>
                <a:gridCol w="3574326"/>
                <a:gridCol w="325686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Speaker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Topic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10/25/17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baseline="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Ray Ashley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1" baseline="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Professor, J. Craig Venter Institute</a:t>
                      </a:r>
                      <a:endParaRPr lang="en-US" sz="1400" b="0" i="1" dirty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Replicating the </a:t>
                      </a:r>
                      <a:r>
                        <a:rPr lang="en-US" sz="1400" b="0" i="1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San Salvador, </a:t>
                      </a:r>
                      <a:r>
                        <a:rPr lang="en-US" sz="1400" b="0" i="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the ship in which Juan Cabrillo sailed to San Diego</a:t>
                      </a:r>
                      <a:endParaRPr lang="en-US" sz="1400" b="0" i="0" dirty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12/6/17</a:t>
                      </a:r>
                      <a:endParaRPr lang="en-US" sz="1400" dirty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Andreas</a:t>
                      </a:r>
                      <a:r>
                        <a:rPr lang="en-US" sz="1400" b="1" baseline="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 Bratt-Leal</a:t>
                      </a:r>
                      <a:endParaRPr lang="en-US" sz="1400" dirty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Director of Research &amp; Development, Summit for Stem Cell Foundation</a:t>
                      </a:r>
                      <a:endParaRPr lang="en-US" sz="1400" i="1" dirty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Patient-specific cell therapy for Parkinson’s disease</a:t>
                      </a:r>
                      <a:endParaRPr lang="en-US" sz="1400" dirty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1/17/18</a:t>
                      </a:r>
                      <a:endParaRPr lang="en-US" sz="1400" dirty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baseline="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Alex Cannara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1" baseline="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Engineering and Environmental Consultant</a:t>
                      </a:r>
                      <a:endParaRPr lang="en-US" sz="1400" b="0" i="1" dirty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Ocean Acidification</a:t>
                      </a:r>
                      <a:endParaRPr lang="en-US" sz="1400" b="0" dirty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2/28/18</a:t>
                      </a:r>
                      <a:endParaRPr lang="en-US" sz="1400" dirty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baseline="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TBD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2410" y="1183079"/>
            <a:ext cx="8229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SUBJECT TO CHANGE</a:t>
            </a:r>
          </a:p>
          <a:p>
            <a:pPr algn="ctr"/>
            <a:r>
              <a:rPr lang="en-US" sz="2400" dirty="0" smtClean="0"/>
              <a:t>This information is also on the website under</a:t>
            </a:r>
          </a:p>
          <a:p>
            <a:pPr algn="ctr"/>
            <a:r>
              <a:rPr lang="en-US" sz="2400" dirty="0" smtClean="0"/>
              <a:t>“Upcoming Talks”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37029" y="5123543"/>
            <a:ext cx="8164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Thanks to Pete Lobner, we already have the first talk of 2018 booked!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25FD-1FAB-CC4D-AA9C-48862A7C5B7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816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21472" y="5270879"/>
            <a:ext cx="1263213" cy="354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We are here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32077" y="1091744"/>
            <a:ext cx="1771015" cy="86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Pete’s nuclear powered submarine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8955" y="931449"/>
            <a:ext cx="3606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Southwestern Yacht Club, San Diego</a:t>
            </a: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125940" y="2171289"/>
            <a:ext cx="4893105" cy="2206765"/>
            <a:chOff x="1931202" y="3777225"/>
            <a:chExt cx="4893105" cy="2206765"/>
          </a:xfrm>
        </p:grpSpPr>
        <p:pic>
          <p:nvPicPr>
            <p:cNvPr id="9" name="Picture 8" descr="Coin Back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7542" y="3777225"/>
              <a:ext cx="2206765" cy="2206765"/>
            </a:xfrm>
            <a:prstGeom prst="rect">
              <a:avLst/>
            </a:prstGeom>
          </p:spPr>
        </p:pic>
        <p:pic>
          <p:nvPicPr>
            <p:cNvPr id="10" name="Picture 9" descr="Coin Fron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1202" y="3777225"/>
              <a:ext cx="2206765" cy="2206765"/>
            </a:xfrm>
            <a:prstGeom prst="rect">
              <a:avLst/>
            </a:prstGeom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25FD-1FAB-CC4D-AA9C-48862A7C5B7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44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25FD-1FAB-CC4D-AA9C-48862A7C5B7E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9710235"/>
              </p:ext>
            </p:extLst>
          </p:nvPr>
        </p:nvGraphicFramePr>
        <p:xfrm>
          <a:off x="2065539" y="137031"/>
          <a:ext cx="5012922" cy="6584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Worksheet" r:id="rId4" imgW="6769100" imgH="8890000" progId="Excel.Sheet.8">
                  <p:embed/>
                </p:oleObj>
              </mc:Choice>
              <mc:Fallback>
                <p:oleObj name="Worksheet" r:id="rId4" imgW="6769100" imgH="88900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65539" y="137031"/>
                        <a:ext cx="5012922" cy="65844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3969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2238</TotalTime>
  <Words>803</Words>
  <Application>Microsoft Macintosh PowerPoint</Application>
  <PresentationFormat>On-screen Show (4:3)</PresentationFormat>
  <Paragraphs>166</Paragraphs>
  <Slides>17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Worksheet</vt:lpstr>
      <vt:lpstr>Agenda for 5/10/17 111th Meeting</vt:lpstr>
      <vt:lpstr>Jim Lonergan</vt:lpstr>
      <vt:lpstr>Website</vt:lpstr>
      <vt:lpstr>Website Costs</vt:lpstr>
      <vt:lpstr>How to Pay for This in the Future</vt:lpstr>
      <vt:lpstr>Upcoming Talks</vt:lpstr>
      <vt:lpstr>Upcoming Talks</vt:lpstr>
      <vt:lpstr>PowerPoint Presentation</vt:lpstr>
      <vt:lpstr>PowerPoint Presentation</vt:lpstr>
      <vt:lpstr>PowerPoint Presentation</vt:lpstr>
      <vt:lpstr>Plant Cindy’s Coin on Everest!</vt:lpstr>
      <vt:lpstr>Our Plan to Scamper Up This Big Boy</vt:lpstr>
      <vt:lpstr>Morning, Starting Out at Base Camp</vt:lpstr>
      <vt:lpstr>Later That Day, At the Summit (sorry Ed muffed the picture)</vt:lpstr>
      <vt:lpstr>Burying the Coin on the Summit</vt:lpstr>
      <vt:lpstr>Climbing Partner &amp; Photographer, Ed Murphy</vt:lpstr>
      <vt:lpstr>Cindy, It’s Right Under That Yellow Flag!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Hagan</dc:creator>
  <cp:lastModifiedBy>Bill Hagan</cp:lastModifiedBy>
  <cp:revision>271</cp:revision>
  <cp:lastPrinted>2017-03-29T00:06:56Z</cp:lastPrinted>
  <dcterms:created xsi:type="dcterms:W3CDTF">2016-05-28T02:03:17Z</dcterms:created>
  <dcterms:modified xsi:type="dcterms:W3CDTF">2017-05-12T20:18:20Z</dcterms:modified>
</cp:coreProperties>
</file>