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2" r:id="rId2"/>
    <p:sldId id="268" r:id="rId3"/>
    <p:sldId id="282" r:id="rId4"/>
    <p:sldId id="283" r:id="rId5"/>
    <p:sldId id="284" r:id="rId6"/>
    <p:sldId id="269" r:id="rId7"/>
    <p:sldId id="279" r:id="rId8"/>
    <p:sldId id="285" r:id="rId9"/>
    <p:sldId id="276" r:id="rId10"/>
    <p:sldId id="271" r:id="rId11"/>
    <p:sldId id="272" r:id="rId12"/>
    <p:sldId id="280" r:id="rId13"/>
    <p:sldId id="289" r:id="rId14"/>
    <p:sldId id="277" r:id="rId15"/>
    <p:sldId id="281" r:id="rId16"/>
    <p:sldId id="273" r:id="rId17"/>
    <p:sldId id="288" r:id="rId18"/>
    <p:sldId id="270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C33"/>
    <a:srgbClr val="19191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56" y="-9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5E994-B577-3647-9D25-5606E44EF2D6}" type="datetimeFigureOut">
              <a:rPr lang="en-US" smtClean="0"/>
              <a:t>9/13/17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AB47E-7506-6446-965A-D0A30F13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8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93A9-630C-354D-BFA5-0E1CE9AB92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07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AB47E-7506-6446-965A-D0A30F131C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8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58F5-B23A-4F4E-90C4-8989B11B649F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29DE-B483-2B48-A15A-097F1CEFC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8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58F5-B23A-4F4E-90C4-8989B11B649F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29DE-B483-2B48-A15A-097F1CEFC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1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58F5-B23A-4F4E-90C4-8989B11B649F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29DE-B483-2B48-A15A-097F1CEFC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1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58F5-B23A-4F4E-90C4-8989B11B649F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29DE-B483-2B48-A15A-097F1CEFC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58F5-B23A-4F4E-90C4-8989B11B649F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29DE-B483-2B48-A15A-097F1CEFC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5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58F5-B23A-4F4E-90C4-8989B11B649F}" type="datetimeFigureOut">
              <a:rPr lang="en-US" smtClean="0"/>
              <a:t>9/13/17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29DE-B483-2B48-A15A-097F1CEFC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1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58F5-B23A-4F4E-90C4-8989B11B649F}" type="datetimeFigureOut">
              <a:rPr lang="en-US" smtClean="0"/>
              <a:t>9/13/17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29DE-B483-2B48-A15A-097F1CEFC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5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58F5-B23A-4F4E-90C4-8989B11B649F}" type="datetimeFigureOut">
              <a:rPr lang="en-US" smtClean="0"/>
              <a:t>9/13/17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29DE-B483-2B48-A15A-097F1CEFC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6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58F5-B23A-4F4E-90C4-8989B11B649F}" type="datetimeFigureOut">
              <a:rPr lang="en-US" smtClean="0"/>
              <a:t>9/13/17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29DE-B483-2B48-A15A-097F1CEFC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58F5-B23A-4F4E-90C4-8989B11B649F}" type="datetimeFigureOut">
              <a:rPr lang="en-US" smtClean="0"/>
              <a:t>9/13/17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29DE-B483-2B48-A15A-097F1CEFC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4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58F5-B23A-4F4E-90C4-8989B11B649F}" type="datetimeFigureOut">
              <a:rPr lang="en-US" smtClean="0"/>
              <a:t>9/13/17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29DE-B483-2B48-A15A-097F1CEFC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9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258F5-B23A-4F4E-90C4-8989B11B649F}" type="datetimeFigureOut">
              <a:rPr lang="en-US" smtClean="0"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729DE-B483-2B48-A15A-097F1CEFC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3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microsoft.com/office/2007/relationships/hdphoto" Target="../media/hdphoto12.wdp"/><Relationship Id="rId13" Type="http://schemas.microsoft.com/office/2007/relationships/hdphoto" Target="../media/hdphoto13.wdp"/><Relationship Id="rId1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Relationship Id="rId4" Type="http://schemas.microsoft.com/office/2007/relationships/hdphoto" Target="../media/hdphoto7.wdp"/><Relationship Id="rId5" Type="http://schemas.openxmlformats.org/officeDocument/2006/relationships/image" Target="../media/image18.png"/><Relationship Id="rId6" Type="http://schemas.microsoft.com/office/2007/relationships/hdphoto" Target="../media/hdphoto8.wdp"/><Relationship Id="rId7" Type="http://schemas.openxmlformats.org/officeDocument/2006/relationships/image" Target="../media/image19.png"/><Relationship Id="rId8" Type="http://schemas.microsoft.com/office/2007/relationships/hdphoto" Target="../media/hdphoto9.wdp"/><Relationship Id="rId9" Type="http://schemas.microsoft.com/office/2007/relationships/hdphoto" Target="../media/hdphoto10.wdp"/><Relationship Id="rId10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microsoft.com/office/2007/relationships/hdphoto" Target="../media/hdphoto12.wdp"/><Relationship Id="rId13" Type="http://schemas.microsoft.com/office/2007/relationships/hdphoto" Target="../media/hdphoto13.wdp"/><Relationship Id="rId1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Relationship Id="rId4" Type="http://schemas.microsoft.com/office/2007/relationships/hdphoto" Target="../media/hdphoto7.wdp"/><Relationship Id="rId5" Type="http://schemas.openxmlformats.org/officeDocument/2006/relationships/image" Target="../media/image18.png"/><Relationship Id="rId6" Type="http://schemas.microsoft.com/office/2007/relationships/hdphoto" Target="../media/hdphoto8.wdp"/><Relationship Id="rId7" Type="http://schemas.openxmlformats.org/officeDocument/2006/relationships/image" Target="../media/image19.png"/><Relationship Id="rId8" Type="http://schemas.microsoft.com/office/2007/relationships/hdphoto" Target="../media/hdphoto9.wdp"/><Relationship Id="rId9" Type="http://schemas.microsoft.com/office/2007/relationships/hdphoto" Target="../media/hdphoto10.wdp"/><Relationship Id="rId10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Relationship Id="rId3" Type="http://schemas.openxmlformats.org/officeDocument/2006/relationships/image" Target="../media/image10.png"/><Relationship Id="rId4" Type="http://schemas.microsoft.com/office/2007/relationships/hdphoto" Target="../media/hdphoto1.wdp"/><Relationship Id="rId5" Type="http://schemas.openxmlformats.org/officeDocument/2006/relationships/image" Target="../media/image11.png"/><Relationship Id="rId6" Type="http://schemas.microsoft.com/office/2007/relationships/hdphoto" Target="../media/hdphoto2.wdp"/><Relationship Id="rId7" Type="http://schemas.openxmlformats.org/officeDocument/2006/relationships/image" Target="../media/image12.png"/><Relationship Id="rId8" Type="http://schemas.microsoft.com/office/2007/relationships/hdphoto" Target="../media/hdphoto3.wdp"/><Relationship Id="rId9" Type="http://schemas.openxmlformats.org/officeDocument/2006/relationships/image" Target="../media/image13.png"/><Relationship Id="rId10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png"/><Relationship Id="rId5" Type="http://schemas.microsoft.com/office/2007/relationships/hdphoto" Target="../media/hdphoto14.wdp"/><Relationship Id="rId6" Type="http://schemas.openxmlformats.org/officeDocument/2006/relationships/image" Target="../media/image24.png"/><Relationship Id="rId7" Type="http://schemas.microsoft.com/office/2007/relationships/hdphoto" Target="../media/hdphoto15.wdp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jpeg"/><Relationship Id="rId12" Type="http://schemas.microsoft.com/office/2007/relationships/hdphoto" Target="../media/hdphoto5.wdp"/><Relationship Id="rId13" Type="http://schemas.openxmlformats.org/officeDocument/2006/relationships/image" Target="../media/image15.jpeg"/><Relationship Id="rId14" Type="http://schemas.microsoft.com/office/2007/relationships/hdphoto" Target="../media/hdphoto6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Relationship Id="rId3" Type="http://schemas.openxmlformats.org/officeDocument/2006/relationships/image" Target="../media/image10.png"/><Relationship Id="rId4" Type="http://schemas.microsoft.com/office/2007/relationships/hdphoto" Target="../media/hdphoto1.wdp"/><Relationship Id="rId5" Type="http://schemas.openxmlformats.org/officeDocument/2006/relationships/image" Target="../media/image11.png"/><Relationship Id="rId6" Type="http://schemas.microsoft.com/office/2007/relationships/hdphoto" Target="../media/hdphoto2.wdp"/><Relationship Id="rId7" Type="http://schemas.openxmlformats.org/officeDocument/2006/relationships/image" Target="../media/image12.png"/><Relationship Id="rId8" Type="http://schemas.microsoft.com/office/2007/relationships/hdphoto" Target="../media/hdphoto3.wdp"/><Relationship Id="rId9" Type="http://schemas.openxmlformats.org/officeDocument/2006/relationships/image" Target="../media/image13.png"/><Relationship Id="rId10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r>
              <a:rPr lang="en-US" dirty="0"/>
              <a:t> </a:t>
            </a:r>
            <a:r>
              <a:rPr lang="en-US" smtClean="0"/>
              <a:t>for </a:t>
            </a:r>
            <a:r>
              <a:rPr lang="en-US" smtClean="0"/>
              <a:t>9/</a:t>
            </a:r>
            <a:r>
              <a:rPr lang="en-US" dirty="0" smtClean="0"/>
              <a:t>13/17</a:t>
            </a:r>
            <a:br>
              <a:rPr lang="en-US" dirty="0" smtClean="0"/>
            </a:br>
            <a:r>
              <a:rPr lang="en-US" sz="3600" dirty="0" smtClean="0"/>
              <a:t>114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Meeting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37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Reminder: please turn off or mute cell phones</a:t>
            </a:r>
          </a:p>
          <a:p>
            <a:r>
              <a:rPr lang="en-US" dirty="0" smtClean="0"/>
              <a:t>Announcements and Introductions</a:t>
            </a:r>
          </a:p>
          <a:p>
            <a:r>
              <a:rPr lang="en-US" dirty="0" smtClean="0"/>
              <a:t>Upcoming Scheduled Talks</a:t>
            </a:r>
          </a:p>
          <a:p>
            <a:r>
              <a:rPr lang="en-US" dirty="0" smtClean="0"/>
              <a:t>Interesting website statistics</a:t>
            </a:r>
          </a:p>
          <a:p>
            <a:r>
              <a:rPr lang="en-US" dirty="0" smtClean="0"/>
              <a:t>“Engineering Life Using CRISPRs and Synthetic Biology</a:t>
            </a:r>
            <a:r>
              <a:rPr lang="en-US" dirty="0" smtClean="0">
                <a:latin typeface="+mj-lt"/>
                <a:ea typeface="ＭＳ 明朝"/>
                <a:cs typeface="Times New Roman"/>
              </a:rPr>
              <a:t>”, Dr. John Glass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670845" y="27706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075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mon Tr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4" y="417667"/>
            <a:ext cx="7935505" cy="595162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807391" y="1154399"/>
            <a:ext cx="4550413" cy="5371594"/>
            <a:chOff x="1807391" y="1154399"/>
            <a:chExt cx="4550413" cy="5371594"/>
          </a:xfrm>
        </p:grpSpPr>
        <p:sp>
          <p:nvSpPr>
            <p:cNvPr id="5" name="Oval 4"/>
            <p:cNvSpPr/>
            <p:nvPr/>
          </p:nvSpPr>
          <p:spPr>
            <a:xfrm>
              <a:off x="1857247" y="3362013"/>
              <a:ext cx="1253009" cy="1218546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428344" y="2589334"/>
              <a:ext cx="653084" cy="635121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807391" y="1640636"/>
              <a:ext cx="653084" cy="635121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245952" y="1154399"/>
              <a:ext cx="653084" cy="635121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110256" y="1721384"/>
              <a:ext cx="479313" cy="466130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739061" y="2035197"/>
              <a:ext cx="479313" cy="466130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60475" y="5890872"/>
              <a:ext cx="653084" cy="635121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454923" y="3288904"/>
              <a:ext cx="1253009" cy="1218546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081428" y="2356269"/>
              <a:ext cx="479313" cy="466130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118147" y="2751190"/>
              <a:ext cx="239657" cy="233065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468214" y="542536"/>
            <a:ext cx="1226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Try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58568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mon Tr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90" y="414857"/>
            <a:ext cx="7935505" cy="595162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548202" y="1069126"/>
            <a:ext cx="5203981" cy="5477413"/>
            <a:chOff x="1548202" y="1069126"/>
            <a:chExt cx="5203981" cy="5477413"/>
          </a:xfrm>
        </p:grpSpPr>
        <p:pic>
          <p:nvPicPr>
            <p:cNvPr id="25" name="Picture 24" descr="1-5-10-20-and-100-us-dollar-bills-crbxkg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26050">
              <a:off x="1676679" y="3669416"/>
              <a:ext cx="1325745" cy="957022"/>
            </a:xfrm>
            <a:prstGeom prst="rect">
              <a:avLst/>
            </a:prstGeom>
          </p:spPr>
        </p:pic>
        <p:pic>
          <p:nvPicPr>
            <p:cNvPr id="26" name="Picture 25" descr="stock-photo--d-render-illustration-heap-of-dollar-bills-isolated-on-white-background-512719282.jp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274" y="5627729"/>
              <a:ext cx="1364751" cy="827949"/>
            </a:xfrm>
            <a:prstGeom prst="rect">
              <a:avLst/>
            </a:prstGeom>
          </p:spPr>
        </p:pic>
        <p:pic>
          <p:nvPicPr>
            <p:cNvPr id="27" name="Picture 26" descr="13160492-un-d-lar-arrugado-aislado-en-blanco.jpg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0277" y="5852746"/>
              <a:ext cx="1040690" cy="693793"/>
            </a:xfrm>
            <a:prstGeom prst="rect">
              <a:avLst/>
            </a:prstGeom>
          </p:spPr>
        </p:pic>
        <p:pic>
          <p:nvPicPr>
            <p:cNvPr id="28" name="Picture 27" descr="13160492-un-d-lar-arrugado-aislado-en-blanco.jpg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00309">
              <a:off x="1548202" y="1642971"/>
              <a:ext cx="1040690" cy="693793"/>
            </a:xfrm>
            <a:prstGeom prst="rect">
              <a:avLst/>
            </a:prstGeom>
          </p:spPr>
        </p:pic>
        <p:pic>
          <p:nvPicPr>
            <p:cNvPr id="29" name="Picture 28" descr="1-5-10-20-and-100-us-dollar-bills-crbxkg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91406">
              <a:off x="4429102" y="3429907"/>
              <a:ext cx="1325745" cy="957022"/>
            </a:xfrm>
            <a:prstGeom prst="rect">
              <a:avLst/>
            </a:prstGeom>
          </p:spPr>
        </p:pic>
        <p:pic>
          <p:nvPicPr>
            <p:cNvPr id="30" name="Picture 29" descr="article-dollar-1130.jpg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67780" y="2272536"/>
              <a:ext cx="670903" cy="432956"/>
            </a:xfrm>
            <a:prstGeom prst="rect">
              <a:avLst/>
            </a:prstGeom>
          </p:spPr>
        </p:pic>
        <p:pic>
          <p:nvPicPr>
            <p:cNvPr id="31" name="Picture 30" descr="article-dollar-1130.jpg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5221">
              <a:off x="2889984" y="1661086"/>
              <a:ext cx="670903" cy="432956"/>
            </a:xfrm>
            <a:prstGeom prst="rect">
              <a:avLst/>
            </a:prstGeom>
          </p:spPr>
        </p:pic>
        <p:pic>
          <p:nvPicPr>
            <p:cNvPr id="32" name="Picture 31" descr="100-hundred-dollar-bill-falling_193835.png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717" b="15006"/>
            <a:stretch/>
          </p:blipFill>
          <p:spPr>
            <a:xfrm rot="5084794">
              <a:off x="3194488" y="1054591"/>
              <a:ext cx="525203" cy="554274"/>
            </a:xfrm>
            <a:prstGeom prst="rect">
              <a:avLst/>
            </a:prstGeom>
          </p:spPr>
        </p:pic>
        <p:pic>
          <p:nvPicPr>
            <p:cNvPr id="33" name="Picture 32" descr="13160492-un-d-lar-arrugado-aislado-en-blanco.jpg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47484">
              <a:off x="4185467" y="2655105"/>
              <a:ext cx="937853" cy="625235"/>
            </a:xfrm>
            <a:prstGeom prst="rect">
              <a:avLst/>
            </a:prstGeom>
          </p:spPr>
        </p:pic>
        <p:pic>
          <p:nvPicPr>
            <p:cNvPr id="34" name="Picture 33" descr="100-hundred-dollar-bill-falling_193835.png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717" b="15006"/>
            <a:stretch/>
          </p:blipFill>
          <p:spPr>
            <a:xfrm rot="2027238">
              <a:off x="5132297" y="2334946"/>
              <a:ext cx="525203" cy="554274"/>
            </a:xfrm>
            <a:prstGeom prst="rect">
              <a:avLst/>
            </a:prstGeom>
          </p:spPr>
        </p:pic>
        <p:pic>
          <p:nvPicPr>
            <p:cNvPr id="36" name="Picture 35" descr="100-hundred-dollar-bill-falling_193835.png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89" t="71786"/>
            <a:stretch/>
          </p:blipFill>
          <p:spPr>
            <a:xfrm rot="3805629">
              <a:off x="6098967" y="2864497"/>
              <a:ext cx="841033" cy="46539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5468214" y="542536"/>
            <a:ext cx="1226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Try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4530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mon Tr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90" y="414857"/>
            <a:ext cx="7935505" cy="595162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548202" y="1069126"/>
            <a:ext cx="5203981" cy="5477413"/>
            <a:chOff x="1548202" y="1069126"/>
            <a:chExt cx="5203981" cy="5477413"/>
          </a:xfrm>
        </p:grpSpPr>
        <p:pic>
          <p:nvPicPr>
            <p:cNvPr id="25" name="Picture 24" descr="1-5-10-20-and-100-us-dollar-bills-crbxkg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26050">
              <a:off x="1676679" y="3669416"/>
              <a:ext cx="1325745" cy="957022"/>
            </a:xfrm>
            <a:prstGeom prst="rect">
              <a:avLst/>
            </a:prstGeom>
          </p:spPr>
        </p:pic>
        <p:pic>
          <p:nvPicPr>
            <p:cNvPr id="26" name="Picture 25" descr="stock-photo--d-render-illustration-heap-of-dollar-bills-isolated-on-white-background-512719282.jp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274" y="5627729"/>
              <a:ext cx="1364751" cy="827949"/>
            </a:xfrm>
            <a:prstGeom prst="rect">
              <a:avLst/>
            </a:prstGeom>
          </p:spPr>
        </p:pic>
        <p:pic>
          <p:nvPicPr>
            <p:cNvPr id="27" name="Picture 26" descr="13160492-un-d-lar-arrugado-aislado-en-blanco.jpg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0277" y="5852746"/>
              <a:ext cx="1040690" cy="693793"/>
            </a:xfrm>
            <a:prstGeom prst="rect">
              <a:avLst/>
            </a:prstGeom>
          </p:spPr>
        </p:pic>
        <p:pic>
          <p:nvPicPr>
            <p:cNvPr id="28" name="Picture 27" descr="13160492-un-d-lar-arrugado-aislado-en-blanco.jpg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00309">
              <a:off x="1548202" y="1642971"/>
              <a:ext cx="1040690" cy="693793"/>
            </a:xfrm>
            <a:prstGeom prst="rect">
              <a:avLst/>
            </a:prstGeom>
          </p:spPr>
        </p:pic>
        <p:pic>
          <p:nvPicPr>
            <p:cNvPr id="29" name="Picture 28" descr="1-5-10-20-and-100-us-dollar-bills-crbxkg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91406">
              <a:off x="4429102" y="3429907"/>
              <a:ext cx="1325745" cy="957022"/>
            </a:xfrm>
            <a:prstGeom prst="rect">
              <a:avLst/>
            </a:prstGeom>
          </p:spPr>
        </p:pic>
        <p:pic>
          <p:nvPicPr>
            <p:cNvPr id="30" name="Picture 29" descr="article-dollar-1130.jpg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67780" y="2272536"/>
              <a:ext cx="670903" cy="432956"/>
            </a:xfrm>
            <a:prstGeom prst="rect">
              <a:avLst/>
            </a:prstGeom>
          </p:spPr>
        </p:pic>
        <p:pic>
          <p:nvPicPr>
            <p:cNvPr id="31" name="Picture 30" descr="article-dollar-1130.jpg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5221">
              <a:off x="2889984" y="1661086"/>
              <a:ext cx="670903" cy="432956"/>
            </a:xfrm>
            <a:prstGeom prst="rect">
              <a:avLst/>
            </a:prstGeom>
          </p:spPr>
        </p:pic>
        <p:pic>
          <p:nvPicPr>
            <p:cNvPr id="32" name="Picture 31" descr="100-hundred-dollar-bill-falling_193835.png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717" b="15006"/>
            <a:stretch/>
          </p:blipFill>
          <p:spPr>
            <a:xfrm rot="5084794">
              <a:off x="3194488" y="1054591"/>
              <a:ext cx="525203" cy="554274"/>
            </a:xfrm>
            <a:prstGeom prst="rect">
              <a:avLst/>
            </a:prstGeom>
          </p:spPr>
        </p:pic>
        <p:pic>
          <p:nvPicPr>
            <p:cNvPr id="33" name="Picture 32" descr="13160492-un-d-lar-arrugado-aislado-en-blanco.jpg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47484">
              <a:off x="4185467" y="2655105"/>
              <a:ext cx="937853" cy="625235"/>
            </a:xfrm>
            <a:prstGeom prst="rect">
              <a:avLst/>
            </a:prstGeom>
          </p:spPr>
        </p:pic>
        <p:pic>
          <p:nvPicPr>
            <p:cNvPr id="34" name="Picture 33" descr="100-hundred-dollar-bill-falling_193835.png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717" b="15006"/>
            <a:stretch/>
          </p:blipFill>
          <p:spPr>
            <a:xfrm rot="2027238">
              <a:off x="5132297" y="2334946"/>
              <a:ext cx="525203" cy="554274"/>
            </a:xfrm>
            <a:prstGeom prst="rect">
              <a:avLst/>
            </a:prstGeom>
          </p:spPr>
        </p:pic>
        <p:pic>
          <p:nvPicPr>
            <p:cNvPr id="36" name="Picture 35" descr="100-hundred-dollar-bill-falling_193835.png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89" t="71786"/>
            <a:stretch/>
          </p:blipFill>
          <p:spPr>
            <a:xfrm rot="3805629">
              <a:off x="6098967" y="2864497"/>
              <a:ext cx="841033" cy="465399"/>
            </a:xfrm>
            <a:prstGeom prst="rect">
              <a:avLst/>
            </a:prstGeom>
          </p:spPr>
        </p:pic>
      </p:grpSp>
      <p:sp>
        <p:nvSpPr>
          <p:cNvPr id="15" name="Cross 14"/>
          <p:cNvSpPr/>
          <p:nvPr/>
        </p:nvSpPr>
        <p:spPr>
          <a:xfrm rot="2645841">
            <a:off x="2070132" y="791601"/>
            <a:ext cx="5182671" cy="5157096"/>
          </a:xfrm>
          <a:prstGeom prst="plus">
            <a:avLst>
              <a:gd name="adj" fmla="val 46935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68214" y="542536"/>
            <a:ext cx="1226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Try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738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97658" y="2233616"/>
            <a:ext cx="3230661" cy="2584529"/>
            <a:chOff x="1933875" y="5052316"/>
            <a:chExt cx="1893040" cy="1514432"/>
          </a:xfrm>
        </p:grpSpPr>
        <p:pic>
          <p:nvPicPr>
            <p:cNvPr id="7" name="Picture 6" descr="Petri Dish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3875" y="5052316"/>
              <a:ext cx="1893040" cy="1514432"/>
            </a:xfrm>
            <a:prstGeom prst="rect">
              <a:avLst/>
            </a:prstGeom>
          </p:spPr>
        </p:pic>
        <p:pic>
          <p:nvPicPr>
            <p:cNvPr id="5" name="Picture 4" descr="FirstPeelOff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8480" y="5313210"/>
              <a:ext cx="1091345" cy="1034049"/>
            </a:xfrm>
            <a:prstGeom prst="ellipse">
              <a:avLst/>
            </a:prstGeom>
            <a:scene3d>
              <a:camera prst="perspectiveRelaxed"/>
              <a:lightRig rig="threePt" dir="t"/>
            </a:scene3d>
          </p:spPr>
        </p:pic>
      </p:grpSp>
      <p:grpSp>
        <p:nvGrpSpPr>
          <p:cNvPr id="11" name="Group 10"/>
          <p:cNvGrpSpPr/>
          <p:nvPr/>
        </p:nvGrpSpPr>
        <p:grpSpPr>
          <a:xfrm>
            <a:off x="5456139" y="2233616"/>
            <a:ext cx="3230661" cy="2584529"/>
            <a:chOff x="4709331" y="5204716"/>
            <a:chExt cx="1893040" cy="1514432"/>
          </a:xfrm>
        </p:grpSpPr>
        <p:pic>
          <p:nvPicPr>
            <p:cNvPr id="9" name="Picture 8" descr="Petri Dish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331" y="5204716"/>
              <a:ext cx="1893040" cy="1514432"/>
            </a:xfrm>
            <a:prstGeom prst="rect">
              <a:avLst/>
            </a:prstGeom>
          </p:spPr>
        </p:pic>
        <p:pic>
          <p:nvPicPr>
            <p:cNvPr id="6" name="Picture 5" descr="7294686230_5150abc981_m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08" r="28224" b="14198"/>
            <a:stretch/>
          </p:blipFill>
          <p:spPr>
            <a:xfrm>
              <a:off x="5127300" y="5455789"/>
              <a:ext cx="1076133" cy="1035916"/>
            </a:xfrm>
            <a:prstGeom prst="ellipse">
              <a:avLst/>
            </a:prstGeom>
            <a:scene3d>
              <a:camera prst="perspectiveRelaxed"/>
              <a:lightRig rig="threePt" dir="t"/>
            </a:scene3d>
          </p:spPr>
        </p:pic>
      </p:grpSp>
      <p:sp>
        <p:nvSpPr>
          <p:cNvPr id="12" name="TextBox 11"/>
          <p:cNvSpPr txBox="1"/>
          <p:nvPr/>
        </p:nvSpPr>
        <p:spPr>
          <a:xfrm>
            <a:off x="362913" y="5050809"/>
            <a:ext cx="1534745" cy="71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800" dirty="0" smtClean="0"/>
              <a:t>Growth</a:t>
            </a:r>
          </a:p>
          <a:p>
            <a:pPr algn="ctr">
              <a:lnSpc>
                <a:spcPct val="70000"/>
              </a:lnSpc>
            </a:pPr>
            <a:r>
              <a:rPr lang="en-US" sz="2800" dirty="0" smtClean="0"/>
              <a:t>Time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771158" y="5203977"/>
            <a:ext cx="15347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800" dirty="0" smtClean="0"/>
              <a:t>0 Days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15423" y="5203977"/>
            <a:ext cx="15347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800" dirty="0"/>
              <a:t>1</a:t>
            </a:r>
            <a:r>
              <a:rPr lang="en-US" sz="2800" dirty="0" smtClean="0"/>
              <a:t> Day</a:t>
            </a:r>
          </a:p>
        </p:txBody>
      </p:sp>
      <p:sp>
        <p:nvSpPr>
          <p:cNvPr id="16" name="Title 2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Incubation of </a:t>
            </a:r>
            <a:r>
              <a:rPr lang="en-US" dirty="0" smtClean="0"/>
              <a:t>Modified Seed – 2</a:t>
            </a:r>
            <a:r>
              <a:rPr lang="en-US" baseline="30000" dirty="0" smtClean="0"/>
              <a:t>nd</a:t>
            </a:r>
            <a:r>
              <a:rPr lang="en-US" dirty="0" smtClean="0"/>
              <a:t> 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389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924528" y="1925254"/>
            <a:ext cx="1927513" cy="4026459"/>
            <a:chOff x="816948" y="1925254"/>
            <a:chExt cx="1927513" cy="4026459"/>
          </a:xfrm>
        </p:grpSpPr>
        <p:pic>
          <p:nvPicPr>
            <p:cNvPr id="4" name="Picture 3" descr="Petri Dish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948" y="1925254"/>
              <a:ext cx="1893040" cy="1514432"/>
            </a:xfrm>
            <a:prstGeom prst="rect">
              <a:avLst/>
            </a:prstGeom>
          </p:spPr>
        </p:pic>
        <p:pic>
          <p:nvPicPr>
            <p:cNvPr id="9" name="Picture 8" descr="Petri Dish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421" y="3820306"/>
              <a:ext cx="1893040" cy="1514432"/>
            </a:xfrm>
            <a:prstGeom prst="rect">
              <a:avLst/>
            </a:prstGeom>
          </p:spPr>
        </p:pic>
        <p:pic>
          <p:nvPicPr>
            <p:cNvPr id="11" name="Picture 10" descr="Coin Back.png"/>
            <p:cNvPicPr>
              <a:picLocks noChangeAspect="1"/>
            </p:cNvPicPr>
            <p:nvPr/>
          </p:nvPicPr>
          <p:blipFill>
            <a:blip r:embed="rId3">
              <a:alphaModFix amt="48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184" y="4159771"/>
              <a:ext cx="956888" cy="956888"/>
            </a:xfrm>
            <a:prstGeom prst="rect">
              <a:avLst/>
            </a:prstGeom>
            <a:scene3d>
              <a:camera prst="perspectiveRelaxed"/>
              <a:lightRig rig="threePt" dir="t"/>
            </a:scene3d>
          </p:spPr>
        </p:pic>
        <p:pic>
          <p:nvPicPr>
            <p:cNvPr id="12" name="Picture 11" descr="Coin Front.png"/>
            <p:cNvPicPr>
              <a:picLocks noChangeAspect="1"/>
            </p:cNvPicPr>
            <p:nvPr/>
          </p:nvPicPr>
          <p:blipFill>
            <a:blip r:embed="rId5">
              <a:alphaModFix amt="53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184" y="2215225"/>
              <a:ext cx="987658" cy="987658"/>
            </a:xfrm>
            <a:prstGeom prst="rect">
              <a:avLst/>
            </a:prstGeom>
            <a:scene3d>
              <a:camera prst="perspectiveRelaxed"/>
              <a:lightRig rig="threePt" dir="t"/>
            </a:scene3d>
          </p:spPr>
        </p:pic>
        <p:sp>
          <p:nvSpPr>
            <p:cNvPr id="17" name="TextBox 16"/>
            <p:cNvSpPr txBox="1"/>
            <p:nvPr/>
          </p:nvSpPr>
          <p:spPr>
            <a:xfrm>
              <a:off x="1137117" y="5582381"/>
              <a:ext cx="12626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 Days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57989" y="1925254"/>
            <a:ext cx="1927513" cy="4026459"/>
            <a:chOff x="3531658" y="1113014"/>
            <a:chExt cx="1927513" cy="4026459"/>
          </a:xfrm>
        </p:grpSpPr>
        <p:pic>
          <p:nvPicPr>
            <p:cNvPr id="5" name="Picture 4" descr="Petri Dish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1658" y="1113014"/>
              <a:ext cx="1893040" cy="1514432"/>
            </a:xfrm>
            <a:prstGeom prst="rect">
              <a:avLst/>
            </a:prstGeom>
          </p:spPr>
        </p:pic>
        <p:pic>
          <p:nvPicPr>
            <p:cNvPr id="10" name="Picture 9" descr="Petri Dish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6131" y="3008066"/>
              <a:ext cx="1893040" cy="1514432"/>
            </a:xfrm>
            <a:prstGeom prst="rect">
              <a:avLst/>
            </a:prstGeom>
          </p:spPr>
        </p:pic>
        <p:pic>
          <p:nvPicPr>
            <p:cNvPr id="13" name="Picture 12" descr="Coin Front.png"/>
            <p:cNvPicPr>
              <a:picLocks noChangeAspect="1"/>
            </p:cNvPicPr>
            <p:nvPr/>
          </p:nvPicPr>
          <p:blipFill>
            <a:blip r:embed="rId7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Glas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1868" y="1402985"/>
              <a:ext cx="987658" cy="987658"/>
            </a:xfrm>
            <a:prstGeom prst="rect">
              <a:avLst/>
            </a:prstGeom>
            <a:scene3d>
              <a:camera prst="perspectiveRelaxed"/>
              <a:lightRig rig="threePt" dir="t"/>
            </a:scene3d>
          </p:spPr>
        </p:pic>
        <p:pic>
          <p:nvPicPr>
            <p:cNvPr id="15" name="Picture 14" descr="Coin Back.png"/>
            <p:cNvPicPr>
              <a:picLocks noChangeAspect="1"/>
            </p:cNvPicPr>
            <p:nvPr/>
          </p:nvPicPr>
          <p:blipFill>
            <a:blip r:embed="rId9">
              <a:alphaModFix amt="8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Glas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8549" y="3347531"/>
              <a:ext cx="956888" cy="956888"/>
            </a:xfrm>
            <a:prstGeom prst="rect">
              <a:avLst/>
            </a:prstGeom>
            <a:scene3d>
              <a:camera prst="perspectiveRelaxed"/>
              <a:lightRig rig="threePt" dir="t"/>
            </a:scene3d>
          </p:spPr>
        </p:pic>
        <p:sp>
          <p:nvSpPr>
            <p:cNvPr id="18" name="TextBox 17"/>
            <p:cNvSpPr txBox="1"/>
            <p:nvPr/>
          </p:nvSpPr>
          <p:spPr>
            <a:xfrm>
              <a:off x="3859104" y="4770141"/>
              <a:ext cx="12626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  <a:r>
                <a:rPr lang="en-US" dirty="0" smtClean="0"/>
                <a:t> Days</a:t>
              </a:r>
              <a:endParaRPr lang="en-US" dirty="0"/>
            </a:p>
          </p:txBody>
        </p:sp>
      </p:grp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Incubation of </a:t>
            </a:r>
            <a:r>
              <a:rPr lang="en-US" dirty="0" smtClean="0"/>
              <a:t>Modified Seed – 2</a:t>
            </a:r>
            <a:r>
              <a:rPr lang="en-US" baseline="30000" dirty="0" smtClean="0"/>
              <a:t>nd</a:t>
            </a:r>
            <a:r>
              <a:rPr lang="en-US" dirty="0" smtClean="0"/>
              <a:t> Try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421306" y="1402034"/>
            <a:ext cx="2084911" cy="4549679"/>
            <a:chOff x="6421306" y="1402034"/>
            <a:chExt cx="2084911" cy="4549679"/>
          </a:xfrm>
        </p:grpSpPr>
        <p:pic>
          <p:nvPicPr>
            <p:cNvPr id="3" name="Picture 2" descr="Petri Dish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3037" y="1925254"/>
              <a:ext cx="1893040" cy="1514432"/>
            </a:xfrm>
            <a:prstGeom prst="rect">
              <a:avLst/>
            </a:prstGeom>
          </p:spPr>
        </p:pic>
        <p:pic>
          <p:nvPicPr>
            <p:cNvPr id="8" name="Picture 7" descr="Petri Dish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7510" y="3820306"/>
              <a:ext cx="1893040" cy="1514432"/>
            </a:xfrm>
            <a:prstGeom prst="rect">
              <a:avLst/>
            </a:prstGeom>
          </p:spPr>
        </p:pic>
        <p:pic>
          <p:nvPicPr>
            <p:cNvPr id="14" name="Picture 13" descr="Coin Front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9677" y="2215225"/>
              <a:ext cx="987658" cy="987658"/>
            </a:xfrm>
            <a:prstGeom prst="rect">
              <a:avLst/>
            </a:prstGeom>
            <a:scene3d>
              <a:camera prst="perspectiveRelaxed"/>
              <a:lightRig rig="threePt" dir="t"/>
            </a:scene3d>
          </p:spPr>
        </p:pic>
        <p:pic>
          <p:nvPicPr>
            <p:cNvPr id="16" name="Picture 15" descr="Coin Back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7511" y="4159771"/>
              <a:ext cx="956888" cy="956888"/>
            </a:xfrm>
            <a:prstGeom prst="rect">
              <a:avLst/>
            </a:prstGeom>
            <a:scene3d>
              <a:camera prst="perspectiveRelaxed"/>
              <a:lightRig rig="threePt" dir="t"/>
            </a:scene3d>
          </p:spPr>
        </p:pic>
        <p:sp>
          <p:nvSpPr>
            <p:cNvPr id="19" name="TextBox 18"/>
            <p:cNvSpPr txBox="1"/>
            <p:nvPr/>
          </p:nvSpPr>
          <p:spPr>
            <a:xfrm>
              <a:off x="6765688" y="5582381"/>
              <a:ext cx="12626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8 Days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21306" y="1402034"/>
              <a:ext cx="2084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SUCCESS?</a:t>
              </a:r>
              <a:endParaRPr lang="en-US" sz="28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62913" y="2330603"/>
            <a:ext cx="153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Front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362913" y="4247807"/>
            <a:ext cx="153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Back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362913" y="5408201"/>
            <a:ext cx="1534745" cy="71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800" dirty="0" smtClean="0"/>
              <a:t>Growth</a:t>
            </a:r>
          </a:p>
          <a:p>
            <a:pPr algn="ctr">
              <a:lnSpc>
                <a:spcPct val="70000"/>
              </a:lnSpc>
            </a:pPr>
            <a:r>
              <a:rPr lang="en-US" sz="2800" dirty="0" smtClean="0"/>
              <a:t>Time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7164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mon Tr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4" y="417667"/>
            <a:ext cx="7935505" cy="595162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807391" y="1154399"/>
            <a:ext cx="4550413" cy="5371594"/>
            <a:chOff x="1807391" y="1154399"/>
            <a:chExt cx="4550413" cy="5371594"/>
          </a:xfrm>
        </p:grpSpPr>
        <p:sp>
          <p:nvSpPr>
            <p:cNvPr id="5" name="Oval 4"/>
            <p:cNvSpPr/>
            <p:nvPr/>
          </p:nvSpPr>
          <p:spPr>
            <a:xfrm>
              <a:off x="1857247" y="3362013"/>
              <a:ext cx="1253009" cy="1218546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428344" y="2589334"/>
              <a:ext cx="653084" cy="635121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807391" y="1640636"/>
              <a:ext cx="653084" cy="635121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245952" y="1154399"/>
              <a:ext cx="653084" cy="635121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110256" y="1721384"/>
              <a:ext cx="479313" cy="466130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739061" y="2035197"/>
              <a:ext cx="479313" cy="466130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60475" y="5890872"/>
              <a:ext cx="653084" cy="635121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454923" y="3288904"/>
              <a:ext cx="1253009" cy="1218546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081428" y="2356269"/>
              <a:ext cx="479313" cy="466130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118147" y="2751190"/>
              <a:ext cx="239657" cy="233065"/>
            </a:xfrm>
            <a:prstGeom prst="ellipse">
              <a:avLst/>
            </a:prstGeom>
            <a:noFill/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468214" y="542536"/>
            <a:ext cx="1226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Try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17449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mon Tr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90" y="414857"/>
            <a:ext cx="7935505" cy="5951629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789128" y="1300288"/>
            <a:ext cx="4604013" cy="5075623"/>
            <a:chOff x="1789128" y="1300288"/>
            <a:chExt cx="4604013" cy="5075623"/>
          </a:xfrm>
        </p:grpSpPr>
        <p:pic>
          <p:nvPicPr>
            <p:cNvPr id="3" name="Picture 2" descr="Coin Bac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0622" y="2146674"/>
              <a:ext cx="247337" cy="247337"/>
            </a:xfrm>
            <a:prstGeom prst="rect">
              <a:avLst/>
            </a:prstGeom>
          </p:spPr>
        </p:pic>
        <p:pic>
          <p:nvPicPr>
            <p:cNvPr id="5" name="Picture 4" descr="Coin Fron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83677">
              <a:off x="4730077" y="3687114"/>
              <a:ext cx="300005" cy="300005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6" name="Picture 5" descr="Coin Fron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2352" y="1300288"/>
              <a:ext cx="274080" cy="274080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  <p:pic>
          <p:nvPicPr>
            <p:cNvPr id="7" name="Picture 6" descr="Coin Fron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0595" y="3880303"/>
              <a:ext cx="353525" cy="353525"/>
            </a:xfrm>
            <a:prstGeom prst="rect">
              <a:avLst/>
            </a:prstGeom>
            <a:scene3d>
              <a:camera prst="perspectiveContrastingLeftFacing"/>
              <a:lightRig rig="threePt" dir="t"/>
            </a:scene3d>
          </p:spPr>
        </p:pic>
        <p:pic>
          <p:nvPicPr>
            <p:cNvPr id="8" name="Picture 7" descr="Coin Bac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8269">
              <a:off x="4623364" y="3846087"/>
              <a:ext cx="269172" cy="269172"/>
            </a:xfrm>
            <a:prstGeom prst="rect">
              <a:avLst/>
            </a:prstGeom>
            <a:scene3d>
              <a:camera prst="perspectiveHeroicExtremeLeftFacing"/>
              <a:lightRig rig="threePt" dir="t"/>
            </a:scene3d>
          </p:spPr>
        </p:pic>
        <p:pic>
          <p:nvPicPr>
            <p:cNvPr id="9" name="Picture 8" descr="Coin Bac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4666" flipH="1">
              <a:off x="2075290" y="3636113"/>
              <a:ext cx="438316" cy="438316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4" name="Picture 3" descr="Coin Fron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6827" y="4016643"/>
              <a:ext cx="410360" cy="410360"/>
            </a:xfrm>
            <a:prstGeom prst="rect">
              <a:avLst/>
            </a:prstGeom>
          </p:spPr>
        </p:pic>
        <p:pic>
          <p:nvPicPr>
            <p:cNvPr id="10" name="Picture 9" descr="Coin Fron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737" y="4115259"/>
              <a:ext cx="253622" cy="253622"/>
            </a:xfrm>
            <a:prstGeom prst="rect">
              <a:avLst/>
            </a:prstGeom>
          </p:spPr>
        </p:pic>
        <p:pic>
          <p:nvPicPr>
            <p:cNvPr id="11" name="Picture 10" descr="Coin Fron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63671">
              <a:off x="2679829" y="6113518"/>
              <a:ext cx="262124" cy="262124"/>
            </a:xfrm>
            <a:prstGeom prst="rect">
              <a:avLst/>
            </a:prstGeom>
            <a:scene3d>
              <a:camera prst="perspectiveContrastingLeftFacing"/>
              <a:lightRig rig="threePt" dir="t"/>
            </a:scene3d>
          </p:spPr>
        </p:pic>
        <p:pic>
          <p:nvPicPr>
            <p:cNvPr id="12" name="Picture 11" descr="Coin Fron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89101">
              <a:off x="2497921" y="6113787"/>
              <a:ext cx="262124" cy="262124"/>
            </a:xfrm>
            <a:prstGeom prst="rect">
              <a:avLst/>
            </a:prstGeom>
            <a:scene3d>
              <a:camera prst="perspectiveContrastingLeftFacing"/>
              <a:lightRig rig="threePt" dir="t"/>
            </a:scene3d>
          </p:spPr>
        </p:pic>
        <p:pic>
          <p:nvPicPr>
            <p:cNvPr id="13" name="Picture 12" descr="Coin Fron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005486">
              <a:off x="4604875" y="2887015"/>
              <a:ext cx="300005" cy="300005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14" name="Picture 13" descr="Coin Bac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8269">
              <a:off x="4506280" y="2778235"/>
              <a:ext cx="269172" cy="269172"/>
            </a:xfrm>
            <a:prstGeom prst="rect">
              <a:avLst/>
            </a:prstGeom>
            <a:scene3d>
              <a:camera prst="perspectiveHeroicExtremeLeftFacing"/>
              <a:lightRig rig="threePt" dir="t"/>
            </a:scene3d>
          </p:spPr>
        </p:pic>
        <p:pic>
          <p:nvPicPr>
            <p:cNvPr id="15" name="Picture 14" descr="Coin Fron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005486">
              <a:off x="4747848" y="3400875"/>
              <a:ext cx="300005" cy="300005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16" name="Picture 15" descr="Coin Bac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89634" flipH="1">
              <a:off x="1789128" y="1748420"/>
              <a:ext cx="330611" cy="330611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17" name="Picture 16" descr="Coin Fron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005486">
              <a:off x="2071958" y="1840815"/>
              <a:ext cx="300005" cy="300005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19" name="Picture 18" descr="Coin Bac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92882">
              <a:off x="5326385" y="2429337"/>
              <a:ext cx="269172" cy="269172"/>
            </a:xfrm>
            <a:prstGeom prst="rect">
              <a:avLst/>
            </a:prstGeom>
            <a:scene3d>
              <a:camera prst="perspectiveHeroicExtremeLeftFacing"/>
              <a:lightRig rig="threePt" dir="t"/>
            </a:scene3d>
          </p:spPr>
        </p:pic>
        <p:pic>
          <p:nvPicPr>
            <p:cNvPr id="20" name="Picture 19" descr="Coin Fron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674">
              <a:off x="5143758" y="2497247"/>
              <a:ext cx="300005" cy="300005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21" name="Picture 20" descr="Coin Fron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674">
              <a:off x="3116994" y="1835714"/>
              <a:ext cx="300005" cy="300005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22" name="Picture 21" descr="Coin Fron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83291">
              <a:off x="6093136" y="2730020"/>
              <a:ext cx="300005" cy="300005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</p:grpSp>
      <p:sp>
        <p:nvSpPr>
          <p:cNvPr id="25" name="TextBox 24"/>
          <p:cNvSpPr txBox="1"/>
          <p:nvPr/>
        </p:nvSpPr>
        <p:spPr>
          <a:xfrm>
            <a:off x="5468214" y="542536"/>
            <a:ext cx="1226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Try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9607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in in Dish 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t="1861"/>
          <a:stretch/>
        </p:blipFill>
        <p:spPr>
          <a:xfrm>
            <a:off x="0" y="-6195"/>
            <a:ext cx="9144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Harvested 9/13/17 for Prof. John Glass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fruit7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2833">
                        <a14:foregroundMark x1="14000" y1="78333" x2="14000" y2="78333"/>
                        <a14:foregroundMark x1="92833" y1="19394" x2="92833" y2="19394"/>
                        <a14:backgroundMark x1="45833" y1="65455" x2="45833" y2="65455"/>
                        <a14:backgroundMark x1="67833" y1="28333" x2="67833" y2="2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1" y="5205783"/>
            <a:ext cx="1257466" cy="138321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438891" y="5692844"/>
            <a:ext cx="481716" cy="431655"/>
          </a:xfrm>
          <a:prstGeom prst="rightArrow">
            <a:avLst/>
          </a:prstGeom>
          <a:solidFill>
            <a:srgbClr val="FFCC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85457" y="5593020"/>
            <a:ext cx="5319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Zapf Dingbats"/>
                <a:ea typeface="Zapf Dingbats"/>
                <a:cs typeface="Zapf Dingbats"/>
              </a:rPr>
              <a:t>✔</a:t>
            </a:r>
            <a:endParaRPr lang="en-US" sz="3200" dirty="0"/>
          </a:p>
        </p:txBody>
      </p:sp>
      <p:pic>
        <p:nvPicPr>
          <p:cNvPr id="10" name="Picture 9" descr="silhouette-colorful-lemon-stem-leafs-illustration-81972057.jp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6932"/>
          <a:stretch/>
        </p:blipFill>
        <p:spPr>
          <a:xfrm>
            <a:off x="1623546" y="4819805"/>
            <a:ext cx="1830910" cy="605445"/>
          </a:xfrm>
          <a:prstGeom prst="rect">
            <a:avLst/>
          </a:prstGeom>
        </p:spPr>
      </p:pic>
      <p:pic>
        <p:nvPicPr>
          <p:cNvPr id="5" name="Picture 4" descr="Coin Fron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448" y="5400471"/>
            <a:ext cx="1016998" cy="101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06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1472" y="5270879"/>
            <a:ext cx="1263213" cy="354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We are here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2077" y="1091744"/>
            <a:ext cx="1771015" cy="86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Pete’s nuclear powered submarine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955" y="931449"/>
            <a:ext cx="3606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Southwestern Yacht Club, San Diego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Coin B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280" y="2171289"/>
            <a:ext cx="2206765" cy="2206765"/>
          </a:xfrm>
          <a:prstGeom prst="rect">
            <a:avLst/>
          </a:prstGeom>
        </p:spPr>
      </p:pic>
      <p:pic>
        <p:nvPicPr>
          <p:cNvPr id="10" name="Picture 9" descr="Coin Fro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40" y="2171289"/>
            <a:ext cx="2206765" cy="220676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3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5027515" y="3705178"/>
            <a:ext cx="2983163" cy="2975457"/>
            <a:chOff x="852976" y="3244368"/>
            <a:chExt cx="2983163" cy="2975457"/>
          </a:xfrm>
        </p:grpSpPr>
        <p:grpSp>
          <p:nvGrpSpPr>
            <p:cNvPr id="55" name="Group 54"/>
            <p:cNvGrpSpPr/>
            <p:nvPr/>
          </p:nvGrpSpPr>
          <p:grpSpPr>
            <a:xfrm>
              <a:off x="866416" y="3245719"/>
              <a:ext cx="2963442" cy="2970423"/>
              <a:chOff x="2988406" y="2087818"/>
              <a:chExt cx="2963442" cy="2970423"/>
            </a:xfrm>
          </p:grpSpPr>
          <p:pic>
            <p:nvPicPr>
              <p:cNvPr id="57" name="Picture 56" descr="Lemon Tree.jp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8" r="18640"/>
              <a:stretch/>
            </p:blipFill>
            <p:spPr>
              <a:xfrm>
                <a:off x="2988406" y="2087818"/>
                <a:ext cx="2963442" cy="2965726"/>
              </a:xfrm>
              <a:prstGeom prst="ellipse">
                <a:avLst/>
              </a:prstGeom>
            </p:spPr>
          </p:pic>
          <p:grpSp>
            <p:nvGrpSpPr>
              <p:cNvPr id="58" name="Group 57"/>
              <p:cNvGrpSpPr/>
              <p:nvPr/>
            </p:nvGrpSpPr>
            <p:grpSpPr>
              <a:xfrm>
                <a:off x="3324083" y="2529033"/>
                <a:ext cx="2294203" cy="2529208"/>
                <a:chOff x="1789128" y="1300288"/>
                <a:chExt cx="4604013" cy="5075623"/>
              </a:xfrm>
            </p:grpSpPr>
            <p:pic>
              <p:nvPicPr>
                <p:cNvPr id="59" name="Picture 58" descr="Coin Back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0622" y="2146674"/>
                  <a:ext cx="247337" cy="247337"/>
                </a:xfrm>
                <a:prstGeom prst="rect">
                  <a:avLst/>
                </a:prstGeom>
              </p:spPr>
            </p:pic>
            <p:pic>
              <p:nvPicPr>
                <p:cNvPr id="60" name="Picture 59" descr="Coin Front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7983677">
                  <a:off x="4730077" y="3687114"/>
                  <a:ext cx="300005" cy="300005"/>
                </a:xfrm>
                <a:prstGeom prst="rect">
                  <a:avLst/>
                </a:prstGeom>
                <a:scene3d>
                  <a:camera prst="isometricRightUp"/>
                  <a:lightRig rig="threePt" dir="t"/>
                </a:scene3d>
              </p:spPr>
            </p:pic>
            <p:pic>
              <p:nvPicPr>
                <p:cNvPr id="61" name="Picture 60" descr="Coin Front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92352" y="1300288"/>
                  <a:ext cx="274080" cy="274080"/>
                </a:xfrm>
                <a:prstGeom prst="rect">
                  <a:avLst/>
                </a:prstGeom>
                <a:scene3d>
                  <a:camera prst="isometricLeftDown"/>
                  <a:lightRig rig="threePt" dir="t"/>
                </a:scene3d>
              </p:spPr>
            </p:pic>
            <p:pic>
              <p:nvPicPr>
                <p:cNvPr id="62" name="Picture 61" descr="Coin Front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50595" y="3880303"/>
                  <a:ext cx="353525" cy="353525"/>
                </a:xfrm>
                <a:prstGeom prst="rect">
                  <a:avLst/>
                </a:prstGeom>
                <a:scene3d>
                  <a:camera prst="perspectiveContrastingLeftFacing"/>
                  <a:lightRig rig="threePt" dir="t"/>
                </a:scene3d>
              </p:spPr>
            </p:pic>
            <p:pic>
              <p:nvPicPr>
                <p:cNvPr id="63" name="Picture 62" descr="Coin Back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278269">
                  <a:off x="4623364" y="3846087"/>
                  <a:ext cx="269172" cy="269172"/>
                </a:xfrm>
                <a:prstGeom prst="rect">
                  <a:avLst/>
                </a:prstGeom>
                <a:scene3d>
                  <a:camera prst="perspectiveHeroicExtremeLeftFacing"/>
                  <a:lightRig rig="threePt" dir="t"/>
                </a:scene3d>
              </p:spPr>
            </p:pic>
            <p:pic>
              <p:nvPicPr>
                <p:cNvPr id="64" name="Picture 63" descr="Coin Back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44666" flipH="1">
                  <a:off x="2075290" y="3636113"/>
                  <a:ext cx="438316" cy="438316"/>
                </a:xfrm>
                <a:prstGeom prst="rect">
                  <a:avLst/>
                </a:prstGeom>
                <a:scene3d>
                  <a:camera prst="isometricRightUp"/>
                  <a:lightRig rig="threePt" dir="t"/>
                </a:scene3d>
              </p:spPr>
            </p:pic>
            <p:pic>
              <p:nvPicPr>
                <p:cNvPr id="65" name="Picture 64" descr="Coin Front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6827" y="4016643"/>
                  <a:ext cx="410360" cy="410360"/>
                </a:xfrm>
                <a:prstGeom prst="rect">
                  <a:avLst/>
                </a:prstGeom>
              </p:spPr>
            </p:pic>
            <p:pic>
              <p:nvPicPr>
                <p:cNvPr id="66" name="Picture 65" descr="Coin Front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32737" y="4115259"/>
                  <a:ext cx="253622" cy="253622"/>
                </a:xfrm>
                <a:prstGeom prst="rect">
                  <a:avLst/>
                </a:prstGeom>
              </p:spPr>
            </p:pic>
            <p:pic>
              <p:nvPicPr>
                <p:cNvPr id="67" name="Picture 66" descr="Coin Front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9563671">
                  <a:off x="2679829" y="6113518"/>
                  <a:ext cx="262124" cy="262124"/>
                </a:xfrm>
                <a:prstGeom prst="rect">
                  <a:avLst/>
                </a:prstGeom>
                <a:scene3d>
                  <a:camera prst="perspectiveContrastingLeftFacing"/>
                  <a:lightRig rig="threePt" dir="t"/>
                </a:scene3d>
              </p:spPr>
            </p:pic>
            <p:pic>
              <p:nvPicPr>
                <p:cNvPr id="68" name="Picture 67" descr="Coin Front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3389101">
                  <a:off x="2497921" y="6113787"/>
                  <a:ext cx="262124" cy="262124"/>
                </a:xfrm>
                <a:prstGeom prst="rect">
                  <a:avLst/>
                </a:prstGeom>
                <a:scene3d>
                  <a:camera prst="perspectiveContrastingLeftFacing"/>
                  <a:lightRig rig="threePt" dir="t"/>
                </a:scene3d>
              </p:spPr>
            </p:pic>
            <p:pic>
              <p:nvPicPr>
                <p:cNvPr id="69" name="Picture 68" descr="Coin Front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7005486">
                  <a:off x="4604875" y="2887015"/>
                  <a:ext cx="300005" cy="300005"/>
                </a:xfrm>
                <a:prstGeom prst="rect">
                  <a:avLst/>
                </a:prstGeom>
                <a:scene3d>
                  <a:camera prst="isometricRightUp"/>
                  <a:lightRig rig="threePt" dir="t"/>
                </a:scene3d>
              </p:spPr>
            </p:pic>
            <p:pic>
              <p:nvPicPr>
                <p:cNvPr id="70" name="Picture 69" descr="Coin Back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278269">
                  <a:off x="4506280" y="2778235"/>
                  <a:ext cx="269172" cy="269172"/>
                </a:xfrm>
                <a:prstGeom prst="rect">
                  <a:avLst/>
                </a:prstGeom>
                <a:scene3d>
                  <a:camera prst="perspectiveHeroicExtremeLeftFacing"/>
                  <a:lightRig rig="threePt" dir="t"/>
                </a:scene3d>
              </p:spPr>
            </p:pic>
            <p:pic>
              <p:nvPicPr>
                <p:cNvPr id="71" name="Picture 70" descr="Coin Front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7005486">
                  <a:off x="4747848" y="3400875"/>
                  <a:ext cx="300005" cy="300005"/>
                </a:xfrm>
                <a:prstGeom prst="rect">
                  <a:avLst/>
                </a:prstGeom>
                <a:scene3d>
                  <a:camera prst="isometricRightUp"/>
                  <a:lightRig rig="threePt" dir="t"/>
                </a:scene3d>
              </p:spPr>
            </p:pic>
            <p:pic>
              <p:nvPicPr>
                <p:cNvPr id="72" name="Picture 71" descr="Coin Back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989634" flipH="1">
                  <a:off x="1789128" y="1748420"/>
                  <a:ext cx="330611" cy="330611"/>
                </a:xfrm>
                <a:prstGeom prst="rect">
                  <a:avLst/>
                </a:prstGeom>
                <a:scene3d>
                  <a:camera prst="isometricRightUp"/>
                  <a:lightRig rig="threePt" dir="t"/>
                </a:scene3d>
              </p:spPr>
            </p:pic>
            <p:pic>
              <p:nvPicPr>
                <p:cNvPr id="73" name="Picture 72" descr="Coin Front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7005486">
                  <a:off x="2071958" y="1840815"/>
                  <a:ext cx="300005" cy="300005"/>
                </a:xfrm>
                <a:prstGeom prst="rect">
                  <a:avLst/>
                </a:prstGeom>
                <a:scene3d>
                  <a:camera prst="isometricRightUp"/>
                  <a:lightRig rig="threePt" dir="t"/>
                </a:scene3d>
              </p:spPr>
            </p:pic>
            <p:pic>
              <p:nvPicPr>
                <p:cNvPr id="74" name="Picture 73" descr="Coin Back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7492882">
                  <a:off x="5326385" y="2429337"/>
                  <a:ext cx="269172" cy="269172"/>
                </a:xfrm>
                <a:prstGeom prst="rect">
                  <a:avLst/>
                </a:prstGeom>
                <a:scene3d>
                  <a:camera prst="perspectiveHeroicExtremeLeftFacing"/>
                  <a:lightRig rig="threePt" dir="t"/>
                </a:scene3d>
              </p:spPr>
            </p:pic>
            <p:pic>
              <p:nvPicPr>
                <p:cNvPr id="75" name="Picture 74" descr="Coin Front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11674">
                  <a:off x="5143758" y="2497247"/>
                  <a:ext cx="300005" cy="300005"/>
                </a:xfrm>
                <a:prstGeom prst="rect">
                  <a:avLst/>
                </a:prstGeom>
                <a:scene3d>
                  <a:camera prst="isometricRightUp"/>
                  <a:lightRig rig="threePt" dir="t"/>
                </a:scene3d>
              </p:spPr>
            </p:pic>
            <p:pic>
              <p:nvPicPr>
                <p:cNvPr id="76" name="Picture 75" descr="Coin Front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11674">
                  <a:off x="3116994" y="1835714"/>
                  <a:ext cx="300005" cy="300005"/>
                </a:xfrm>
                <a:prstGeom prst="rect">
                  <a:avLst/>
                </a:prstGeom>
                <a:scene3d>
                  <a:camera prst="isometricRightUp"/>
                  <a:lightRig rig="threePt" dir="t"/>
                </a:scene3d>
              </p:spPr>
            </p:pic>
            <p:pic>
              <p:nvPicPr>
                <p:cNvPr id="77" name="Picture 76" descr="Coin Front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983291">
                  <a:off x="6093136" y="2730020"/>
                  <a:ext cx="300005" cy="300005"/>
                </a:xfrm>
                <a:prstGeom prst="rect">
                  <a:avLst/>
                </a:prstGeom>
                <a:scene3d>
                  <a:camera prst="isometricRightUp"/>
                  <a:lightRig rig="threePt" dir="t"/>
                </a:scene3d>
              </p:spPr>
            </p:pic>
          </p:grpSp>
        </p:grpSp>
        <p:sp>
          <p:nvSpPr>
            <p:cNvPr id="56" name="Oval 55"/>
            <p:cNvSpPr/>
            <p:nvPr/>
          </p:nvSpPr>
          <p:spPr>
            <a:xfrm>
              <a:off x="852976" y="3244368"/>
              <a:ext cx="2983163" cy="2975457"/>
            </a:xfrm>
            <a:prstGeom prst="ellipse">
              <a:avLst/>
            </a:prstGeom>
            <a:noFill/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044698" y="197016"/>
            <a:ext cx="2983163" cy="2975457"/>
            <a:chOff x="852976" y="3244368"/>
            <a:chExt cx="2983163" cy="2975457"/>
          </a:xfrm>
        </p:grpSpPr>
        <p:grpSp>
          <p:nvGrpSpPr>
            <p:cNvPr id="79" name="Group 78"/>
            <p:cNvGrpSpPr/>
            <p:nvPr/>
          </p:nvGrpSpPr>
          <p:grpSpPr>
            <a:xfrm>
              <a:off x="866416" y="3245719"/>
              <a:ext cx="2963442" cy="2970423"/>
              <a:chOff x="2988406" y="2087818"/>
              <a:chExt cx="2963442" cy="2970423"/>
            </a:xfrm>
          </p:grpSpPr>
          <p:pic>
            <p:nvPicPr>
              <p:cNvPr id="81" name="Picture 80" descr="Lemon Tree.jp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8" r="18640"/>
              <a:stretch/>
            </p:blipFill>
            <p:spPr>
              <a:xfrm>
                <a:off x="2988406" y="2087818"/>
                <a:ext cx="2963442" cy="2965726"/>
              </a:xfrm>
              <a:prstGeom prst="ellipse">
                <a:avLst/>
              </a:prstGeom>
            </p:spPr>
          </p:pic>
          <p:grpSp>
            <p:nvGrpSpPr>
              <p:cNvPr id="82" name="Group 81"/>
              <p:cNvGrpSpPr/>
              <p:nvPr/>
            </p:nvGrpSpPr>
            <p:grpSpPr>
              <a:xfrm>
                <a:off x="3324083" y="2529033"/>
                <a:ext cx="2294203" cy="2529208"/>
                <a:chOff x="1789128" y="1300288"/>
                <a:chExt cx="4604013" cy="5075623"/>
              </a:xfrm>
            </p:grpSpPr>
            <p:pic>
              <p:nvPicPr>
                <p:cNvPr id="83" name="Picture 82" descr="Coin Back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0622" y="2146674"/>
                  <a:ext cx="247337" cy="247337"/>
                </a:xfrm>
                <a:prstGeom prst="rect">
                  <a:avLst/>
                </a:prstGeom>
              </p:spPr>
            </p:pic>
            <p:pic>
              <p:nvPicPr>
                <p:cNvPr id="84" name="Picture 83" descr="Coin Front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7983677">
                  <a:off x="4730077" y="3687114"/>
                  <a:ext cx="300005" cy="300005"/>
                </a:xfrm>
                <a:prstGeom prst="rect">
                  <a:avLst/>
                </a:prstGeom>
                <a:scene3d>
                  <a:camera prst="isometricRightUp"/>
                  <a:lightRig rig="threePt" dir="t"/>
                </a:scene3d>
              </p:spPr>
            </p:pic>
            <p:pic>
              <p:nvPicPr>
                <p:cNvPr id="85" name="Picture 84" descr="Coin Front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92352" y="1300288"/>
                  <a:ext cx="274080" cy="274080"/>
                </a:xfrm>
                <a:prstGeom prst="rect">
                  <a:avLst/>
                </a:prstGeom>
                <a:scene3d>
                  <a:camera prst="isometricLeftDown"/>
                  <a:lightRig rig="threePt" dir="t"/>
                </a:scene3d>
              </p:spPr>
            </p:pic>
            <p:pic>
              <p:nvPicPr>
                <p:cNvPr id="86" name="Picture 85" descr="Coin Front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50595" y="3880303"/>
                  <a:ext cx="353525" cy="353525"/>
                </a:xfrm>
                <a:prstGeom prst="rect">
                  <a:avLst/>
                </a:prstGeom>
                <a:scene3d>
                  <a:camera prst="perspectiveContrastingLeftFacing"/>
                  <a:lightRig rig="threePt" dir="t"/>
                </a:scene3d>
              </p:spPr>
            </p:pic>
            <p:pic>
              <p:nvPicPr>
                <p:cNvPr id="87" name="Picture 86" descr="Coin Back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278269">
                  <a:off x="4623364" y="3846087"/>
                  <a:ext cx="269172" cy="269172"/>
                </a:xfrm>
                <a:prstGeom prst="rect">
                  <a:avLst/>
                </a:prstGeom>
                <a:scene3d>
                  <a:camera prst="perspectiveHeroicExtremeLeftFacing"/>
                  <a:lightRig rig="threePt" dir="t"/>
                </a:scene3d>
              </p:spPr>
            </p:pic>
            <p:pic>
              <p:nvPicPr>
                <p:cNvPr id="88" name="Picture 87" descr="Coin Back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44666" flipH="1">
                  <a:off x="2075290" y="3636113"/>
                  <a:ext cx="438316" cy="438316"/>
                </a:xfrm>
                <a:prstGeom prst="rect">
                  <a:avLst/>
                </a:prstGeom>
                <a:scene3d>
                  <a:camera prst="isometricRightUp"/>
                  <a:lightRig rig="threePt" dir="t"/>
                </a:scene3d>
              </p:spPr>
            </p:pic>
            <p:pic>
              <p:nvPicPr>
                <p:cNvPr id="89" name="Picture 88" descr="Coin Front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6827" y="4016643"/>
                  <a:ext cx="410360" cy="410360"/>
                </a:xfrm>
                <a:prstGeom prst="rect">
                  <a:avLst/>
                </a:prstGeom>
              </p:spPr>
            </p:pic>
            <p:pic>
              <p:nvPicPr>
                <p:cNvPr id="90" name="Picture 89" descr="Coin Front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32737" y="4115259"/>
                  <a:ext cx="253622" cy="253622"/>
                </a:xfrm>
                <a:prstGeom prst="rect">
                  <a:avLst/>
                </a:prstGeom>
              </p:spPr>
            </p:pic>
            <p:pic>
              <p:nvPicPr>
                <p:cNvPr id="91" name="Picture 90" descr="Coin Front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9563671">
                  <a:off x="2679829" y="6113518"/>
                  <a:ext cx="262124" cy="262124"/>
                </a:xfrm>
                <a:prstGeom prst="rect">
                  <a:avLst/>
                </a:prstGeom>
                <a:scene3d>
                  <a:camera prst="perspectiveContrastingLeftFacing"/>
                  <a:lightRig rig="threePt" dir="t"/>
                </a:scene3d>
              </p:spPr>
            </p:pic>
            <p:pic>
              <p:nvPicPr>
                <p:cNvPr id="92" name="Picture 91" descr="Coin Front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3389101">
                  <a:off x="2497921" y="6113787"/>
                  <a:ext cx="262124" cy="262124"/>
                </a:xfrm>
                <a:prstGeom prst="rect">
                  <a:avLst/>
                </a:prstGeom>
                <a:scene3d>
                  <a:camera prst="perspectiveContrastingLeftFacing"/>
                  <a:lightRig rig="threePt" dir="t"/>
                </a:scene3d>
              </p:spPr>
            </p:pic>
            <p:pic>
              <p:nvPicPr>
                <p:cNvPr id="93" name="Picture 92" descr="Coin Front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7005486">
                  <a:off x="4604875" y="2887015"/>
                  <a:ext cx="300005" cy="300005"/>
                </a:xfrm>
                <a:prstGeom prst="rect">
                  <a:avLst/>
                </a:prstGeom>
                <a:scene3d>
                  <a:camera prst="isometricRightUp"/>
                  <a:lightRig rig="threePt" dir="t"/>
                </a:scene3d>
              </p:spPr>
            </p:pic>
            <p:pic>
              <p:nvPicPr>
                <p:cNvPr id="94" name="Picture 93" descr="Coin Back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278269">
                  <a:off x="4506280" y="2778235"/>
                  <a:ext cx="269172" cy="269172"/>
                </a:xfrm>
                <a:prstGeom prst="rect">
                  <a:avLst/>
                </a:prstGeom>
                <a:scene3d>
                  <a:camera prst="perspectiveHeroicExtremeLeftFacing"/>
                  <a:lightRig rig="threePt" dir="t"/>
                </a:scene3d>
              </p:spPr>
            </p:pic>
            <p:pic>
              <p:nvPicPr>
                <p:cNvPr id="95" name="Picture 94" descr="Coin Front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7005486">
                  <a:off x="4747848" y="3400875"/>
                  <a:ext cx="300005" cy="300005"/>
                </a:xfrm>
                <a:prstGeom prst="rect">
                  <a:avLst/>
                </a:prstGeom>
                <a:scene3d>
                  <a:camera prst="isometricRightUp"/>
                  <a:lightRig rig="threePt" dir="t"/>
                </a:scene3d>
              </p:spPr>
            </p:pic>
            <p:pic>
              <p:nvPicPr>
                <p:cNvPr id="96" name="Picture 95" descr="Coin Back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989634" flipH="1">
                  <a:off x="1789128" y="1748420"/>
                  <a:ext cx="330611" cy="330611"/>
                </a:xfrm>
                <a:prstGeom prst="rect">
                  <a:avLst/>
                </a:prstGeom>
                <a:scene3d>
                  <a:camera prst="isometricRightUp"/>
                  <a:lightRig rig="threePt" dir="t"/>
                </a:scene3d>
              </p:spPr>
            </p:pic>
            <p:pic>
              <p:nvPicPr>
                <p:cNvPr id="97" name="Picture 96" descr="Coin Front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7005486">
                  <a:off x="2071958" y="1840815"/>
                  <a:ext cx="300005" cy="300005"/>
                </a:xfrm>
                <a:prstGeom prst="rect">
                  <a:avLst/>
                </a:prstGeom>
                <a:scene3d>
                  <a:camera prst="isometricRightUp"/>
                  <a:lightRig rig="threePt" dir="t"/>
                </a:scene3d>
              </p:spPr>
            </p:pic>
            <p:pic>
              <p:nvPicPr>
                <p:cNvPr id="98" name="Picture 97" descr="Coin Back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7492882">
                  <a:off x="5326385" y="2429337"/>
                  <a:ext cx="269172" cy="269172"/>
                </a:xfrm>
                <a:prstGeom prst="rect">
                  <a:avLst/>
                </a:prstGeom>
                <a:scene3d>
                  <a:camera prst="perspectiveHeroicExtremeLeftFacing"/>
                  <a:lightRig rig="threePt" dir="t"/>
                </a:scene3d>
              </p:spPr>
            </p:pic>
            <p:pic>
              <p:nvPicPr>
                <p:cNvPr id="99" name="Picture 98" descr="Coin Front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11674">
                  <a:off x="5143758" y="2497247"/>
                  <a:ext cx="300005" cy="300005"/>
                </a:xfrm>
                <a:prstGeom prst="rect">
                  <a:avLst/>
                </a:prstGeom>
                <a:scene3d>
                  <a:camera prst="isometricRightUp"/>
                  <a:lightRig rig="threePt" dir="t"/>
                </a:scene3d>
              </p:spPr>
            </p:pic>
            <p:pic>
              <p:nvPicPr>
                <p:cNvPr id="100" name="Picture 99" descr="Coin Front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11674">
                  <a:off x="3116994" y="1835714"/>
                  <a:ext cx="300005" cy="300005"/>
                </a:xfrm>
                <a:prstGeom prst="rect">
                  <a:avLst/>
                </a:prstGeom>
                <a:scene3d>
                  <a:camera prst="isometricRightUp"/>
                  <a:lightRig rig="threePt" dir="t"/>
                </a:scene3d>
              </p:spPr>
            </p:pic>
            <p:pic>
              <p:nvPicPr>
                <p:cNvPr id="101" name="Picture 100" descr="Coin Front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983291">
                  <a:off x="6093136" y="2730020"/>
                  <a:ext cx="300005" cy="300005"/>
                </a:xfrm>
                <a:prstGeom prst="rect">
                  <a:avLst/>
                </a:prstGeom>
                <a:scene3d>
                  <a:camera prst="isometricRightUp"/>
                  <a:lightRig rig="threePt" dir="t"/>
                </a:scene3d>
              </p:spPr>
            </p:pic>
          </p:grpSp>
        </p:grpSp>
        <p:sp>
          <p:nvSpPr>
            <p:cNvPr id="80" name="Oval 79"/>
            <p:cNvSpPr/>
            <p:nvPr/>
          </p:nvSpPr>
          <p:spPr>
            <a:xfrm>
              <a:off x="852976" y="3244368"/>
              <a:ext cx="2983163" cy="2975457"/>
            </a:xfrm>
            <a:prstGeom prst="ellipse">
              <a:avLst/>
            </a:prstGeom>
            <a:noFill/>
            <a:ln w="127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910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905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Upcoming Talks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492903"/>
              </p:ext>
            </p:extLst>
          </p:nvPr>
        </p:nvGraphicFramePr>
        <p:xfrm>
          <a:off x="472410" y="2527969"/>
          <a:ext cx="8229600" cy="3088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407"/>
                <a:gridCol w="3574326"/>
                <a:gridCol w="32568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Speaker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Topic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9/13/17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John</a:t>
                      </a:r>
                      <a:r>
                        <a:rPr lang="en-US" sz="1400" b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Glass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Professor and Group Leader, Synthetic Biology &amp; Bioenergy Group, J. Craig Venter Institute</a:t>
                      </a:r>
                      <a:endParaRPr lang="en-US" sz="1400" b="0" i="1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Engineering Life Using</a:t>
                      </a:r>
                      <a:r>
                        <a:rPr lang="en-US" sz="1400" b="0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CRISPRs and Synthetic Biology</a:t>
                      </a:r>
                      <a:endParaRPr lang="en-US" sz="14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10/25/17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Ray Ashley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President and CEO, San Diego Maritime Museum</a:t>
                      </a:r>
                      <a:endParaRPr lang="en-US" sz="1400" b="0" i="1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Replicating the </a:t>
                      </a:r>
                      <a:r>
                        <a:rPr lang="en-US" sz="1400" b="0" i="1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San Salvador, </a:t>
                      </a:r>
                      <a:r>
                        <a:rPr lang="en-US" sz="1400" b="0" i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the ship in which Juan Cabrillo sailed to San Diego</a:t>
                      </a:r>
                      <a:endParaRPr lang="en-US" sz="1400" b="0" i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12/6/17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Andreas</a:t>
                      </a:r>
                      <a:r>
                        <a:rPr lang="en-US" sz="1400" b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Bratt-Leal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Director of Research &amp; Development, Summit for Stem Cell Foundation</a:t>
                      </a:r>
                      <a:endParaRPr lang="en-US" sz="1400" i="1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Patient-specific cell therapy for Parkinson’s disease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1/17/18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Alex Cannara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Engineering and Environmental Consultant</a:t>
                      </a:r>
                      <a:endParaRPr lang="en-US" sz="1400" b="0" i="1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Ocean Acidification</a:t>
                      </a:r>
                      <a:endParaRPr lang="en-US" sz="14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2/28/18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TBD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410" y="1183079"/>
            <a:ext cx="8229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SUBJECT TO CHANGE</a:t>
            </a:r>
          </a:p>
          <a:p>
            <a:pPr algn="ctr"/>
            <a:r>
              <a:rPr lang="en-US" sz="2400" dirty="0" smtClean="0"/>
              <a:t>This information is also on the website under</a:t>
            </a:r>
          </a:p>
          <a:p>
            <a:pPr algn="ctr"/>
            <a:r>
              <a:rPr lang="en-US" sz="2400" dirty="0" smtClean="0"/>
              <a:t>“Upcoming Talks”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4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 on Aug 22</a:t>
            </a:r>
            <a:r>
              <a:rPr lang="en-US" baseline="30000" dirty="0" smtClean="0"/>
              <a:t>nd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" name="Picture 1" descr="Screen Shot 2017-09-06 at 10.20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5405"/>
            <a:ext cx="9144000" cy="402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05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Visitors from Jakarta</a:t>
            </a:r>
            <a:br>
              <a:rPr lang="en-US" dirty="0" smtClean="0"/>
            </a:br>
            <a:r>
              <a:rPr lang="en-US" dirty="0" smtClean="0"/>
              <a:t>Than San Diego?</a:t>
            </a:r>
            <a:endParaRPr lang="en-US" dirty="0"/>
          </a:p>
        </p:txBody>
      </p:sp>
      <p:pic>
        <p:nvPicPr>
          <p:cNvPr id="4" name="Picture 3" descr="Screen Shot 2017-09-06 at 10.20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9131"/>
            <a:ext cx="9144000" cy="319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3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So Appealing About Putting</a:t>
            </a:r>
            <a:br>
              <a:rPr lang="en-US" dirty="0" smtClean="0"/>
            </a:br>
            <a:r>
              <a:rPr lang="en-US" dirty="0" smtClean="0"/>
              <a:t>Element 119* on the Periodic Table?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7974" y="4934778"/>
            <a:ext cx="6733263" cy="156966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000000"/>
                </a:solidFill>
                <a:latin typeface="Cambria Math"/>
                <a:cs typeface="Cambria Math"/>
              </a:rPr>
              <a:t>*</a:t>
            </a:r>
            <a:r>
              <a:rPr lang="en-US" sz="1600" b="1" dirty="0">
                <a:solidFill>
                  <a:srgbClr val="000000"/>
                </a:solidFill>
                <a:latin typeface="Cambria Math"/>
                <a:cs typeface="Cambria Math"/>
              </a:rPr>
              <a:t>Ununennium</a:t>
            </a:r>
            <a:r>
              <a:rPr lang="en-US" sz="1600" dirty="0">
                <a:solidFill>
                  <a:srgbClr val="000000"/>
                </a:solidFill>
                <a:latin typeface="Cambria Math"/>
                <a:cs typeface="Cambria Math"/>
              </a:rPr>
              <a:t>, also known </a:t>
            </a:r>
            <a:r>
              <a:rPr lang="en-US" sz="1600" dirty="0" smtClean="0">
                <a:solidFill>
                  <a:srgbClr val="000000"/>
                </a:solidFill>
                <a:latin typeface="Cambria Math"/>
                <a:cs typeface="Cambria Math"/>
              </a:rPr>
              <a:t>as eka-francium</a:t>
            </a:r>
            <a:r>
              <a:rPr lang="en-US" sz="1600" dirty="0">
                <a:solidFill>
                  <a:srgbClr val="000000"/>
                </a:solidFill>
                <a:latin typeface="Cambria Math"/>
                <a:cs typeface="Cambria Math"/>
              </a:rPr>
              <a:t> or simply </a:t>
            </a:r>
            <a:r>
              <a:rPr lang="en-US" sz="1600" b="1" dirty="0">
                <a:solidFill>
                  <a:srgbClr val="000000"/>
                </a:solidFill>
                <a:latin typeface="Cambria Math"/>
                <a:cs typeface="Cambria Math"/>
              </a:rPr>
              <a:t>element 119</a:t>
            </a:r>
            <a:r>
              <a:rPr lang="en-US" sz="1600" dirty="0">
                <a:solidFill>
                  <a:srgbClr val="000000"/>
                </a:solidFill>
                <a:latin typeface="Cambria Math"/>
                <a:cs typeface="Cambria Math"/>
              </a:rPr>
              <a:t>, is the hypothetical chemical element with symbol </a:t>
            </a:r>
            <a:r>
              <a:rPr lang="en-US" sz="1600" b="1" dirty="0">
                <a:solidFill>
                  <a:srgbClr val="000000"/>
                </a:solidFill>
                <a:latin typeface="Cambria Math"/>
                <a:cs typeface="Cambria Math"/>
              </a:rPr>
              <a:t>Uue</a:t>
            </a:r>
            <a:r>
              <a:rPr lang="en-US" sz="1600" dirty="0">
                <a:solidFill>
                  <a:srgbClr val="000000"/>
                </a:solidFill>
                <a:latin typeface="Cambria Math"/>
                <a:cs typeface="Cambria Math"/>
              </a:rPr>
              <a:t> and </a:t>
            </a:r>
            <a:r>
              <a:rPr lang="en-US" sz="1600" dirty="0" smtClean="0">
                <a:solidFill>
                  <a:srgbClr val="000000"/>
                </a:solidFill>
                <a:latin typeface="Cambria Math"/>
                <a:cs typeface="Cambria Math"/>
              </a:rPr>
              <a:t>atomic number</a:t>
            </a:r>
            <a:r>
              <a:rPr lang="en-US" sz="1600" dirty="0">
                <a:solidFill>
                  <a:srgbClr val="000000"/>
                </a:solidFill>
                <a:latin typeface="Cambria Math"/>
                <a:cs typeface="Cambria Math"/>
              </a:rPr>
              <a:t> 119. </a:t>
            </a:r>
            <a:r>
              <a:rPr lang="en-US" sz="1600" i="1" dirty="0">
                <a:solidFill>
                  <a:srgbClr val="000000"/>
                </a:solidFill>
                <a:latin typeface="Cambria Math"/>
                <a:cs typeface="Cambria Math"/>
              </a:rPr>
              <a:t>Ununennium</a:t>
            </a:r>
            <a:r>
              <a:rPr lang="en-US" sz="1600" dirty="0">
                <a:solidFill>
                  <a:srgbClr val="000000"/>
                </a:solidFill>
                <a:latin typeface="Cambria Math"/>
                <a:cs typeface="Cambria Math"/>
              </a:rPr>
              <a:t> and </a:t>
            </a:r>
            <a:r>
              <a:rPr lang="en-US" sz="1600" i="1" dirty="0">
                <a:solidFill>
                  <a:srgbClr val="000000"/>
                </a:solidFill>
                <a:latin typeface="Cambria Math"/>
                <a:cs typeface="Cambria Math"/>
              </a:rPr>
              <a:t>Uue</a:t>
            </a:r>
            <a:r>
              <a:rPr lang="en-US" sz="1600" dirty="0">
                <a:solidFill>
                  <a:srgbClr val="000000"/>
                </a:solidFill>
                <a:latin typeface="Cambria Math"/>
                <a:cs typeface="Cambria Math"/>
              </a:rPr>
              <a:t> are the temporary </a:t>
            </a:r>
            <a:r>
              <a:rPr lang="en-US" sz="1600" dirty="0" smtClean="0">
                <a:solidFill>
                  <a:srgbClr val="000000"/>
                </a:solidFill>
                <a:latin typeface="Cambria Math"/>
                <a:cs typeface="Cambria Math"/>
              </a:rPr>
              <a:t>systematic IUPAC name and symbol, respectively</a:t>
            </a:r>
            <a:r>
              <a:rPr lang="en-US" sz="1600" dirty="0">
                <a:solidFill>
                  <a:srgbClr val="000000"/>
                </a:solidFill>
                <a:latin typeface="Cambria Math"/>
                <a:cs typeface="Cambria Math"/>
              </a:rPr>
              <a:t>, until a permanent name is decided upon. In </a:t>
            </a:r>
            <a:r>
              <a:rPr lang="en-US" sz="1600" dirty="0" smtClean="0">
                <a:solidFill>
                  <a:srgbClr val="000000"/>
                </a:solidFill>
                <a:latin typeface="Cambria Math"/>
                <a:cs typeface="Cambria Math"/>
              </a:rPr>
              <a:t>the periodic table</a:t>
            </a:r>
            <a:r>
              <a:rPr lang="en-US" sz="1600" dirty="0">
                <a:solidFill>
                  <a:srgbClr val="000000"/>
                </a:solidFill>
                <a:latin typeface="Cambria Math"/>
                <a:cs typeface="Cambria Math"/>
              </a:rPr>
              <a:t> of the elements, it is expected to be </a:t>
            </a:r>
            <a:r>
              <a:rPr lang="en-US" sz="1600" dirty="0" smtClean="0">
                <a:solidFill>
                  <a:srgbClr val="000000"/>
                </a:solidFill>
                <a:latin typeface="Cambria Math"/>
                <a:cs typeface="Cambria Math"/>
              </a:rPr>
              <a:t>an s-block</a:t>
            </a:r>
            <a:r>
              <a:rPr lang="en-US" sz="1600" dirty="0">
                <a:solidFill>
                  <a:srgbClr val="000000"/>
                </a:solidFill>
                <a:latin typeface="Cambria Math"/>
                <a:cs typeface="Cambria Math"/>
              </a:rPr>
              <a:t>  element, </a:t>
            </a:r>
            <a:r>
              <a:rPr lang="en-US" sz="1600" dirty="0" smtClean="0">
                <a:solidFill>
                  <a:srgbClr val="000000"/>
                </a:solidFill>
                <a:latin typeface="Cambria Math"/>
                <a:cs typeface="Cambria Math"/>
              </a:rPr>
              <a:t>an alkali metal, </a:t>
            </a:r>
            <a:r>
              <a:rPr lang="en-US" sz="1600" dirty="0">
                <a:solidFill>
                  <a:srgbClr val="000000"/>
                </a:solidFill>
                <a:latin typeface="Cambria Math"/>
                <a:cs typeface="Cambria Math"/>
              </a:rPr>
              <a:t>and the first element in the </a:t>
            </a:r>
            <a:r>
              <a:rPr lang="en-US" sz="1600" dirty="0" smtClean="0">
                <a:solidFill>
                  <a:srgbClr val="000000"/>
                </a:solidFill>
                <a:latin typeface="Cambria Math"/>
                <a:cs typeface="Cambria Math"/>
              </a:rPr>
              <a:t>eighth period.</a:t>
            </a:r>
            <a:r>
              <a:rPr lang="en-US" sz="1600" dirty="0">
                <a:solidFill>
                  <a:srgbClr val="000000"/>
                </a:solidFill>
                <a:latin typeface="Cambria Math"/>
                <a:cs typeface="Cambria Math"/>
              </a:rPr>
              <a:t> </a:t>
            </a:r>
          </a:p>
        </p:txBody>
      </p:sp>
      <p:pic>
        <p:nvPicPr>
          <p:cNvPr id="5" name="Picture 4" descr="Screen Shot 2017-09-06 at 10.21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7733"/>
            <a:ext cx="9144000" cy="322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62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1472" y="5270879"/>
            <a:ext cx="1263213" cy="354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We are here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2077" y="1091744"/>
            <a:ext cx="1771015" cy="86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Pete’s nuclear powered submarine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955" y="931449"/>
            <a:ext cx="3606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Southwestern Yacht Club, San Diego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25940" y="2171289"/>
            <a:ext cx="4893105" cy="2206765"/>
            <a:chOff x="2125940" y="2171289"/>
            <a:chExt cx="4893105" cy="2206765"/>
          </a:xfrm>
        </p:grpSpPr>
        <p:pic>
          <p:nvPicPr>
            <p:cNvPr id="9" name="Picture 8" descr="Coin Back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2280" y="2171289"/>
              <a:ext cx="2206765" cy="2206765"/>
            </a:xfrm>
            <a:prstGeom prst="rect">
              <a:avLst/>
            </a:prstGeom>
          </p:spPr>
        </p:pic>
        <p:pic>
          <p:nvPicPr>
            <p:cNvPr id="10" name="Picture 9" descr="Coin Fron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940" y="2171289"/>
              <a:ext cx="2206765" cy="2206765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25FD-1FAB-CC4D-AA9C-48862A7C5B7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9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Turn Lemons Into Lyncean Coins</a:t>
            </a:r>
            <a:br>
              <a:rPr lang="en-US" dirty="0" smtClean="0"/>
            </a:br>
            <a:r>
              <a:rPr lang="en-US" dirty="0" smtClean="0"/>
              <a:t>(ie, </a:t>
            </a:r>
            <a:r>
              <a:rPr lang="en-US" i="1" dirty="0" smtClean="0"/>
              <a:t>Citrus limonium -&gt; Citrus lyncean)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192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Experiment Objective: Use CRISPR to modify DNA of lemon seed</a:t>
            </a:r>
          </a:p>
          <a:p>
            <a:pPr lvl="1"/>
            <a:r>
              <a:rPr lang="en-US" dirty="0" smtClean="0"/>
              <a:t>Create tree that produces Lyncean coins instead of lemons</a:t>
            </a:r>
          </a:p>
          <a:p>
            <a:pPr lvl="1"/>
            <a:r>
              <a:rPr lang="en-US" dirty="0" smtClean="0"/>
              <a:t>Accelerate growth rate of tree by 100X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Experiment Plan:</a:t>
            </a:r>
          </a:p>
          <a:p>
            <a:pPr lvl="1"/>
            <a:r>
              <a:rPr lang="en-US" dirty="0" smtClean="0"/>
              <a:t>Raid Lyncean cash fund to buy supplies</a:t>
            </a:r>
          </a:p>
          <a:p>
            <a:pPr lvl="1"/>
            <a:r>
              <a:rPr lang="en-US" dirty="0" smtClean="0"/>
              <a:t>Figure out how to use CRISPR</a:t>
            </a:r>
          </a:p>
          <a:p>
            <a:pPr lvl="1"/>
            <a:r>
              <a:rPr lang="en-US" dirty="0" smtClean="0"/>
              <a:t>Modify lemon seed</a:t>
            </a:r>
          </a:p>
          <a:p>
            <a:pPr lvl="1"/>
            <a:r>
              <a:rPr lang="en-US" dirty="0" smtClean="0"/>
              <a:t>Plant modified seed and grow tree</a:t>
            </a:r>
          </a:p>
          <a:p>
            <a:pPr lvl="1"/>
            <a:r>
              <a:rPr lang="en-US" dirty="0" smtClean="0"/>
              <a:t>Harvest coins for future speakers</a:t>
            </a:r>
          </a:p>
          <a:p>
            <a:pPr lvl="1"/>
            <a:r>
              <a:rPr lang="en-US" dirty="0" smtClean="0"/>
              <a:t>Make delicious beverage out of juice from coins </a:t>
            </a:r>
          </a:p>
        </p:txBody>
      </p:sp>
      <p:sp>
        <p:nvSpPr>
          <p:cNvPr id="4" name="Rectangle 3"/>
          <p:cNvSpPr/>
          <p:nvPr/>
        </p:nvSpPr>
        <p:spPr>
          <a:xfrm>
            <a:off x="6133088" y="406304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Zapf Dingbats"/>
                <a:ea typeface="Zapf Dingbats"/>
                <a:cs typeface="Zapf Dingbats"/>
              </a:rPr>
              <a:t>✔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84943" y="442740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Zapf Dingbats"/>
                <a:ea typeface="Zapf Dingbats"/>
                <a:cs typeface="Zapf Dingbats"/>
              </a:rPr>
              <a:t>✔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09050" y="5163210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Zapf Dingbats"/>
                <a:ea typeface="Zapf Dingbats"/>
                <a:cs typeface="Zapf Dingbats"/>
              </a:rPr>
              <a:t>✔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37423" y="552974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Zapf Dingbats"/>
                <a:ea typeface="Zapf Dingbats"/>
                <a:cs typeface="Zapf Dingbats"/>
              </a:rPr>
              <a:t>✔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27023" y="4794010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Zapf Dingbats"/>
                <a:ea typeface="Zapf Dingbats"/>
                <a:cs typeface="Zapf Dingbats"/>
              </a:rPr>
              <a:t>✔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689900" y="3202464"/>
            <a:ext cx="1876355" cy="2327282"/>
            <a:chOff x="2396039" y="873538"/>
            <a:chExt cx="4398811" cy="5455936"/>
          </a:xfrm>
        </p:grpSpPr>
        <p:pic>
          <p:nvPicPr>
            <p:cNvPr id="14" name="Picture 13" descr="Dummies Cover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039" y="873538"/>
              <a:ext cx="4398811" cy="545593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 rot="21246206">
              <a:off x="3240540" y="1673606"/>
              <a:ext cx="2774050" cy="747509"/>
            </a:xfrm>
            <a:prstGeom prst="rect">
              <a:avLst/>
            </a:prstGeom>
            <a:solidFill>
              <a:srgbClr val="19191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21249965">
              <a:off x="3082138" y="1513573"/>
              <a:ext cx="2649367" cy="108229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00"/>
                  </a:solidFill>
                  <a:latin typeface="Herculanum"/>
                  <a:cs typeface="Herculanum"/>
                </a:rPr>
                <a:t>CRISPR</a:t>
              </a:r>
              <a:endParaRPr lang="en-US" sz="2400" dirty="0">
                <a:solidFill>
                  <a:srgbClr val="FFFF00"/>
                </a:solidFill>
                <a:latin typeface="Herculanum"/>
                <a:cs typeface="Herculanum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125764" y="3761578"/>
            <a:ext cx="938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$8.92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33859" y="588121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96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97658" y="2233616"/>
            <a:ext cx="3230661" cy="2584529"/>
            <a:chOff x="1933875" y="5052316"/>
            <a:chExt cx="1893040" cy="1514432"/>
          </a:xfrm>
        </p:grpSpPr>
        <p:pic>
          <p:nvPicPr>
            <p:cNvPr id="7" name="Picture 6" descr="Petri Dish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3875" y="5052316"/>
              <a:ext cx="1893040" cy="1514432"/>
            </a:xfrm>
            <a:prstGeom prst="rect">
              <a:avLst/>
            </a:prstGeom>
          </p:spPr>
        </p:pic>
        <p:pic>
          <p:nvPicPr>
            <p:cNvPr id="5" name="Picture 4" descr="FirstPeelOff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8480" y="5313210"/>
              <a:ext cx="1091345" cy="1034049"/>
            </a:xfrm>
            <a:prstGeom prst="ellipse">
              <a:avLst/>
            </a:prstGeom>
            <a:scene3d>
              <a:camera prst="perspectiveRelaxed"/>
              <a:lightRig rig="threePt" dir="t"/>
            </a:scene3d>
          </p:spPr>
        </p:pic>
      </p:grpSp>
      <p:grpSp>
        <p:nvGrpSpPr>
          <p:cNvPr id="11" name="Group 10"/>
          <p:cNvGrpSpPr/>
          <p:nvPr/>
        </p:nvGrpSpPr>
        <p:grpSpPr>
          <a:xfrm>
            <a:off x="5456139" y="2233616"/>
            <a:ext cx="3230661" cy="2584529"/>
            <a:chOff x="4709331" y="5204716"/>
            <a:chExt cx="1893040" cy="1514432"/>
          </a:xfrm>
        </p:grpSpPr>
        <p:pic>
          <p:nvPicPr>
            <p:cNvPr id="9" name="Picture 8" descr="Petri Dish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331" y="5204716"/>
              <a:ext cx="1893040" cy="1514432"/>
            </a:xfrm>
            <a:prstGeom prst="rect">
              <a:avLst/>
            </a:prstGeom>
          </p:spPr>
        </p:pic>
        <p:pic>
          <p:nvPicPr>
            <p:cNvPr id="6" name="Picture 5" descr="7294686230_5150abc981_m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08" r="28224" b="14198"/>
            <a:stretch/>
          </p:blipFill>
          <p:spPr>
            <a:xfrm>
              <a:off x="5127300" y="5455789"/>
              <a:ext cx="1076133" cy="1035916"/>
            </a:xfrm>
            <a:prstGeom prst="ellipse">
              <a:avLst/>
            </a:prstGeom>
            <a:scene3d>
              <a:camera prst="perspectiveRelaxed"/>
              <a:lightRig rig="threePt" dir="t"/>
            </a:scene3d>
          </p:spPr>
        </p:pic>
      </p:grpSp>
      <p:sp>
        <p:nvSpPr>
          <p:cNvPr id="12" name="TextBox 11"/>
          <p:cNvSpPr txBox="1"/>
          <p:nvPr/>
        </p:nvSpPr>
        <p:spPr>
          <a:xfrm>
            <a:off x="362913" y="5050809"/>
            <a:ext cx="1534745" cy="71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800" dirty="0" smtClean="0"/>
              <a:t>Growth</a:t>
            </a:r>
          </a:p>
          <a:p>
            <a:pPr algn="ctr">
              <a:lnSpc>
                <a:spcPct val="70000"/>
              </a:lnSpc>
            </a:pPr>
            <a:r>
              <a:rPr lang="en-US" sz="2800" dirty="0" smtClean="0"/>
              <a:t>Time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771158" y="5203977"/>
            <a:ext cx="15347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800" dirty="0" smtClean="0"/>
              <a:t>0 Days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15423" y="5203977"/>
            <a:ext cx="15347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800" dirty="0"/>
              <a:t>1</a:t>
            </a:r>
            <a:r>
              <a:rPr lang="en-US" sz="2800" dirty="0" smtClean="0"/>
              <a:t> Day</a:t>
            </a:r>
          </a:p>
        </p:txBody>
      </p:sp>
      <p:sp>
        <p:nvSpPr>
          <p:cNvPr id="15" name="Title 2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Incubation of Modified Seed – 1</a:t>
            </a:r>
            <a:r>
              <a:rPr lang="en-US" baseline="30000" dirty="0" smtClean="0"/>
              <a:t>st</a:t>
            </a:r>
            <a:r>
              <a:rPr lang="en-US" dirty="0" smtClean="0"/>
              <a:t> 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44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80704" y="1925254"/>
            <a:ext cx="1927513" cy="4026459"/>
            <a:chOff x="1780704" y="1925254"/>
            <a:chExt cx="1927513" cy="4026459"/>
          </a:xfrm>
        </p:grpSpPr>
        <p:pic>
          <p:nvPicPr>
            <p:cNvPr id="4" name="Picture 3" descr="Petri Dish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0704" y="1925254"/>
              <a:ext cx="1893040" cy="1514432"/>
            </a:xfrm>
            <a:prstGeom prst="rect">
              <a:avLst/>
            </a:prstGeom>
          </p:spPr>
        </p:pic>
        <p:pic>
          <p:nvPicPr>
            <p:cNvPr id="9" name="Picture 8" descr="Petri Dish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177" y="3820306"/>
              <a:ext cx="1893040" cy="1514432"/>
            </a:xfrm>
            <a:prstGeom prst="rect">
              <a:avLst/>
            </a:prstGeom>
          </p:spPr>
        </p:pic>
        <p:pic>
          <p:nvPicPr>
            <p:cNvPr id="11" name="Picture 10" descr="Coin Back.png"/>
            <p:cNvPicPr>
              <a:picLocks noChangeAspect="1"/>
            </p:cNvPicPr>
            <p:nvPr/>
          </p:nvPicPr>
          <p:blipFill>
            <a:blip r:embed="rId3">
              <a:alphaModFix amt="48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940" y="4159771"/>
              <a:ext cx="956888" cy="956888"/>
            </a:xfrm>
            <a:prstGeom prst="rect">
              <a:avLst/>
            </a:prstGeom>
            <a:scene3d>
              <a:camera prst="perspectiveRelaxed"/>
              <a:lightRig rig="threePt" dir="t"/>
            </a:scene3d>
          </p:spPr>
        </p:pic>
        <p:pic>
          <p:nvPicPr>
            <p:cNvPr id="12" name="Picture 11" descr="Coin Front.png"/>
            <p:cNvPicPr>
              <a:picLocks noChangeAspect="1"/>
            </p:cNvPicPr>
            <p:nvPr/>
          </p:nvPicPr>
          <p:blipFill>
            <a:blip r:embed="rId5">
              <a:alphaModFix amt="53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940" y="2215225"/>
              <a:ext cx="987658" cy="987658"/>
            </a:xfrm>
            <a:prstGeom prst="rect">
              <a:avLst/>
            </a:prstGeom>
            <a:scene3d>
              <a:camera prst="perspectiveRelaxed"/>
              <a:lightRig rig="threePt" dir="t"/>
            </a:scene3d>
          </p:spPr>
        </p:pic>
        <p:sp>
          <p:nvSpPr>
            <p:cNvPr id="17" name="TextBox 16"/>
            <p:cNvSpPr txBox="1"/>
            <p:nvPr/>
          </p:nvSpPr>
          <p:spPr>
            <a:xfrm>
              <a:off x="2100873" y="5582381"/>
              <a:ext cx="12626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 Days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11604" y="1925254"/>
            <a:ext cx="1927513" cy="4026459"/>
            <a:chOff x="3531658" y="1113014"/>
            <a:chExt cx="1927513" cy="4026459"/>
          </a:xfrm>
        </p:grpSpPr>
        <p:pic>
          <p:nvPicPr>
            <p:cNvPr id="5" name="Picture 4" descr="Petri Dish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1658" y="1113014"/>
              <a:ext cx="1893040" cy="1514432"/>
            </a:xfrm>
            <a:prstGeom prst="rect">
              <a:avLst/>
            </a:prstGeom>
          </p:spPr>
        </p:pic>
        <p:pic>
          <p:nvPicPr>
            <p:cNvPr id="10" name="Picture 9" descr="Petri Dish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6131" y="3008066"/>
              <a:ext cx="1893040" cy="1514432"/>
            </a:xfrm>
            <a:prstGeom prst="rect">
              <a:avLst/>
            </a:prstGeom>
          </p:spPr>
        </p:pic>
        <p:pic>
          <p:nvPicPr>
            <p:cNvPr id="13" name="Picture 12" descr="Coin Front.png"/>
            <p:cNvPicPr>
              <a:picLocks noChangeAspect="1"/>
            </p:cNvPicPr>
            <p:nvPr/>
          </p:nvPicPr>
          <p:blipFill>
            <a:blip r:embed="rId7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Glas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1868" y="1402985"/>
              <a:ext cx="987658" cy="987658"/>
            </a:xfrm>
            <a:prstGeom prst="rect">
              <a:avLst/>
            </a:prstGeom>
            <a:scene3d>
              <a:camera prst="perspectiveRelaxed"/>
              <a:lightRig rig="threePt" dir="t"/>
            </a:scene3d>
          </p:spPr>
        </p:pic>
        <p:pic>
          <p:nvPicPr>
            <p:cNvPr id="15" name="Picture 14" descr="Coin Back.png"/>
            <p:cNvPicPr>
              <a:picLocks noChangeAspect="1"/>
            </p:cNvPicPr>
            <p:nvPr/>
          </p:nvPicPr>
          <p:blipFill>
            <a:blip r:embed="rId9">
              <a:alphaModFix amt="8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Glas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8549" y="3347531"/>
              <a:ext cx="956888" cy="956888"/>
            </a:xfrm>
            <a:prstGeom prst="rect">
              <a:avLst/>
            </a:prstGeom>
            <a:scene3d>
              <a:camera prst="perspectiveRelaxed"/>
              <a:lightRig rig="threePt" dir="t"/>
            </a:scene3d>
          </p:spPr>
        </p:pic>
        <p:sp>
          <p:nvSpPr>
            <p:cNvPr id="18" name="TextBox 17"/>
            <p:cNvSpPr txBox="1"/>
            <p:nvPr/>
          </p:nvSpPr>
          <p:spPr>
            <a:xfrm>
              <a:off x="3859104" y="4770141"/>
              <a:ext cx="12626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  <a:r>
                <a:rPr lang="en-US" dirty="0" smtClean="0"/>
                <a:t> Days</a:t>
              </a:r>
              <a:endParaRPr lang="en-US" dirty="0"/>
            </a:p>
          </p:txBody>
        </p:sp>
      </p:grp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Incubation of Modified Seed – 1</a:t>
            </a:r>
            <a:r>
              <a:rPr lang="en-US" baseline="30000" dirty="0" smtClean="0"/>
              <a:t>st</a:t>
            </a:r>
            <a:r>
              <a:rPr lang="en-US" dirty="0" smtClean="0"/>
              <a:t> Try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240093" y="1417638"/>
            <a:ext cx="2084911" cy="4534075"/>
            <a:chOff x="5675526" y="1417638"/>
            <a:chExt cx="2084911" cy="4534075"/>
          </a:xfrm>
        </p:grpSpPr>
        <p:pic>
          <p:nvPicPr>
            <p:cNvPr id="3" name="Picture 2" descr="Petri Dish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7256" y="1925254"/>
              <a:ext cx="1893040" cy="1514432"/>
            </a:xfrm>
            <a:prstGeom prst="rect">
              <a:avLst/>
            </a:prstGeom>
          </p:spPr>
        </p:pic>
        <p:pic>
          <p:nvPicPr>
            <p:cNvPr id="8" name="Picture 7" descr="Petri Dish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729" y="3820306"/>
              <a:ext cx="1893040" cy="151443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019907" y="5582381"/>
              <a:ext cx="12626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8 Days</a:t>
              </a:r>
              <a:endParaRPr lang="en-US" dirty="0"/>
            </a:p>
          </p:txBody>
        </p:sp>
        <p:pic>
          <p:nvPicPr>
            <p:cNvPr id="25" name="Picture 24" descr="images.jpeg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37" t="2450" r="21667"/>
            <a:stretch/>
          </p:blipFill>
          <p:spPr>
            <a:xfrm>
              <a:off x="6191730" y="2176587"/>
              <a:ext cx="1012632" cy="1016079"/>
            </a:xfrm>
            <a:prstGeom prst="ellipse">
              <a:avLst/>
            </a:prstGeom>
            <a:scene3d>
              <a:camera prst="perspectiveRelaxed"/>
              <a:lightRig rig="threePt" dir="t"/>
            </a:scene3d>
          </p:spPr>
        </p:pic>
        <p:pic>
          <p:nvPicPr>
            <p:cNvPr id="26" name="Picture 25" descr="151209_POL_Trump-Back-Of-Head.jpg.CROP.promo-xlarge2.jpg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17" t="5953" r="14520" b="14996"/>
            <a:stretch/>
          </p:blipFill>
          <p:spPr>
            <a:xfrm>
              <a:off x="6233727" y="4159771"/>
              <a:ext cx="970635" cy="944588"/>
            </a:xfrm>
            <a:prstGeom prst="ellipse">
              <a:avLst/>
            </a:prstGeom>
            <a:scene3d>
              <a:camera prst="perspectiveRelaxed"/>
              <a:lightRig rig="threePt" dir="t"/>
            </a:scene3d>
          </p:spPr>
        </p:pic>
        <p:sp>
          <p:nvSpPr>
            <p:cNvPr id="27" name="TextBox 26"/>
            <p:cNvSpPr txBox="1"/>
            <p:nvPr/>
          </p:nvSpPr>
          <p:spPr>
            <a:xfrm>
              <a:off x="5675526" y="1417638"/>
              <a:ext cx="2084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Hmmm</a:t>
              </a:r>
              <a:r>
                <a:rPr lang="is-IS" sz="2800" dirty="0" smtClean="0"/>
                <a:t>…</a:t>
              </a:r>
              <a:endParaRPr lang="en-US" sz="28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2913" y="2330603"/>
            <a:ext cx="153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Front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362913" y="4247807"/>
            <a:ext cx="153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Back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362913" y="5408201"/>
            <a:ext cx="1534745" cy="71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800" dirty="0" smtClean="0"/>
              <a:t>Growth</a:t>
            </a:r>
          </a:p>
          <a:p>
            <a:pPr algn="ctr">
              <a:lnSpc>
                <a:spcPct val="70000"/>
              </a:lnSpc>
            </a:pPr>
            <a:r>
              <a:rPr lang="en-US" sz="2800" dirty="0" smtClean="0"/>
              <a:t>Time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3705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388</Words>
  <Application>Microsoft Macintosh PowerPoint</Application>
  <PresentationFormat>On-screen Show (4:3)</PresentationFormat>
  <Paragraphs>102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Agenda for 9/13/17 114th Meeting</vt:lpstr>
      <vt:lpstr>Upcoming Talks</vt:lpstr>
      <vt:lpstr>What Happened on Aug 22nd?</vt:lpstr>
      <vt:lpstr>More Visitors from Jakarta Than San Diego?</vt:lpstr>
      <vt:lpstr>What is So Appealing About Putting Element 119* on the Periodic Table?</vt:lpstr>
      <vt:lpstr>PowerPoint Presentation</vt:lpstr>
      <vt:lpstr>Turn Lemons Into Lyncean Coins (ie, Citrus limonium -&gt; Citrus lyncean)</vt:lpstr>
      <vt:lpstr>Incubation of Modified Seed – 1st Try</vt:lpstr>
      <vt:lpstr>Incubation of Modified Seed – 1st Try</vt:lpstr>
      <vt:lpstr>PowerPoint Presentation</vt:lpstr>
      <vt:lpstr>PowerPoint Presentation</vt:lpstr>
      <vt:lpstr>PowerPoint Presentation</vt:lpstr>
      <vt:lpstr>Incubation of Modified Seed – 2nd Try</vt:lpstr>
      <vt:lpstr>Incubation of Modified Seed – 2nd Try</vt:lpstr>
      <vt:lpstr>PowerPoint Presentation</vt:lpstr>
      <vt:lpstr>PowerPoint Presentation</vt:lpstr>
      <vt:lpstr>Harvested 9/13/17 for Prof. John Glass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Hagan</dc:creator>
  <cp:lastModifiedBy>Bill Hagan</cp:lastModifiedBy>
  <cp:revision>79</cp:revision>
  <cp:lastPrinted>2017-09-06T18:36:42Z</cp:lastPrinted>
  <dcterms:created xsi:type="dcterms:W3CDTF">2017-03-26T00:42:11Z</dcterms:created>
  <dcterms:modified xsi:type="dcterms:W3CDTF">2017-09-13T18:54:53Z</dcterms:modified>
</cp:coreProperties>
</file>