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6" r:id="rId2"/>
    <p:sldId id="379" r:id="rId3"/>
    <p:sldId id="382" r:id="rId4"/>
    <p:sldId id="358" r:id="rId5"/>
    <p:sldId id="335" r:id="rId6"/>
    <p:sldId id="381" r:id="rId7"/>
    <p:sldId id="342" r:id="rId8"/>
    <p:sldId id="338" r:id="rId9"/>
    <p:sldId id="301" r:id="rId10"/>
    <p:sldId id="377" r:id="rId11"/>
    <p:sldId id="378" r:id="rId12"/>
    <p:sldId id="372" r:id="rId13"/>
    <p:sldId id="365" r:id="rId14"/>
    <p:sldId id="370" r:id="rId15"/>
    <p:sldId id="363" r:id="rId16"/>
    <p:sldId id="364" r:id="rId17"/>
    <p:sldId id="373" r:id="rId18"/>
    <p:sldId id="362" r:id="rId19"/>
    <p:sldId id="367" r:id="rId20"/>
    <p:sldId id="374" r:id="rId21"/>
    <p:sldId id="368" r:id="rId22"/>
    <p:sldId id="369" r:id="rId23"/>
    <p:sldId id="375" r:id="rId24"/>
    <p:sldId id="366" r:id="rId25"/>
    <p:sldId id="371" r:id="rId26"/>
    <p:sldId id="30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FFCC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183" d="100"/>
          <a:sy n="183" d="100"/>
        </p:scale>
        <p:origin x="-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1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3A94-9AA9-A045-B1D8-241D7826735C}" type="datetimeFigureOut">
              <a:rPr lang="en-US" smtClean="0"/>
              <a:t>5/24/18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84760-B073-CA41-A3A1-50CC87580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8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237D3-D379-2D47-81B1-0213876CBCBA}" type="datetimeFigureOut">
              <a:rPr lang="en-US" smtClean="0"/>
              <a:t>5/24/18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54784-A3E4-C648-A17A-FDA70388B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625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693A9-630C-354D-BFA5-0E1CE9AB92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D49CD-1CD8-694C-B659-E2E10CFEE1AF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0710-E51F-A942-A81B-2CB1BBD5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9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53AD7-58D9-4B43-ABCE-887695B41731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0710-E51F-A942-A81B-2CB1BBD5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1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5B8F7-5B43-494B-81FF-4B6463DC8E82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0710-E51F-A942-A81B-2CB1BBD5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2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7C97-6CCD-884E-8970-6EFE661B312F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0710-E51F-A942-A81B-2CB1BBD5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60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A458-6820-D44F-BB80-13AE23CAB8C9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0710-E51F-A942-A81B-2CB1BBD5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8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712-874B-EC4C-9F34-96E9880FCBC9}" type="datetime1">
              <a:rPr lang="en-US" smtClean="0"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0710-E51F-A942-A81B-2CB1BBD5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5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859-D7CB-174C-968E-7016F2FBD81A}" type="datetime1">
              <a:rPr lang="en-US" smtClean="0"/>
              <a:t>5/24/18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0710-E51F-A942-A81B-2CB1BBD5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7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3ED3A-3B32-8D4D-9660-3AD35A180CFD}" type="datetime1">
              <a:rPr lang="en-US" smtClean="0"/>
              <a:t>5/24/18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0710-E51F-A942-A81B-2CB1BBD5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0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5CD9-685A-5A4D-962F-0A8A4D1AEDB8}" type="datetime1">
              <a:rPr lang="en-US" smtClean="0"/>
              <a:t>5/24/18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0710-E51F-A942-A81B-2CB1BBD5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7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0B278-07DE-2344-90D6-F83763543C55}" type="datetime1">
              <a:rPr lang="en-US" smtClean="0"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0710-E51F-A942-A81B-2CB1BBD5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D74-FCA1-CB4D-8D04-DD5916CF4B99}" type="datetime1">
              <a:rPr lang="en-US" smtClean="0"/>
              <a:t>5/24/18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0710-E51F-A942-A81B-2CB1BBD5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2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07607-4C12-4C4F-85AC-7C79BDED70AE}" type="datetime1">
              <a:rPr lang="en-US" smtClean="0"/>
              <a:t>5/24/18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0710-E51F-A942-A81B-2CB1BBD5A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4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Relationship Id="rId3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g"/><Relationship Id="rId3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avidbrin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82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r>
              <a:rPr lang="en-US" dirty="0"/>
              <a:t> </a:t>
            </a:r>
            <a:r>
              <a:rPr lang="en-US" dirty="0" smtClean="0"/>
              <a:t>for 5/23/18</a:t>
            </a:r>
            <a:br>
              <a:rPr lang="en-US" dirty="0" smtClean="0"/>
            </a:br>
            <a:r>
              <a:rPr lang="en-US" sz="3600" dirty="0" smtClean="0"/>
              <a:t>120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Meeting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5474"/>
            <a:ext cx="8407804" cy="49379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Reminder: please turn off or mute cell phones</a:t>
            </a:r>
          </a:p>
          <a:p>
            <a:r>
              <a:rPr lang="en-US" dirty="0" smtClean="0"/>
              <a:t>Announcements, Introductions, Issues, or Ideas</a:t>
            </a:r>
          </a:p>
          <a:p>
            <a:pPr lvl="1"/>
            <a:r>
              <a:rPr lang="en-US" dirty="0" smtClean="0"/>
              <a:t>Page for recommended reading on the website</a:t>
            </a:r>
          </a:p>
          <a:p>
            <a:r>
              <a:rPr lang="en-US" dirty="0" smtClean="0"/>
              <a:t>Upcoming Scheduled Talks</a:t>
            </a:r>
          </a:p>
          <a:p>
            <a:pPr lvl="1"/>
            <a:r>
              <a:rPr lang="en-US" i="1" dirty="0" smtClean="0"/>
              <a:t>Without Warning</a:t>
            </a:r>
            <a:r>
              <a:rPr lang="en-US" dirty="0" smtClean="0"/>
              <a:t> author signing opportunity Nov 14: Thomas Sanger</a:t>
            </a:r>
          </a:p>
          <a:p>
            <a:pPr lvl="1"/>
            <a:r>
              <a:rPr lang="en-US" dirty="0" smtClean="0"/>
              <a:t>Another author signing opportunity on August 22: David Brin </a:t>
            </a:r>
          </a:p>
          <a:p>
            <a:r>
              <a:rPr lang="en-US" dirty="0" smtClean="0"/>
              <a:t>Pete’s Lynx</a:t>
            </a:r>
          </a:p>
          <a:p>
            <a:r>
              <a:rPr lang="en-US" dirty="0" smtClean="0"/>
              <a:t>Website Stuff</a:t>
            </a:r>
          </a:p>
          <a:p>
            <a:r>
              <a:rPr lang="en-US" dirty="0" smtClean="0"/>
              <a:t>“The Zwicky Transient Facility at Palomar Observatory</a:t>
            </a:r>
            <a:r>
              <a:rPr lang="en-US" dirty="0" smtClean="0">
                <a:latin typeface="+mj-lt"/>
                <a:ea typeface="ＭＳ 明朝"/>
                <a:cs typeface="Times New Roman"/>
              </a:rPr>
              <a:t>”, Matthew Graham &amp; Roger Smith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70845" y="27706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5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1472" y="5270879"/>
            <a:ext cx="1263213" cy="35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We are here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077" y="1091744"/>
            <a:ext cx="1771015" cy="86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Pete’s nuclear powered submarine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 descr="Coin 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280" y="2993855"/>
            <a:ext cx="2206765" cy="2206765"/>
          </a:xfrm>
          <a:prstGeom prst="rect">
            <a:avLst/>
          </a:prstGeom>
        </p:spPr>
      </p:pic>
      <p:pic>
        <p:nvPicPr>
          <p:cNvPr id="10" name="Picture 9" descr="Coin 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940" y="2993855"/>
            <a:ext cx="2206765" cy="22067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4002"/>
            <a:ext cx="8229600" cy="1143000"/>
          </a:xfrm>
        </p:spPr>
        <p:txBody>
          <a:bodyPr/>
          <a:lstStyle/>
          <a:p>
            <a:r>
              <a:rPr lang="en-US" dirty="0" smtClean="0"/>
              <a:t>Lyncean Coin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3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1472" y="5270879"/>
            <a:ext cx="1263213" cy="35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We are here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077" y="1091744"/>
            <a:ext cx="1771015" cy="86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Pete’s nuclear powered submarine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955" y="931449"/>
            <a:ext cx="360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Southwestern Yacht Club, San Diego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Coin 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280" y="2993855"/>
            <a:ext cx="2206765" cy="2206765"/>
          </a:xfrm>
          <a:prstGeom prst="rect">
            <a:avLst/>
          </a:prstGeom>
        </p:spPr>
      </p:pic>
      <p:pic>
        <p:nvPicPr>
          <p:cNvPr id="10" name="Picture 9" descr="Coin 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940" y="2993855"/>
            <a:ext cx="2206765" cy="22067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4002"/>
            <a:ext cx="8229600" cy="1143000"/>
          </a:xfrm>
        </p:spPr>
        <p:txBody>
          <a:bodyPr/>
          <a:lstStyle/>
          <a:p>
            <a:r>
              <a:rPr lang="en-US" dirty="0" smtClean="0"/>
              <a:t>Lyncean Coin Presentation</a:t>
            </a: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57200" y="992596"/>
            <a:ext cx="8229600" cy="1333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o</a:t>
            </a:r>
            <a:r>
              <a:rPr lang="en-US" sz="3600" dirty="0" smtClean="0"/>
              <a:t>r</a:t>
            </a:r>
          </a:p>
          <a:p>
            <a:r>
              <a:rPr lang="en-US" sz="5400" dirty="0" smtClean="0"/>
              <a:t>An Exercise in Hubris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811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7"/>
            <a:ext cx="8229600" cy="1220693"/>
          </a:xfrm>
        </p:spPr>
        <p:txBody>
          <a:bodyPr/>
          <a:lstStyle/>
          <a:p>
            <a:r>
              <a:rPr lang="en-US" dirty="0" smtClean="0"/>
              <a:t>Preface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6565"/>
            <a:ext cx="8229600" cy="542645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 got off to a bad start in planning this coin presentation a few weeks ago because I did not bother to read about the ZTF.  So I didn’t really know what I was talking about, </a:t>
            </a:r>
            <a:r>
              <a:rPr lang="en-US" i="1" dirty="0" smtClean="0"/>
              <a:t>but I thought I did</a:t>
            </a:r>
          </a:p>
          <a:p>
            <a:r>
              <a:rPr lang="en-US" dirty="0" smtClean="0"/>
              <a:t>In looking back, I think this oversight was the result of: </a:t>
            </a:r>
          </a:p>
          <a:p>
            <a:pPr lvl="1"/>
            <a:r>
              <a:rPr lang="en-US" dirty="0" smtClean="0"/>
              <a:t>The arrogance of having an advanced degree (from so long ago that I no longer understand my own dissertation), and</a:t>
            </a:r>
          </a:p>
          <a:p>
            <a:pPr lvl="1"/>
            <a:r>
              <a:rPr lang="en-US" dirty="0" smtClean="0"/>
              <a:t>The experience of having worked in the federal government for 4 years (oddly, and falsely, empowering)</a:t>
            </a:r>
          </a:p>
          <a:p>
            <a:pPr lvl="1"/>
            <a:r>
              <a:rPr lang="en-US" dirty="0" smtClean="0"/>
              <a:t>In other words </a:t>
            </a:r>
            <a:r>
              <a:rPr lang="mr-IN" dirty="0" smtClean="0"/>
              <a:t>–</a:t>
            </a:r>
            <a:r>
              <a:rPr lang="en-US" dirty="0" smtClean="0"/>
              <a:t> HUBRIS (defined as “excessive pride or self-confidence”)</a:t>
            </a:r>
          </a:p>
          <a:p>
            <a:r>
              <a:rPr lang="en-US" dirty="0" smtClean="0"/>
              <a:t>I didn’t need to read about the ZTF because I just KNEW its purpose was to look for exoplanets orbiting other suns by measuring their transit times and the dip in light from the star during the transit</a:t>
            </a:r>
          </a:p>
          <a:p>
            <a:r>
              <a:rPr lang="en-US" dirty="0" smtClean="0"/>
              <a:t>Hence the name Zwicky Transit Facility!</a:t>
            </a:r>
          </a:p>
        </p:txBody>
      </p:sp>
    </p:spTree>
    <p:extLst>
      <p:ext uri="{BB962C8B-B14F-4D97-AF65-F5344CB8AC3E}">
        <p14:creationId xmlns:p14="http://schemas.microsoft.com/office/powerpoint/2010/main" val="413695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lar-system-05-terrestrial-planets-35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4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Roman"/>
                <a:cs typeface="Times Roman"/>
              </a:rPr>
              <a:t>Planet Moving Between Star and Observer</a:t>
            </a:r>
            <a:r>
              <a:rPr lang="mr-IN" sz="3600" b="1" dirty="0" smtClean="0">
                <a:solidFill>
                  <a:schemeClr val="bg1"/>
                </a:solidFill>
                <a:latin typeface="Times Roman"/>
                <a:cs typeface="Times Roman"/>
              </a:rPr>
              <a:t>…</a:t>
            </a:r>
            <a:endParaRPr lang="en-US" sz="3600" b="1" dirty="0">
              <a:solidFill>
                <a:schemeClr val="bg1"/>
              </a:solidFill>
              <a:latin typeface="Times Roman"/>
              <a:cs typeface="Times Roman"/>
            </a:endParaRPr>
          </a:p>
        </p:txBody>
      </p:sp>
    </p:spTree>
    <p:extLst>
      <p:ext uri="{BB962C8B-B14F-4D97-AF65-F5344CB8AC3E}">
        <p14:creationId xmlns:p14="http://schemas.microsoft.com/office/powerpoint/2010/main" val="67837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quip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7"/>
          <a:stretch/>
        </p:blipFill>
        <p:spPr>
          <a:xfrm>
            <a:off x="-5587" y="1"/>
            <a:ext cx="91495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>
                <a:solidFill>
                  <a:schemeClr val="bg1"/>
                </a:solidFill>
                <a:latin typeface="Times Roman"/>
                <a:cs typeface="Times Roman"/>
              </a:rPr>
              <a:t>Lyncean Coin Transits a Transit</a:t>
            </a:r>
            <a:endParaRPr lang="en-US" sz="4000" b="1" i="1" dirty="0">
              <a:solidFill>
                <a:schemeClr val="bg1"/>
              </a:solidFill>
              <a:latin typeface="Times Roman"/>
              <a:cs typeface="Times Roman"/>
            </a:endParaRPr>
          </a:p>
        </p:txBody>
      </p:sp>
      <p:pic>
        <p:nvPicPr>
          <p:cNvPr id="3" name="Picture 2" descr="Coin 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665" y="2984500"/>
            <a:ext cx="1406631" cy="14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9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troTransit-Hybridbus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7"/>
          <a:stretch/>
        </p:blipFill>
        <p:spPr>
          <a:xfrm>
            <a:off x="-38100" y="673100"/>
            <a:ext cx="9410700" cy="618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i="1" dirty="0">
                <a:latin typeface="Times Roman"/>
                <a:cs typeface="Times Roman"/>
              </a:rPr>
              <a:t>Lyncean Coin Transits </a:t>
            </a:r>
            <a:r>
              <a:rPr lang="en-US" sz="4000" b="1" i="1" dirty="0" smtClean="0">
                <a:latin typeface="Times Roman"/>
                <a:cs typeface="Times Roman"/>
              </a:rPr>
              <a:t>(Metro) Transit</a:t>
            </a:r>
            <a:endParaRPr lang="en-US" sz="4000" i="1" dirty="0">
              <a:latin typeface="Times New Roman"/>
              <a:cs typeface="Times New Roman"/>
            </a:endParaRPr>
          </a:p>
        </p:txBody>
      </p:sp>
      <p:pic>
        <p:nvPicPr>
          <p:cNvPr id="3" name="Picture 2" descr="Coin 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665" y="2984500"/>
            <a:ext cx="1406631" cy="14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2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80629"/>
            <a:ext cx="8229600" cy="1143000"/>
          </a:xfrm>
        </p:spPr>
        <p:txBody>
          <a:bodyPr>
            <a:normAutofit/>
          </a:bodyPr>
          <a:lstStyle/>
          <a:p>
            <a:r>
              <a:rPr lang="en-US" sz="5300" dirty="0" smtClean="0"/>
              <a:t>HOWEVER</a:t>
            </a:r>
            <a:r>
              <a:rPr lang="mr-IN" sz="5300" dirty="0" smtClean="0"/>
              <a:t>…</a:t>
            </a:r>
            <a:endParaRPr lang="en-US" i="1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609600" y="26636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i="1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6765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dirty="0" smtClean="0"/>
              <a:t>It is NOT the</a:t>
            </a:r>
          </a:p>
          <a:p>
            <a:r>
              <a:rPr lang="en-US" sz="5300" dirty="0" smtClean="0"/>
              <a:t>Zwicky </a:t>
            </a:r>
            <a:r>
              <a:rPr lang="en-US" sz="5300" i="1" dirty="0" smtClean="0"/>
              <a:t>Transit</a:t>
            </a:r>
            <a:r>
              <a:rPr lang="en-US" sz="5300" dirty="0" smtClean="0"/>
              <a:t> Facility</a:t>
            </a:r>
            <a:endParaRPr lang="en-US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39724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 dirty="0" smtClean="0"/>
              <a:t>It is the</a:t>
            </a:r>
          </a:p>
          <a:p>
            <a:r>
              <a:rPr lang="en-US" sz="5300" dirty="0" smtClean="0"/>
              <a:t>Zwicky </a:t>
            </a:r>
            <a:r>
              <a:rPr lang="en-US" sz="5300" i="1" dirty="0" smtClean="0"/>
              <a:t>Transi</a:t>
            </a:r>
            <a:r>
              <a:rPr lang="en-US" sz="5300" i="1" dirty="0" smtClean="0">
                <a:solidFill>
                  <a:srgbClr val="FF0000"/>
                </a:solidFill>
              </a:rPr>
              <a:t>en</a:t>
            </a:r>
            <a:r>
              <a:rPr lang="en-US" sz="5300" i="1" dirty="0" smtClean="0"/>
              <a:t>t</a:t>
            </a:r>
            <a:r>
              <a:rPr lang="en-US" sz="5300" dirty="0" smtClean="0"/>
              <a:t> Facility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7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609600" y="26636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i="1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26765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But I STILL didn’t bother to read about the science that is planned for the ZTF</a:t>
            </a:r>
          </a:p>
          <a:p>
            <a:endParaRPr lang="en-US" sz="4000" dirty="0"/>
          </a:p>
          <a:p>
            <a:r>
              <a:rPr lang="en-US" sz="4000" dirty="0" smtClean="0"/>
              <a:t>Hubris strikes again!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917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TTimeLaps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6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Times Roman"/>
                <a:cs typeface="Times Roman"/>
              </a:rPr>
              <a:t>Lyncean Coin Transits the Transient Facility</a:t>
            </a:r>
            <a:endParaRPr lang="en-US" sz="3600" b="1" i="1" dirty="0">
              <a:solidFill>
                <a:schemeClr val="bg1"/>
              </a:solidFill>
              <a:latin typeface="Times Roman"/>
              <a:cs typeface="Times Roman"/>
            </a:endParaRPr>
          </a:p>
        </p:txBody>
      </p:sp>
      <p:pic>
        <p:nvPicPr>
          <p:cNvPr id="3" name="Picture 2" descr="Coin 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665" y="2984500"/>
            <a:ext cx="1406631" cy="14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46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d_02_img026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77" r="9177"/>
          <a:stretch/>
        </p:blipFill>
        <p:spPr>
          <a:xfrm>
            <a:off x="-927781" y="0"/>
            <a:ext cx="1010981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000000"/>
                </a:solidFill>
                <a:latin typeface="Times Roman"/>
                <a:cs typeface="Times Roman"/>
              </a:rPr>
              <a:t>Lyncean Coin Transits a Transient</a:t>
            </a:r>
            <a:endParaRPr lang="en-US" sz="4000" b="1" i="1" dirty="0">
              <a:solidFill>
                <a:srgbClr val="000000"/>
              </a:solidFill>
              <a:latin typeface="Times Roman"/>
              <a:cs typeface="Times Roman"/>
            </a:endParaRPr>
          </a:p>
        </p:txBody>
      </p:sp>
      <p:pic>
        <p:nvPicPr>
          <p:cNvPr id="3" name="Picture 2" descr="Coin 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665" y="2984500"/>
            <a:ext cx="1406631" cy="14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7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45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Recommended Reading </a:t>
            </a:r>
            <a:r>
              <a:rPr lang="en-US" dirty="0" smtClean="0"/>
              <a:t>Page</a:t>
            </a:r>
            <a:br>
              <a:rPr lang="en-US" dirty="0" smtClean="0"/>
            </a:br>
            <a:r>
              <a:rPr lang="en-US" dirty="0" smtClean="0"/>
              <a:t>on the Website</a:t>
            </a:r>
            <a:endParaRPr lang="en-US" dirty="0"/>
          </a:p>
        </p:txBody>
      </p:sp>
      <p:pic>
        <p:nvPicPr>
          <p:cNvPr id="6" name="Picture 5" descr="Lyncean Recommended Reading draft page desig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92" y="1417638"/>
            <a:ext cx="7253816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0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10048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I was so full of hubris that I wondered why they had named the facility so oddly. “</a:t>
            </a:r>
            <a:r>
              <a:rPr lang="en-US" sz="3200" i="1" dirty="0" smtClean="0"/>
              <a:t>Scientists are not very good communicators,” </a:t>
            </a:r>
            <a:r>
              <a:rPr lang="en-US" sz="3200" dirty="0"/>
              <a:t>I told myself.</a:t>
            </a:r>
          </a:p>
          <a:p>
            <a:r>
              <a:rPr lang="en-US" sz="3200" i="1" dirty="0" smtClean="0"/>
              <a:t> “Especially astronomers</a:t>
            </a:r>
            <a:r>
              <a:rPr lang="en-US" sz="3200" dirty="0"/>
              <a:t>.</a:t>
            </a:r>
            <a:r>
              <a:rPr lang="en-US" sz="3200" dirty="0" smtClean="0"/>
              <a:t> ”  But it nagged at me!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27116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FINALLY, while biking just a few days ago, I had the epiphany to go to the ZTF website and read about it.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51431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To quote Roseanne Roseannadanna,</a:t>
            </a:r>
            <a:endParaRPr lang="en-US" sz="3200" dirty="0"/>
          </a:p>
          <a:p>
            <a:r>
              <a:rPr lang="en-US" sz="3600" dirty="0"/>
              <a:t>“</a:t>
            </a:r>
            <a:r>
              <a:rPr lang="en-US" i="1" dirty="0"/>
              <a:t>Nevermind</a:t>
            </a:r>
            <a:r>
              <a:rPr lang="en-US" sz="3600" dirty="0"/>
              <a:t>”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39244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The words “transit” and “exoplanet” do not appear </a:t>
            </a:r>
            <a:r>
              <a:rPr lang="en-US" sz="3200" dirty="0" smtClean="0"/>
              <a:t>ANYWHERE on </a:t>
            </a:r>
            <a:r>
              <a:rPr lang="en-US" sz="3200" dirty="0"/>
              <a:t>the website.</a:t>
            </a:r>
          </a:p>
        </p:txBody>
      </p:sp>
    </p:spTree>
    <p:extLst>
      <p:ext uri="{BB962C8B-B14F-4D97-AF65-F5344CB8AC3E}">
        <p14:creationId xmlns:p14="http://schemas.microsoft.com/office/powerpoint/2010/main" val="404687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_shining_sun_by_edsousa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r="7348"/>
          <a:stretch/>
        </p:blipFill>
        <p:spPr>
          <a:xfrm>
            <a:off x="-1" y="0"/>
            <a:ext cx="92286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000000"/>
                </a:solidFill>
                <a:latin typeface="Times Roman"/>
                <a:cs typeface="Times Roman"/>
              </a:rPr>
              <a:t>Lyncean Coin Transits Distant Star</a:t>
            </a:r>
            <a:endParaRPr lang="en-US" sz="4000" b="1" i="1" dirty="0">
              <a:solidFill>
                <a:srgbClr val="000000"/>
              </a:solidFill>
              <a:latin typeface="Times Roman"/>
              <a:cs typeface="Times Roman"/>
            </a:endParaRPr>
          </a:p>
        </p:txBody>
      </p:sp>
      <p:pic>
        <p:nvPicPr>
          <p:cNvPr id="3" name="Picture 2" descr="Coin 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665" y="2832100"/>
            <a:ext cx="1406631" cy="14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2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_shining_sun_by_edsousa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r="7348"/>
          <a:stretch/>
        </p:blipFill>
        <p:spPr>
          <a:xfrm>
            <a:off x="-1" y="0"/>
            <a:ext cx="92286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28664" cy="11430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000000"/>
                </a:solidFill>
                <a:latin typeface="Times Roman"/>
                <a:cs typeface="Times Roman"/>
              </a:rPr>
              <a:t>Then Returns to Eclipse It</a:t>
            </a:r>
            <a:endParaRPr lang="en-US" sz="4000" b="1" i="1" dirty="0">
              <a:solidFill>
                <a:srgbClr val="000000"/>
              </a:solidFill>
              <a:latin typeface="Times Roman"/>
              <a:cs typeface="Times Roman"/>
            </a:endParaRPr>
          </a:p>
        </p:txBody>
      </p:sp>
      <p:pic>
        <p:nvPicPr>
          <p:cNvPr id="3" name="Picture 2" descr="Coin 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612" y="2799865"/>
            <a:ext cx="1406631" cy="14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5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_shining_sun_by_edsousa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r="7348"/>
          <a:stretch/>
        </p:blipFill>
        <p:spPr>
          <a:xfrm>
            <a:off x="-1" y="0"/>
            <a:ext cx="9228665" cy="6858000"/>
          </a:xfrm>
          <a:prstGeom prst="rect">
            <a:avLst/>
          </a:prstGeom>
        </p:spPr>
      </p:pic>
      <p:pic>
        <p:nvPicPr>
          <p:cNvPr id="3" name="Picture 2" descr="Coin 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612" y="2799865"/>
            <a:ext cx="1406631" cy="140663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28664" cy="11430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000000"/>
                </a:solidFill>
                <a:latin typeface="Times Roman"/>
                <a:cs typeface="Times Roman"/>
              </a:rPr>
              <a:t>Thank You!</a:t>
            </a:r>
            <a:endParaRPr lang="en-US" sz="4000" b="1" i="1" dirty="0">
              <a:solidFill>
                <a:srgbClr val="000000"/>
              </a:solidFill>
              <a:latin typeface="Times Roman"/>
              <a:cs typeface="Times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089" y="4321170"/>
            <a:ext cx="65071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of the</a:t>
            </a:r>
          </a:p>
          <a:p>
            <a:pPr algn="ctr"/>
            <a:r>
              <a:rPr lang="en-US" sz="4400" b="1" dirty="0" smtClean="0"/>
              <a:t>Zwicky Transient Facility</a:t>
            </a:r>
          </a:p>
          <a:p>
            <a:pPr algn="ctr"/>
            <a:r>
              <a:rPr lang="en-US" sz="2400" b="1" dirty="0" smtClean="0"/>
              <a:t>May 23, 2018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70405" y="1687626"/>
            <a:ext cx="539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Lyncean Coins Presented to</a:t>
            </a:r>
          </a:p>
          <a:p>
            <a:pPr algn="ctr"/>
            <a:r>
              <a:rPr lang="en-US" sz="2400" b="1" dirty="0" smtClean="0"/>
              <a:t>Roger Smith and Matthew Graham</a:t>
            </a:r>
          </a:p>
        </p:txBody>
      </p:sp>
    </p:spTree>
    <p:extLst>
      <p:ext uri="{BB962C8B-B14F-4D97-AF65-F5344CB8AC3E}">
        <p14:creationId xmlns:p14="http://schemas.microsoft.com/office/powerpoint/2010/main" val="384126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eformWithTransientsAnnot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" y="1828800"/>
            <a:ext cx="9150666" cy="391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" y="274638"/>
            <a:ext cx="9138940" cy="11430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latin typeface="Times Roman"/>
                <a:cs typeface="Times Roman"/>
              </a:rPr>
              <a:t>Lyncean Coin Transits Transients</a:t>
            </a:r>
            <a:endParaRPr lang="en-US" sz="4000" b="1" i="1" dirty="0">
              <a:latin typeface="Times Roman"/>
              <a:cs typeface="Times Roman"/>
            </a:endParaRPr>
          </a:p>
        </p:txBody>
      </p:sp>
      <p:pic>
        <p:nvPicPr>
          <p:cNvPr id="3" name="Picture 2" descr="Coin 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8665" y="2984500"/>
            <a:ext cx="1406631" cy="14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3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_shining_sun_by_edsousa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" r="7348"/>
          <a:stretch/>
        </p:blipFill>
        <p:spPr>
          <a:xfrm>
            <a:off x="-1" y="0"/>
            <a:ext cx="92286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228664" cy="1143000"/>
          </a:xfrm>
        </p:spPr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rgbClr val="000000"/>
                </a:solidFill>
                <a:latin typeface="Times Roman"/>
                <a:cs typeface="Times Roman"/>
              </a:rPr>
              <a:t>Thank You!</a:t>
            </a:r>
            <a:br>
              <a:rPr lang="en-US" sz="4000" b="1" i="1" dirty="0" smtClean="0">
                <a:solidFill>
                  <a:srgbClr val="000000"/>
                </a:solidFill>
                <a:latin typeface="Times Roman"/>
                <a:cs typeface="Times Roman"/>
              </a:rPr>
            </a:br>
            <a:r>
              <a:rPr lang="en-US" sz="4000" b="1" i="1" dirty="0" smtClean="0">
                <a:solidFill>
                  <a:srgbClr val="000000"/>
                </a:solidFill>
                <a:latin typeface="Times Roman"/>
                <a:cs typeface="Times Roman"/>
              </a:rPr>
              <a:t>(“Nevermind” Version)</a:t>
            </a:r>
            <a:endParaRPr lang="en-US" sz="4000" b="1" i="1" dirty="0">
              <a:solidFill>
                <a:srgbClr val="000000"/>
              </a:solidFill>
              <a:latin typeface="Times Roman"/>
              <a:cs typeface="Times Roman"/>
            </a:endParaRPr>
          </a:p>
        </p:txBody>
      </p:sp>
      <p:pic>
        <p:nvPicPr>
          <p:cNvPr id="3" name="Picture 2" descr="Coin Front.pn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612" y="2799865"/>
            <a:ext cx="1406631" cy="14066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0319" y="2987877"/>
            <a:ext cx="1878409" cy="1136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 smtClean="0"/>
              <a:t>Good for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/>
              <a:t>Free Ride on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/>
              <a:t>SD Transit</a:t>
            </a:r>
          </a:p>
          <a:p>
            <a:pPr algn="ctr">
              <a:lnSpc>
                <a:spcPct val="80000"/>
              </a:lnSpc>
            </a:pPr>
            <a:r>
              <a:rPr lang="en-US" sz="2000" b="1" dirty="0" smtClean="0"/>
              <a:t>Bus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2366" y="4321170"/>
            <a:ext cx="5732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of the</a:t>
            </a:r>
          </a:p>
          <a:p>
            <a:pPr algn="ctr"/>
            <a:r>
              <a:rPr lang="en-US" sz="4400" b="1" dirty="0" smtClean="0"/>
              <a:t>Zwicky </a:t>
            </a:r>
            <a:r>
              <a:rPr lang="en-US" sz="4800" b="1" dirty="0" smtClean="0"/>
              <a:t>Transit </a:t>
            </a:r>
            <a:r>
              <a:rPr lang="en-US" sz="4400" b="1" dirty="0" smtClean="0"/>
              <a:t>Facility</a:t>
            </a:r>
          </a:p>
          <a:p>
            <a:pPr algn="ctr"/>
            <a:r>
              <a:rPr lang="en-US" sz="2400" b="1" dirty="0" smtClean="0"/>
              <a:t>May 23, 2018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70405" y="1687626"/>
            <a:ext cx="539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Lyncean Coins Presented </a:t>
            </a:r>
            <a:r>
              <a:rPr lang="en-US" sz="2400" b="1" dirty="0" smtClean="0"/>
              <a:t>to</a:t>
            </a:r>
          </a:p>
          <a:p>
            <a:pPr algn="ctr"/>
            <a:r>
              <a:rPr lang="en-US" sz="2400" b="1" dirty="0" smtClean="0"/>
              <a:t>Roger Smith and Matthew Graham</a:t>
            </a:r>
          </a:p>
        </p:txBody>
      </p:sp>
    </p:spTree>
    <p:extLst>
      <p:ext uri="{BB962C8B-B14F-4D97-AF65-F5344CB8AC3E}">
        <p14:creationId xmlns:p14="http://schemas.microsoft.com/office/powerpoint/2010/main" val="13180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1472" y="5270879"/>
            <a:ext cx="1263213" cy="354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We are here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2077" y="1091744"/>
            <a:ext cx="1771015" cy="86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Pete’s nuclear powered submarine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955" y="931449"/>
            <a:ext cx="360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Southwestern Yacht Club, San Diego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8" descr="Coin 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280" y="2993498"/>
            <a:ext cx="2206765" cy="2206765"/>
          </a:xfrm>
          <a:prstGeom prst="rect">
            <a:avLst/>
          </a:prstGeom>
        </p:spPr>
      </p:pic>
      <p:pic>
        <p:nvPicPr>
          <p:cNvPr id="10" name="Picture 9" descr="Coin 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940" y="2993498"/>
            <a:ext cx="2206765" cy="22067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8441"/>
            <a:ext cx="8229600" cy="1143000"/>
          </a:xfrm>
        </p:spPr>
        <p:txBody>
          <a:bodyPr/>
          <a:lstStyle/>
          <a:p>
            <a:r>
              <a:rPr lang="en-US" dirty="0" smtClean="0"/>
              <a:t>Meeting Adjourned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553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May 2018: Feynman’s 100</a:t>
            </a:r>
            <a:r>
              <a:rPr lang="en-US" baseline="30000" dirty="0" smtClean="0"/>
              <a:t>th</a:t>
            </a:r>
            <a:r>
              <a:rPr lang="en-US" dirty="0" smtClean="0"/>
              <a:t> Birthday</a:t>
            </a:r>
            <a:endParaRPr lang="en-US" dirty="0"/>
          </a:p>
        </p:txBody>
      </p:sp>
      <p:pic>
        <p:nvPicPr>
          <p:cNvPr id="5" name="Picture 4" descr="Feynman at 1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494" y="1426448"/>
            <a:ext cx="6263012" cy="50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2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51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Upcoming Talks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991944"/>
              </p:ext>
            </p:extLst>
          </p:nvPr>
        </p:nvGraphicFramePr>
        <p:xfrm>
          <a:off x="472410" y="1903795"/>
          <a:ext cx="8229600" cy="3997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07"/>
                <a:gridCol w="3574326"/>
                <a:gridCol w="32568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Speaker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Topic/Title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5/23/18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Matthew Graham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Senior Computational Scientist, Center for Advanced Computing Research, Caltech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Roger Smith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Principal Electronics Engineer, Palomar Observatory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New</a:t>
                      </a:r>
                      <a:r>
                        <a:rPr lang="en-US" sz="1400" b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Zwicky Transient Facility (ZTF) at Palomar Observatory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7/11/18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John Whiteman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Harmonica Collector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Harmonica, It’s Evolution, Variety, and Beauty -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For Players,</a:t>
                      </a:r>
                      <a:r>
                        <a:rPr lang="en-US" sz="1400" b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Collectors, and the Curious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8/22/18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David Brin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Scientist, Author*, Technology Consultant, Speaker (</a:t>
                      </a: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  <a:hlinkClick r:id="rId3"/>
                        </a:rPr>
                        <a:t>http://davidbrin.com</a:t>
                      </a: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*eg, </a:t>
                      </a:r>
                      <a:r>
                        <a:rPr lang="en-US" sz="1400" b="0" i="1" u="sng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Postman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Singularities,</a:t>
                      </a:r>
                      <a:r>
                        <a:rPr lang="en-US" sz="1400" b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AI-takeover, the Fermi Paradox, and other reasons everyone should stay calm and let science drive the future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10" y="770989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SUBJECT TO CHANGE</a:t>
            </a:r>
          </a:p>
          <a:p>
            <a:pPr algn="ctr"/>
            <a:r>
              <a:rPr lang="en-US" sz="2000" dirty="0" smtClean="0"/>
              <a:t>This information is also on the website under</a:t>
            </a:r>
          </a:p>
          <a:p>
            <a:pPr algn="ctr"/>
            <a:r>
              <a:rPr lang="en-US" sz="2000" dirty="0" smtClean="0"/>
              <a:t>“Upcoming Talks”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796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512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Upcoming Talks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283718"/>
              </p:ext>
            </p:extLst>
          </p:nvPr>
        </p:nvGraphicFramePr>
        <p:xfrm>
          <a:off x="472410" y="1903795"/>
          <a:ext cx="8229600" cy="3088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407"/>
                <a:gridCol w="3574326"/>
                <a:gridCol w="32568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Speaker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Topic/Title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10/3/18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Tim Barton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Maritime Chief Engineer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Maritime, Integration, and Mission Systems Operation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Vice President, Solution Architect, and Technical Fellow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Leidos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The Anti-submarine warfare</a:t>
                      </a:r>
                      <a:r>
                        <a:rPr lang="en-US" sz="1400" b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(ASW) Continuous Trail Unmanned Vessel (ACTUV)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11/14/18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Thomas Sanger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1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Journalist, Documentarian, and Author of </a:t>
                      </a:r>
                      <a:r>
                        <a:rPr lang="en-US" sz="1400" b="0" i="1" u="sng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Without Warning</a:t>
                      </a:r>
                      <a:r>
                        <a:rPr lang="en-US" sz="1400" b="0" i="1" u="none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, a novel based on the sinking of the Athenia</a:t>
                      </a:r>
                      <a:endParaRPr lang="en-US" sz="1400" b="0" i="1" baseline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Athenia </a:t>
                      </a:r>
                      <a:r>
                        <a:rPr lang="mr-IN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–</a:t>
                      </a:r>
                      <a:r>
                        <a:rPr lang="en-US" sz="1400" b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 Forgotten Tragedy</a:t>
                      </a:r>
                      <a:r>
                        <a:rPr lang="en-US" sz="1400" b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of World War II</a:t>
                      </a: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1/9/19</a:t>
                      </a:r>
                      <a:endParaRPr lang="en-US" sz="140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baseline="0" dirty="0" smtClean="0">
                          <a:solidFill>
                            <a:srgbClr val="365F9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TBD</a:t>
                      </a:r>
                      <a:endParaRPr lang="en-US" sz="1400" b="1" i="1" baseline="0" dirty="0" smtClean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solidFill>
                          <a:srgbClr val="365F9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10" y="770989"/>
            <a:ext cx="822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SUBJECT TO CHANGE</a:t>
            </a:r>
          </a:p>
          <a:p>
            <a:pPr algn="ctr"/>
            <a:r>
              <a:rPr lang="en-US" sz="2000" dirty="0" smtClean="0"/>
              <a:t>This information is also on the website under</a:t>
            </a:r>
          </a:p>
          <a:p>
            <a:pPr algn="ctr"/>
            <a:r>
              <a:rPr lang="en-US" sz="2000" dirty="0" smtClean="0"/>
              <a:t>“Upcoming Talks”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838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72183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Pete’s Lynx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54515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2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Website Stats Apr 22 </a:t>
            </a:r>
            <a:r>
              <a:rPr lang="mr-IN" dirty="0" smtClean="0"/>
              <a:t>–</a:t>
            </a:r>
            <a:r>
              <a:rPr lang="en-US" dirty="0" smtClean="0"/>
              <a:t> May 22 (2 PM)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74707" y="1074756"/>
            <a:ext cx="577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16,121 since Feb 3 (109 days).  That is approximately 148</a:t>
            </a:r>
            <a:endParaRPr lang="en-US" dirty="0"/>
          </a:p>
          <a:p>
            <a:r>
              <a:rPr lang="en-US" dirty="0"/>
              <a:t>v</a:t>
            </a:r>
            <a:r>
              <a:rPr lang="en-US" dirty="0" smtClean="0"/>
              <a:t>isitors per day or 4,400 per month or 53,000 per year.</a:t>
            </a:r>
            <a:endParaRPr lang="en-US" dirty="0"/>
          </a:p>
        </p:txBody>
      </p:sp>
      <p:pic>
        <p:nvPicPr>
          <p:cNvPr id="2" name="Picture 1" descr="Screen Shot 2018-05-22 at 2.28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88" y="3360591"/>
            <a:ext cx="7976465" cy="3382425"/>
          </a:xfrm>
          <a:prstGeom prst="rect">
            <a:avLst/>
          </a:prstGeom>
        </p:spPr>
      </p:pic>
      <p:pic>
        <p:nvPicPr>
          <p:cNvPr id="8" name="Picture 7" descr="Screen Shot 2018-05-22 at 2.27.4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62" y="1835272"/>
            <a:ext cx="5303716" cy="1418210"/>
          </a:xfrm>
          <a:prstGeom prst="rect">
            <a:avLst/>
          </a:prstGeom>
        </p:spPr>
      </p:pic>
      <p:sp>
        <p:nvSpPr>
          <p:cNvPr id="9" name="Curved Left Arrow 8"/>
          <p:cNvSpPr/>
          <p:nvPr/>
        </p:nvSpPr>
        <p:spPr>
          <a:xfrm>
            <a:off x="7019292" y="1194872"/>
            <a:ext cx="444179" cy="1488900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75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3348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Top 10 </a:t>
            </a:r>
            <a:r>
              <a:rPr lang="en-US" dirty="0"/>
              <a:t>“hits” for </a:t>
            </a:r>
            <a:r>
              <a:rPr lang="en-US" dirty="0" smtClean="0"/>
              <a:t>Yesterday </a:t>
            </a:r>
            <a:r>
              <a:rPr lang="en-US" dirty="0"/>
              <a:t>at </a:t>
            </a:r>
            <a:r>
              <a:rPr lang="en-US" dirty="0" smtClean="0"/>
              <a:t>2 </a:t>
            </a:r>
            <a:r>
              <a:rPr lang="en-US" dirty="0"/>
              <a:t>P</a:t>
            </a:r>
            <a:r>
              <a:rPr lang="en-US" dirty="0" smtClean="0"/>
              <a:t>M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522" y="4650921"/>
            <a:ext cx="87980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“Element </a:t>
            </a:r>
            <a:r>
              <a:rPr lang="en-US" sz="3200" i="1" dirty="0"/>
              <a:t>119 and the Periodic </a:t>
            </a:r>
            <a:r>
              <a:rPr lang="en-US" sz="3200" i="1" dirty="0" smtClean="0"/>
              <a:t>Table”</a:t>
            </a:r>
            <a:endParaRPr lang="en-US" sz="3200" dirty="0"/>
          </a:p>
          <a:p>
            <a:pPr algn="ctr"/>
            <a:r>
              <a:rPr lang="en-US" sz="3200" dirty="0" smtClean="0"/>
              <a:t>has been displaced!</a:t>
            </a:r>
            <a:endParaRPr lang="en-US" sz="3200" dirty="0"/>
          </a:p>
        </p:txBody>
      </p:sp>
      <p:pic>
        <p:nvPicPr>
          <p:cNvPr id="5" name="Picture 4" descr="Screen Shot 2018-05-22 at 2.28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9" y="2007158"/>
            <a:ext cx="8170402" cy="2317530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93841" y="2658746"/>
            <a:ext cx="415144" cy="196129"/>
          </a:xfrm>
          <a:prstGeom prst="homePlat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3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630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Zwicky Transient Facility at Palomar </a:t>
            </a:r>
            <a:r>
              <a:rPr lang="en-US" dirty="0" smtClean="0"/>
              <a:t>Observatory</a:t>
            </a:r>
            <a:r>
              <a:rPr lang="en-US" dirty="0">
                <a:ea typeface="ＭＳ 明朝"/>
                <a:cs typeface="Times New Roman"/>
              </a:rPr>
              <a:t/>
            </a:r>
            <a:br>
              <a:rPr lang="en-US" dirty="0">
                <a:ea typeface="ＭＳ 明朝"/>
                <a:cs typeface="Times New Roman"/>
              </a:rPr>
            </a:br>
            <a:r>
              <a:rPr lang="en-US" dirty="0" smtClean="0">
                <a:ea typeface="ＭＳ 明朝"/>
                <a:cs typeface="Times New Roman"/>
              </a:rPr>
              <a:t/>
            </a:r>
            <a:br>
              <a:rPr lang="en-US" dirty="0" smtClean="0">
                <a:ea typeface="ＭＳ 明朝"/>
                <a:cs typeface="Times New Roman"/>
              </a:rPr>
            </a:br>
            <a:r>
              <a:rPr lang="en-US" i="1" dirty="0" smtClean="0">
                <a:ea typeface="ＭＳ 明朝"/>
                <a:cs typeface="Times New Roman"/>
              </a:rPr>
              <a:t>Matthew Graham and Roger </a:t>
            </a:r>
            <a:r>
              <a:rPr lang="en-US" i="1" dirty="0">
                <a:ea typeface="ＭＳ 明朝"/>
                <a:cs typeface="Times New Roman"/>
              </a:rPr>
              <a:t>Smith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4200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6752</TotalTime>
  <Words>826</Words>
  <Application>Microsoft Macintosh PowerPoint</Application>
  <PresentationFormat>On-screen Show (4:3)</PresentationFormat>
  <Paragraphs>126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Agenda for 5/23/18 120th Meeting</vt:lpstr>
      <vt:lpstr>Recommended Reading Page on the Website</vt:lpstr>
      <vt:lpstr>May 2018: Feynman’s 100th Birthday</vt:lpstr>
      <vt:lpstr>Upcoming Talks</vt:lpstr>
      <vt:lpstr>Upcoming Talks</vt:lpstr>
      <vt:lpstr>Pete’s Lynx</vt:lpstr>
      <vt:lpstr>Website Stats Apr 22 – May 22 (2 PM)</vt:lpstr>
      <vt:lpstr>Top 10 “hits” for Yesterday at 2 PM </vt:lpstr>
      <vt:lpstr>The Zwicky Transient Facility at Palomar Observatory  Matthew Graham and Roger Smith  </vt:lpstr>
      <vt:lpstr>Lyncean Coin Presentation</vt:lpstr>
      <vt:lpstr>Lyncean Coin Presentation</vt:lpstr>
      <vt:lpstr>Preface…</vt:lpstr>
      <vt:lpstr>Planet Moving Between Star and Observer…</vt:lpstr>
      <vt:lpstr>Lyncean Coin Transits a Transit</vt:lpstr>
      <vt:lpstr>Lyncean Coin Transits (Metro) Transit</vt:lpstr>
      <vt:lpstr>HOWEVER…</vt:lpstr>
      <vt:lpstr>PowerPoint Presentation</vt:lpstr>
      <vt:lpstr>Lyncean Coin Transits the Transient Facility</vt:lpstr>
      <vt:lpstr>Lyncean Coin Transits a Transient</vt:lpstr>
      <vt:lpstr>PowerPoint Presentation</vt:lpstr>
      <vt:lpstr>Lyncean Coin Transits Distant Star</vt:lpstr>
      <vt:lpstr>Then Returns to Eclipse It</vt:lpstr>
      <vt:lpstr>Thank You!</vt:lpstr>
      <vt:lpstr>Lyncean Coin Transits Transients</vt:lpstr>
      <vt:lpstr>Thank You! (“Nevermind” Version)</vt:lpstr>
      <vt:lpstr>Meeting Adjourned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</dc:title>
  <dc:creator>Bill Hagan</dc:creator>
  <cp:lastModifiedBy>Bill Hagan</cp:lastModifiedBy>
  <cp:revision>456</cp:revision>
  <cp:lastPrinted>2018-05-23T15:16:06Z</cp:lastPrinted>
  <dcterms:created xsi:type="dcterms:W3CDTF">2017-03-26T01:07:33Z</dcterms:created>
  <dcterms:modified xsi:type="dcterms:W3CDTF">2018-05-24T15:50:25Z</dcterms:modified>
</cp:coreProperties>
</file>