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mp4" ContentType="video/unknown"/>
  <Default Extension="rels" ContentType="application/vnd.openxmlformats-package.relationships+xml"/>
  <Default Extension="mov" ContentType="audio/unknown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</p:sldMasterIdLst>
  <p:notesMasterIdLst>
    <p:notesMasterId r:id="rId25"/>
  </p:notesMasterIdLst>
  <p:sldIdLst>
    <p:sldId id="262" r:id="rId3"/>
    <p:sldId id="278" r:id="rId4"/>
    <p:sldId id="279" r:id="rId5"/>
    <p:sldId id="283" r:id="rId6"/>
    <p:sldId id="284" r:id="rId7"/>
    <p:sldId id="285" r:id="rId8"/>
    <p:sldId id="270" r:id="rId9"/>
    <p:sldId id="271" r:id="rId10"/>
    <p:sldId id="272" r:id="rId11"/>
    <p:sldId id="274" r:id="rId12"/>
    <p:sldId id="275" r:id="rId13"/>
    <p:sldId id="263" r:id="rId14"/>
    <p:sldId id="264" r:id="rId15"/>
    <p:sldId id="265" r:id="rId16"/>
    <p:sldId id="280" r:id="rId17"/>
    <p:sldId id="281" r:id="rId18"/>
    <p:sldId id="267" r:id="rId19"/>
    <p:sldId id="268" r:id="rId20"/>
    <p:sldId id="256" r:id="rId21"/>
    <p:sldId id="261" r:id="rId22"/>
    <p:sldId id="287" r:id="rId23"/>
    <p:sldId id="25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84E9C-E230-9046-8A20-3C96C4A04924}" type="datetimeFigureOut">
              <a:rPr lang="en-US" smtClean="0"/>
              <a:t>7/12/18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A4100-512C-284C-9390-F493FC402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9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93A9-630C-354D-BFA5-0E1CE9AB92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07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93A9-630C-354D-BFA5-0E1CE9AB92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0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07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1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80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78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89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80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87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9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04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48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0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C16B4-AF7B-F74E-9F4C-5D3DDCDE542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C16B4-AF7B-F74E-9F4C-5D3DDCDE542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6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avidbrin.co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1" Type="http://schemas.microsoft.com/office/2007/relationships/media" Target="../media/media1.mov"/><Relationship Id="rId2" Type="http://schemas.openxmlformats.org/officeDocument/2006/relationships/audio" Target="../media/media1.mo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microsoft.com/office/2007/relationships/hdphoto" Target="../media/hdphoto1.wdp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1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microsoft.com/office/2007/relationships/hdphoto" Target="../media/hdphoto1.wdp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r>
              <a:rPr lang="en-US" dirty="0"/>
              <a:t> </a:t>
            </a:r>
            <a:r>
              <a:rPr lang="en-US" dirty="0" smtClean="0"/>
              <a:t>for 7/11/18</a:t>
            </a:r>
            <a:br>
              <a:rPr lang="en-US" dirty="0" smtClean="0"/>
            </a:br>
            <a:r>
              <a:rPr lang="en-US" sz="3600" dirty="0" smtClean="0"/>
              <a:t>121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Meeting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94725"/>
            <a:ext cx="8407804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Reminder: please turn off or mute cell phones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Announcements, Introductions, Issues, or Ideas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David Groce update on Lena Murchikova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Recommended Reading has been added to the website</a:t>
            </a:r>
          </a:p>
          <a:p>
            <a:pPr lvl="1">
              <a:lnSpc>
                <a:spcPct val="80000"/>
              </a:lnSpc>
            </a:pPr>
            <a:r>
              <a:rPr lang="en-US" sz="2000" i="1" dirty="0" smtClean="0"/>
              <a:t>2001: A Space Odyssey</a:t>
            </a:r>
            <a:r>
              <a:rPr lang="en-US" sz="2000" dirty="0" smtClean="0"/>
              <a:t> is 50 years old!</a:t>
            </a:r>
            <a:endParaRPr lang="en-US" sz="2000" i="1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Upcoming Scheduled Talks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Added two more new ones </a:t>
            </a:r>
            <a:r>
              <a:rPr lang="mr-IN" sz="2000" dirty="0" smtClean="0"/>
              <a:t>–</a:t>
            </a:r>
            <a:r>
              <a:rPr lang="en-US" sz="2000" dirty="0" smtClean="0"/>
              <a:t> now scheduled up through February 2019!</a:t>
            </a:r>
          </a:p>
          <a:p>
            <a:pPr lvl="1">
              <a:lnSpc>
                <a:spcPct val="80000"/>
              </a:lnSpc>
            </a:pPr>
            <a:r>
              <a:rPr lang="en-US" sz="2000" i="1" dirty="0" smtClean="0"/>
              <a:t>Without Warning</a:t>
            </a:r>
            <a:r>
              <a:rPr lang="en-US" sz="2000" dirty="0" smtClean="0"/>
              <a:t> book signing Nov 14: Thomas Sanger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Another book signing opportunity on August 22:  David Brin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And another book signing opportunity on Feb 20, 2019: Brian Keating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Website Statistics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“The Harmonica: It’s Evolution, Variety, and Beauty</a:t>
            </a:r>
            <a:r>
              <a:rPr lang="en-US" sz="2400" dirty="0" smtClean="0">
                <a:latin typeface="+mj-lt"/>
                <a:ea typeface="ＭＳ 明朝"/>
                <a:cs typeface="Times New Roman"/>
              </a:rPr>
              <a:t>”, Dr. John Whiteman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+mj-lt"/>
                <a:ea typeface="ＭＳ 明朝"/>
                <a:cs typeface="Times New Roman"/>
              </a:rPr>
              <a:t>Coin Presentation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670845" y="27706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2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2001: A Space Odyssey</a:t>
            </a:r>
            <a:r>
              <a:rPr lang="en-US" dirty="0" smtClean="0"/>
              <a:t> Is 50 </a:t>
            </a:r>
            <a:endParaRPr lang="en-US" dirty="0"/>
          </a:p>
        </p:txBody>
      </p:sp>
      <p:pic>
        <p:nvPicPr>
          <p:cNvPr id="8" name="Picture 7" descr="dvY8pm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21" y="1512183"/>
            <a:ext cx="8761159" cy="473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7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2001: A Space Odyssey</a:t>
            </a:r>
            <a:r>
              <a:rPr lang="en-US" dirty="0" smtClean="0"/>
              <a:t> Is 50 </a:t>
            </a:r>
            <a:endParaRPr lang="en-US" dirty="0"/>
          </a:p>
        </p:txBody>
      </p:sp>
      <p:pic>
        <p:nvPicPr>
          <p:cNvPr id="3" name="Picture 2" descr="09-2001-space-odyssey-opening.w710.h4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47" y="1347568"/>
            <a:ext cx="7866106" cy="52403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8563" y="5556250"/>
            <a:ext cx="42068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ICONIC IMAGE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5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051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Upcoming Talks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46761"/>
              </p:ext>
            </p:extLst>
          </p:nvPr>
        </p:nvGraphicFramePr>
        <p:xfrm>
          <a:off x="472410" y="1903795"/>
          <a:ext cx="8229600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407"/>
                <a:gridCol w="3574326"/>
                <a:gridCol w="32568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Speaker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Topic/Title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7/11/18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John Whiteman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Harmonica Collector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The Harmonica, It’s Evolution, Variety, and Beauty -</a:t>
                      </a:r>
                      <a:r>
                        <a:rPr lang="en-US" sz="1400" b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For Players,</a:t>
                      </a:r>
                      <a:r>
                        <a:rPr lang="en-US" sz="1400" b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Collectors, and the Curious</a:t>
                      </a:r>
                      <a:endParaRPr lang="en-US" sz="1400" b="0" baseline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baseline="0" dirty="0" smtClean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8/22/18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David Brin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Scientist, Author*, Technology Consultant, Speaker (</a:t>
                      </a: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  <a:hlinkClick r:id="rId3"/>
                        </a:rPr>
                        <a:t>http://davidbrin.com</a:t>
                      </a: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*eg, </a:t>
                      </a:r>
                      <a:r>
                        <a:rPr lang="en-US" sz="1400" b="0" i="1" u="sng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The Postman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Singularities,</a:t>
                      </a:r>
                      <a:r>
                        <a:rPr lang="en-US" sz="1400" b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AI-takeover, the Fermi Paradox, and other reasons everyone should stay calm and let science drive the future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10/3/18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baseline="0" dirty="0" smtClean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Tim Barton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Maritime Chief Engineer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Maritime, Integration, and Mission Systems Operation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Vice President, Solution Architect, and Technical Fellow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Leidos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1" baseline="0" dirty="0" smtClean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The Anti-submarine warfare</a:t>
                      </a:r>
                      <a:r>
                        <a:rPr lang="en-US" sz="1400" b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(ASW) Continuous Trail Unmanned Vessel (ACTUV)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10" y="770989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SUBJECT TO CHANGE</a:t>
            </a:r>
          </a:p>
          <a:p>
            <a:pPr algn="ctr"/>
            <a:r>
              <a:rPr lang="en-US" sz="2000" dirty="0" smtClean="0"/>
              <a:t>This information is also on the website under</a:t>
            </a:r>
          </a:p>
          <a:p>
            <a:pPr algn="ctr"/>
            <a:r>
              <a:rPr lang="en-US" sz="2000" dirty="0" smtClean="0"/>
              <a:t>“Upcoming Talks”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086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051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Upcoming Talks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566427"/>
              </p:ext>
            </p:extLst>
          </p:nvPr>
        </p:nvGraphicFramePr>
        <p:xfrm>
          <a:off x="472410" y="1903795"/>
          <a:ext cx="8229600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407"/>
                <a:gridCol w="3574326"/>
                <a:gridCol w="32568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Speaker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Topic/Title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11/14/18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baseline="0" dirty="0" smtClean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Thomas Sanger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Journalist, Documentarian, and Author of </a:t>
                      </a:r>
                      <a:r>
                        <a:rPr lang="en-US" sz="1400" b="0" i="1" u="sng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Without Warning</a:t>
                      </a:r>
                      <a:r>
                        <a:rPr lang="en-US" sz="1400" b="0" i="1" u="none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, a novel based on the sinking of the Athenia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1" baseline="0" dirty="0" smtClean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Athenia </a:t>
                      </a:r>
                      <a:r>
                        <a:rPr lang="mr-IN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A Forgotten Tragedy</a:t>
                      </a:r>
                      <a:r>
                        <a:rPr lang="en-US" sz="1400" b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of World War II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1/9/19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baseline="0" dirty="0" smtClean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Nai-Chang Yeh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Professor of Physics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Fletcher Jones Foundation Co-Director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Kavil Nanoscience Institute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Caltech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1" baseline="0" dirty="0" smtClean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The Rise of Graphene: From Laboratory Curiosity to a Wonder Material for Science and Technology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2/20/19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baseline="0" dirty="0" smtClean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Brian Keating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Professor of Physics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Center for Astrophysics &amp; Space Sciences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University of California San Diego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1" baseline="0" dirty="0" smtClean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Losing the Nobel Prize: A Cosmic Mystery Story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10" y="770989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SUBJECT TO CHANGE</a:t>
            </a:r>
          </a:p>
          <a:p>
            <a:pPr algn="ctr"/>
            <a:r>
              <a:rPr lang="en-US" sz="2000" dirty="0" smtClean="0"/>
              <a:t>This information is also on the website under</a:t>
            </a:r>
          </a:p>
          <a:p>
            <a:pPr algn="ctr"/>
            <a:r>
              <a:rPr lang="en-US" sz="2000" dirty="0" smtClean="0"/>
              <a:t>“Upcoming Talks”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12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457"/>
            <a:ext cx="8229600" cy="1143000"/>
          </a:xfrm>
        </p:spPr>
        <p:txBody>
          <a:bodyPr/>
          <a:lstStyle/>
          <a:p>
            <a:r>
              <a:rPr lang="en-US" dirty="0" smtClean="0"/>
              <a:t>Website Stats Jun 10 </a:t>
            </a:r>
            <a:r>
              <a:rPr lang="mr-IN" dirty="0" smtClean="0"/>
              <a:t>–</a:t>
            </a:r>
            <a:r>
              <a:rPr lang="en-US" dirty="0" smtClean="0"/>
              <a:t> Jul 10</a:t>
            </a:r>
            <a:endParaRPr lang="en-US" dirty="0"/>
          </a:p>
        </p:txBody>
      </p:sp>
      <p:pic>
        <p:nvPicPr>
          <p:cNvPr id="2" name="Picture 1" descr="Screen Shot 2018-07-10 at 11.22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4375"/>
            <a:ext cx="9144000" cy="397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9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832"/>
            <a:ext cx="8229600" cy="1143000"/>
          </a:xfrm>
        </p:spPr>
        <p:txBody>
          <a:bodyPr/>
          <a:lstStyle/>
          <a:p>
            <a:r>
              <a:rPr lang="en-US" dirty="0" smtClean="0"/>
              <a:t>Visitors Feb 3 </a:t>
            </a:r>
            <a:r>
              <a:rPr lang="mr-IN" dirty="0" smtClean="0"/>
              <a:t>–</a:t>
            </a:r>
            <a:r>
              <a:rPr lang="en-US" dirty="0" smtClean="0"/>
              <a:t> Jul 10</a:t>
            </a:r>
            <a:endParaRPr lang="en-US" dirty="0"/>
          </a:p>
        </p:txBody>
      </p:sp>
      <p:pic>
        <p:nvPicPr>
          <p:cNvPr id="3" name="Picture 2" descr="Screen Shot 2018-07-10 at 11.23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7728"/>
            <a:ext cx="9144000" cy="289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9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40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Cumulative Visits Feb 3 </a:t>
            </a:r>
            <a:r>
              <a:rPr lang="mr-IN" dirty="0" smtClean="0"/>
              <a:t>–</a:t>
            </a:r>
            <a:r>
              <a:rPr lang="en-US" dirty="0" smtClean="0"/>
              <a:t> Jul 10</a:t>
            </a:r>
            <a:br>
              <a:rPr lang="en-US" dirty="0" smtClean="0"/>
            </a:br>
            <a:r>
              <a:rPr lang="en-US" dirty="0" smtClean="0"/>
              <a:t>(5+ months)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03" y="2044699"/>
            <a:ext cx="6830595" cy="409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9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K2JTQNGAA0EJIA.LARGE.jpg"/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3" y="1260740"/>
            <a:ext cx="8283370" cy="42971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75781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Harmonica:</a:t>
            </a:r>
            <a:br>
              <a:rPr lang="en-US" dirty="0" smtClean="0"/>
            </a:br>
            <a:r>
              <a:rPr lang="en-US" dirty="0" smtClean="0"/>
              <a:t>It’s </a:t>
            </a:r>
            <a:r>
              <a:rPr lang="en-US" dirty="0"/>
              <a:t>Evolution</a:t>
            </a:r>
            <a:r>
              <a:rPr lang="en-US" dirty="0" smtClean="0"/>
              <a:t>, Variety</a:t>
            </a:r>
            <a:r>
              <a:rPr lang="en-US" dirty="0"/>
              <a:t>, and </a:t>
            </a:r>
            <a:r>
              <a:rPr lang="en-US" dirty="0" smtClean="0"/>
              <a:t>Beauty</a:t>
            </a:r>
            <a:r>
              <a:rPr lang="en-US" dirty="0">
                <a:ea typeface="ＭＳ 明朝"/>
                <a:cs typeface="Times New Roman"/>
              </a:rPr>
              <a:t/>
            </a:r>
            <a:br>
              <a:rPr lang="en-US" dirty="0">
                <a:ea typeface="ＭＳ 明朝"/>
                <a:cs typeface="Times New Roman"/>
              </a:rPr>
            </a:br>
            <a:r>
              <a:rPr lang="en-US" dirty="0" smtClean="0">
                <a:ea typeface="ＭＳ 明朝"/>
                <a:cs typeface="Times New Roman"/>
              </a:rPr>
              <a:t/>
            </a:r>
            <a:br>
              <a:rPr lang="en-US" dirty="0" smtClean="0">
                <a:ea typeface="ＭＳ 明朝"/>
                <a:cs typeface="Times New Roman"/>
              </a:rPr>
            </a:br>
            <a:r>
              <a:rPr lang="en-US" i="1" dirty="0" smtClean="0">
                <a:ea typeface="ＭＳ 明朝"/>
                <a:cs typeface="Times New Roman"/>
              </a:rPr>
              <a:t>Dr. John Whiteman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8427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1472" y="5270879"/>
            <a:ext cx="1263213" cy="35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We are here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2077" y="1091744"/>
            <a:ext cx="1771015" cy="86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Pete’s nuclear powered submarine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 descr="Coin B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280" y="2993855"/>
            <a:ext cx="2206765" cy="2206765"/>
          </a:xfrm>
          <a:prstGeom prst="rect">
            <a:avLst/>
          </a:prstGeom>
        </p:spPr>
      </p:pic>
      <p:pic>
        <p:nvPicPr>
          <p:cNvPr id="10" name="Picture 9" descr="Coin Fro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940" y="2993855"/>
            <a:ext cx="2206765" cy="22067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8228"/>
            <a:ext cx="8229600" cy="1143000"/>
          </a:xfrm>
        </p:spPr>
        <p:txBody>
          <a:bodyPr/>
          <a:lstStyle/>
          <a:p>
            <a:r>
              <a:rPr lang="en-US" dirty="0" smtClean="0"/>
              <a:t>Lyncean Coin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4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SZ 83 seconds.mo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5113" y="2016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6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p, Lena &amp; Nobel copy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193" y="1900331"/>
            <a:ext cx="3745057" cy="4846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513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Lena Murchikova and Kip Thorne Celebrate Having Both Been Awarded Lyncean Coins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4" name="Picture 3" descr="Coin Fron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94303">
            <a:off x="3344286" y="5123792"/>
            <a:ext cx="412116" cy="412116"/>
          </a:xfrm>
          <a:prstGeom prst="rect">
            <a:avLst/>
          </a:prstGeom>
          <a:scene3d>
            <a:camera prst="orthographicFront">
              <a:rot lat="9960000" lon="13200000" rev="17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5830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-2001-space-odyssey-opening.w710.h47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69121" y="3784356"/>
            <a:ext cx="5383559" cy="2792836"/>
            <a:chOff x="209562" y="2688336"/>
            <a:chExt cx="8037576" cy="4169664"/>
          </a:xfrm>
        </p:grpSpPr>
        <p:pic>
          <p:nvPicPr>
            <p:cNvPr id="4" name="Picture 3" descr="FK2JTQNGAA0EJIA.LARGE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1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562" y="2688336"/>
              <a:ext cx="8037576" cy="4169664"/>
            </a:xfrm>
            <a:prstGeom prst="rect">
              <a:avLst/>
            </a:prstGeom>
          </p:spPr>
        </p:pic>
        <p:pic>
          <p:nvPicPr>
            <p:cNvPr id="5" name="Picture 4" descr="Coin Front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540368">
              <a:off x="3907713" y="3540137"/>
              <a:ext cx="1212685" cy="1212685"/>
            </a:xfrm>
            <a:prstGeom prst="rect">
              <a:avLst/>
            </a:prstGeom>
            <a:scene3d>
              <a:camera prst="orthographicFront">
                <a:rot lat="9960000" lon="13200000" rev="1740000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41545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9688"/>
            <a:ext cx="8229600" cy="1143000"/>
          </a:xfrm>
        </p:spPr>
        <p:txBody>
          <a:bodyPr/>
          <a:lstStyle/>
          <a:p>
            <a:r>
              <a:rPr lang="en-US" dirty="0" smtClean="0"/>
              <a:t>And now something just for John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5" name="ASZ on Harmonica (trimmed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52037" y="1536953"/>
            <a:ext cx="6439927" cy="482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5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vY8pm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5447"/>
            <a:ext cx="9144000" cy="4759524"/>
          </a:xfrm>
          <a:prstGeom prst="rect">
            <a:avLst/>
          </a:prstGeom>
        </p:spPr>
      </p:pic>
      <p:pic>
        <p:nvPicPr>
          <p:cNvPr id="7" name="Picture 6" descr="FK2JTQNGAA0EJIA.LARG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23" l="341" r="996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545"/>
          <a:stretch/>
        </p:blipFill>
        <p:spPr>
          <a:xfrm rot="17052566">
            <a:off x="2075473" y="2784959"/>
            <a:ext cx="3968048" cy="1999766"/>
          </a:xfrm>
          <a:prstGeom prst="rect">
            <a:avLst/>
          </a:prstGeom>
        </p:spPr>
      </p:pic>
      <p:pic>
        <p:nvPicPr>
          <p:cNvPr id="9" name="Picture 8" descr="Coin Front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74899">
            <a:off x="3335629" y="3854630"/>
            <a:ext cx="700825" cy="545782"/>
          </a:xfrm>
          <a:prstGeom prst="rect">
            <a:avLst/>
          </a:prstGeom>
          <a:scene3d>
            <a:camera prst="orthographicFront">
              <a:rot lat="9960000" lon="13200000" rev="17400000"/>
            </a:camera>
            <a:lightRig rig="threePt" dir="t"/>
          </a:scene3d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82038"/>
            <a:ext cx="8229600" cy="1143000"/>
          </a:xfrm>
        </p:spPr>
        <p:txBody>
          <a:bodyPr/>
          <a:lstStyle/>
          <a:p>
            <a:r>
              <a:rPr lang="en-US" dirty="0" smtClean="0"/>
              <a:t>Meeting Adjourned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4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p, Lena &amp; Nobel copy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193" y="1900331"/>
            <a:ext cx="3745057" cy="4846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513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Lena Murchikova and Kip Thorne Celebrate </a:t>
            </a:r>
            <a:r>
              <a:rPr lang="en-US" sz="3600" strike="sngStrike" dirty="0" smtClean="0"/>
              <a:t>Having Both Been Awarded Lyncean Coins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Professor Thorne’s Nobel Prize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747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193"/>
            <a:ext cx="8229600" cy="1143000"/>
          </a:xfrm>
        </p:spPr>
        <p:txBody>
          <a:bodyPr/>
          <a:lstStyle/>
          <a:p>
            <a:r>
              <a:rPr lang="en-US" dirty="0" smtClean="0"/>
              <a:t>Recommended Reading Page</a:t>
            </a:r>
            <a:endParaRPr lang="en-US" dirty="0"/>
          </a:p>
        </p:txBody>
      </p:sp>
      <p:pic>
        <p:nvPicPr>
          <p:cNvPr id="4" name="Picture 3" descr="Screen Shot 2018-07-10 at 11.30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64" y="1318963"/>
            <a:ext cx="5434472" cy="53355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679113" y="2120825"/>
            <a:ext cx="770602" cy="29592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6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48"/>
            <a:ext cx="8229600" cy="1143000"/>
          </a:xfrm>
        </p:spPr>
        <p:txBody>
          <a:bodyPr/>
          <a:lstStyle/>
          <a:p>
            <a:r>
              <a:rPr lang="en-US" dirty="0" smtClean="0"/>
              <a:t>Looks Like This (for now)</a:t>
            </a:r>
            <a:endParaRPr lang="en-US" dirty="0"/>
          </a:p>
        </p:txBody>
      </p:sp>
      <p:pic>
        <p:nvPicPr>
          <p:cNvPr id="3" name="Picture 2" descr="Screen Shot 2018-07-10 at 11.31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68" y="1287994"/>
            <a:ext cx="5634664" cy="544670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24858" y="3655957"/>
            <a:ext cx="770602" cy="29592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6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7-10 at 11.37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45" y="1203494"/>
            <a:ext cx="5952111" cy="5654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48"/>
            <a:ext cx="8229600" cy="1143000"/>
          </a:xfrm>
        </p:spPr>
        <p:txBody>
          <a:bodyPr/>
          <a:lstStyle/>
          <a:p>
            <a:r>
              <a:rPr lang="en-US" dirty="0" smtClean="0"/>
              <a:t>Looks Like This (for now)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731022" y="3131916"/>
            <a:ext cx="2225508" cy="29592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6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2018: A Groundbreaking Movie is 50 </a:t>
            </a:r>
            <a:endParaRPr lang="en-US" dirty="0"/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52" y="1512145"/>
            <a:ext cx="8736096" cy="49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4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2001: A Space Odyssey</a:t>
            </a:r>
            <a:r>
              <a:rPr lang="en-US" dirty="0" smtClean="0"/>
              <a:t> Is 50 </a:t>
            </a:r>
            <a:endParaRPr lang="en-US" dirty="0"/>
          </a:p>
        </p:txBody>
      </p:sp>
      <p:pic>
        <p:nvPicPr>
          <p:cNvPr id="7" name="Picture 6" descr="2001-discover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51" y="1417638"/>
            <a:ext cx="8736098" cy="49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3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2001: A Space Odyssey</a:t>
            </a:r>
            <a:r>
              <a:rPr lang="en-US" dirty="0" smtClean="0"/>
              <a:t> Is 50 </a:t>
            </a:r>
            <a:endParaRPr lang="en-US" dirty="0"/>
          </a:p>
        </p:txBody>
      </p:sp>
      <p:pic>
        <p:nvPicPr>
          <p:cNvPr id="6" name="Picture 5" descr="2001-l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04" y="1577831"/>
            <a:ext cx="7506193" cy="49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9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931</TotalTime>
  <Words>509</Words>
  <Application>Microsoft Macintosh PowerPoint</Application>
  <PresentationFormat>On-screen Show (4:3)</PresentationFormat>
  <Paragraphs>89</Paragraphs>
  <Slides>22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Black</vt:lpstr>
      <vt:lpstr>Office Theme</vt:lpstr>
      <vt:lpstr>Agenda for 7/11/18 121st Meeting</vt:lpstr>
      <vt:lpstr>Lena Murchikova and Kip Thorne Celebrate Having Both Been Awarded Lyncean Coins </vt:lpstr>
      <vt:lpstr>Lena Murchikova and Kip Thorne Celebrate Having Both Been Awarded Lyncean Coins Professor Thorne’s Nobel Prize</vt:lpstr>
      <vt:lpstr>Recommended Reading Page</vt:lpstr>
      <vt:lpstr>Looks Like This (for now)</vt:lpstr>
      <vt:lpstr>Looks Like This (for now)</vt:lpstr>
      <vt:lpstr>2018: A Groundbreaking Movie is 50 </vt:lpstr>
      <vt:lpstr>2001: A Space Odyssey Is 50 </vt:lpstr>
      <vt:lpstr>2001: A Space Odyssey Is 50 </vt:lpstr>
      <vt:lpstr>2001: A Space Odyssey Is 50 </vt:lpstr>
      <vt:lpstr>2001: A Space Odyssey Is 50 </vt:lpstr>
      <vt:lpstr>Upcoming Talks</vt:lpstr>
      <vt:lpstr>Upcoming Talks</vt:lpstr>
      <vt:lpstr>Website Stats Jun 10 – Jul 10</vt:lpstr>
      <vt:lpstr>Visitors Feb 3 – Jul 10</vt:lpstr>
      <vt:lpstr>Cumulative Visits Feb 3 – Jul 10 (5+ months)</vt:lpstr>
      <vt:lpstr>The Harmonica: It’s Evolution, Variety, and Beauty  Dr. John Whiteman</vt:lpstr>
      <vt:lpstr>Lyncean Coin Presentation</vt:lpstr>
      <vt:lpstr>PowerPoint Presentation</vt:lpstr>
      <vt:lpstr>PowerPoint Presentation</vt:lpstr>
      <vt:lpstr>And now something just for John…</vt:lpstr>
      <vt:lpstr>Meeting Adjourned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Hagan</dc:creator>
  <cp:lastModifiedBy>Bill Hagan</cp:lastModifiedBy>
  <cp:revision>71</cp:revision>
  <cp:lastPrinted>2018-07-11T15:54:18Z</cp:lastPrinted>
  <dcterms:created xsi:type="dcterms:W3CDTF">2018-05-21T17:25:52Z</dcterms:created>
  <dcterms:modified xsi:type="dcterms:W3CDTF">2018-07-12T16:56:54Z</dcterms:modified>
</cp:coreProperties>
</file>