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8"/>
  </p:notesMasterIdLst>
  <p:sldIdLst>
    <p:sldId id="313" r:id="rId2"/>
    <p:sldId id="262" r:id="rId3"/>
    <p:sldId id="289" r:id="rId4"/>
    <p:sldId id="316" r:id="rId5"/>
    <p:sldId id="317" r:id="rId6"/>
    <p:sldId id="318" r:id="rId7"/>
    <p:sldId id="312" r:id="rId8"/>
    <p:sldId id="281" r:id="rId9"/>
    <p:sldId id="320" r:id="rId10"/>
    <p:sldId id="315" r:id="rId11"/>
    <p:sldId id="267" r:id="rId12"/>
    <p:sldId id="319" r:id="rId13"/>
    <p:sldId id="268" r:id="rId14"/>
    <p:sldId id="321" r:id="rId15"/>
    <p:sldId id="264" r:id="rId16"/>
    <p:sldId id="29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varScale="1">
        <p:scale>
          <a:sx n="152" d="100"/>
          <a:sy n="152" d="100"/>
        </p:scale>
        <p:origin x="-1504" y="-120"/>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E84E9C-E230-9046-8A20-3C96C4A04924}" type="datetimeFigureOut">
              <a:rPr lang="en-US" smtClean="0"/>
              <a:t>10/3/18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CA4100-512C-284C-9390-F493FC40257E}" type="slidenum">
              <a:rPr lang="en-US" smtClean="0"/>
              <a:t>‹#›</a:t>
            </a:fld>
            <a:endParaRPr lang="en-US"/>
          </a:p>
        </p:txBody>
      </p:sp>
    </p:spTree>
    <p:extLst>
      <p:ext uri="{BB962C8B-B14F-4D97-AF65-F5344CB8AC3E}">
        <p14:creationId xmlns:p14="http://schemas.microsoft.com/office/powerpoint/2010/main" val="20052972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693A9-630C-354D-BFA5-0E1CE9AB9239}" type="slidenum">
              <a:rPr lang="en-US" smtClean="0"/>
              <a:t>15</a:t>
            </a:fld>
            <a:endParaRPr lang="en-US"/>
          </a:p>
        </p:txBody>
      </p:sp>
    </p:spTree>
    <p:extLst>
      <p:ext uri="{BB962C8B-B14F-4D97-AF65-F5344CB8AC3E}">
        <p14:creationId xmlns:p14="http://schemas.microsoft.com/office/powerpoint/2010/main" val="386210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693A9-630C-354D-BFA5-0E1CE9AB9239}" type="slidenum">
              <a:rPr lang="en-US" smtClean="0"/>
              <a:t>16</a:t>
            </a:fld>
            <a:endParaRPr lang="en-US"/>
          </a:p>
        </p:txBody>
      </p:sp>
    </p:spTree>
    <p:extLst>
      <p:ext uri="{BB962C8B-B14F-4D97-AF65-F5344CB8AC3E}">
        <p14:creationId xmlns:p14="http://schemas.microsoft.com/office/powerpoint/2010/main" val="1504042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5C16B4-AF7B-F74E-9F4C-5D3DDCDE542B}" type="datetimeFigureOut">
              <a:rPr lang="en-US" smtClean="0"/>
              <a:t>10/3/18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226610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C16B4-AF7B-F74E-9F4C-5D3DDCDE542B}" type="datetimeFigureOut">
              <a:rPr lang="en-US" smtClean="0"/>
              <a:t>10/3/18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341094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C16B4-AF7B-F74E-9F4C-5D3DDCDE542B}" type="datetimeFigureOut">
              <a:rPr lang="en-US" smtClean="0"/>
              <a:t>10/3/18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126390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C16B4-AF7B-F74E-9F4C-5D3DDCDE542B}" type="datetimeFigureOut">
              <a:rPr lang="en-US" smtClean="0"/>
              <a:t>10/3/18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24168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5C16B4-AF7B-F74E-9F4C-5D3DDCDE542B}" type="datetimeFigureOut">
              <a:rPr lang="en-US" smtClean="0"/>
              <a:t>10/3/18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170508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5C16B4-AF7B-F74E-9F4C-5D3DDCDE542B}" type="datetimeFigureOut">
              <a:rPr lang="en-US" smtClean="0"/>
              <a:t>10/3/18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1364678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5C16B4-AF7B-F74E-9F4C-5D3DDCDE542B}" type="datetimeFigureOut">
              <a:rPr lang="en-US" smtClean="0"/>
              <a:t>10/3/18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1708189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5C16B4-AF7B-F74E-9F4C-5D3DDCDE542B}" type="datetimeFigureOut">
              <a:rPr lang="en-US" smtClean="0"/>
              <a:t>10/3/18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3728880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5C16B4-AF7B-F74E-9F4C-5D3DDCDE542B}" type="datetimeFigureOut">
              <a:rPr lang="en-US" smtClean="0"/>
              <a:t>10/3/18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3140787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5C16B4-AF7B-F74E-9F4C-5D3DDCDE542B}" type="datetimeFigureOut">
              <a:rPr lang="en-US" smtClean="0"/>
              <a:t>10/3/18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1502891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5C16B4-AF7B-F74E-9F4C-5D3DDCDE542B}" type="datetimeFigureOut">
              <a:rPr lang="en-US" smtClean="0"/>
              <a:t>10/3/18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D45F2-A8A9-174C-8147-827FFB5A99FB}" type="slidenum">
              <a:rPr lang="en-US" smtClean="0"/>
              <a:t>‹#›</a:t>
            </a:fld>
            <a:endParaRPr lang="en-US"/>
          </a:p>
        </p:txBody>
      </p:sp>
    </p:spTree>
    <p:extLst>
      <p:ext uri="{BB962C8B-B14F-4D97-AF65-F5344CB8AC3E}">
        <p14:creationId xmlns:p14="http://schemas.microsoft.com/office/powerpoint/2010/main" val="4494042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C16B4-AF7B-F74E-9F4C-5D3DDCDE542B}" type="datetimeFigureOut">
              <a:rPr lang="en-US" smtClean="0"/>
              <a:t>10/3/18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D45F2-A8A9-174C-8147-827FFB5A99FB}" type="slidenum">
              <a:rPr lang="en-US" smtClean="0"/>
              <a:t>‹#›</a:t>
            </a:fld>
            <a:endParaRPr lang="en-US"/>
          </a:p>
        </p:txBody>
      </p:sp>
    </p:spTree>
    <p:extLst>
      <p:ext uri="{BB962C8B-B14F-4D97-AF65-F5344CB8AC3E}">
        <p14:creationId xmlns:p14="http://schemas.microsoft.com/office/powerpoint/2010/main" val="37362621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emf"/><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obelprize.org/uploads/2018/10/press-physics2018.pdf" TargetMode="External"/><Relationship Id="rId3" Type="http://schemas.openxmlformats.org/officeDocument/2006/relationships/hyperlink" Target="https://lynceans.org/lobners-lynx/"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99599"/>
            <a:ext cx="8042276" cy="1336956"/>
          </a:xfrm>
        </p:spPr>
        <p:txBody>
          <a:bodyPr>
            <a:normAutofit/>
          </a:bodyPr>
          <a:lstStyle/>
          <a:p>
            <a:pPr>
              <a:lnSpc>
                <a:spcPct val="80000"/>
              </a:lnSpc>
            </a:pPr>
            <a:r>
              <a:rPr lang="en-US" sz="4000" dirty="0" smtClean="0"/>
              <a:t>Welcome to the 123</a:t>
            </a:r>
            <a:r>
              <a:rPr lang="en-US" sz="4000" baseline="30000" dirty="0" smtClean="0"/>
              <a:t>rd</a:t>
            </a:r>
            <a:r>
              <a:rPr lang="en-US" sz="4000" dirty="0" smtClean="0"/>
              <a:t> meeting of the Lyncean Group</a:t>
            </a:r>
            <a:endParaRPr lang="en-US" sz="4000" dirty="0"/>
          </a:p>
        </p:txBody>
      </p:sp>
      <p:pic>
        <p:nvPicPr>
          <p:cNvPr id="8" name="Picture 7" descr="Coin-Fro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75" y="2198622"/>
            <a:ext cx="3111306" cy="3111306"/>
          </a:xfrm>
          <a:prstGeom prst="rect">
            <a:avLst/>
          </a:prstGeom>
        </p:spPr>
      </p:pic>
      <p:pic>
        <p:nvPicPr>
          <p:cNvPr id="9" name="Picture 8" descr="Coin-B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611" y="2198622"/>
            <a:ext cx="3111306" cy="3111306"/>
          </a:xfrm>
          <a:prstGeom prst="rect">
            <a:avLst/>
          </a:prstGeom>
        </p:spPr>
      </p:pic>
      <p:sp>
        <p:nvSpPr>
          <p:cNvPr id="3" name="TextBox 2"/>
          <p:cNvSpPr txBox="1"/>
          <p:nvPr/>
        </p:nvSpPr>
        <p:spPr>
          <a:xfrm>
            <a:off x="3278717" y="5682826"/>
            <a:ext cx="2448682" cy="523220"/>
          </a:xfrm>
          <a:prstGeom prst="rect">
            <a:avLst/>
          </a:prstGeom>
          <a:noFill/>
        </p:spPr>
        <p:txBody>
          <a:bodyPr wrap="none" rtlCol="0">
            <a:spAutoFit/>
          </a:bodyPr>
          <a:lstStyle/>
          <a:p>
            <a:r>
              <a:rPr lang="en-US" sz="2800" dirty="0" smtClean="0"/>
              <a:t>3 October 2018</a:t>
            </a:r>
            <a:endParaRPr lang="en-US" sz="2800" dirty="0"/>
          </a:p>
        </p:txBody>
      </p:sp>
    </p:spTree>
    <p:extLst>
      <p:ext uri="{BB962C8B-B14F-4D97-AF65-F5344CB8AC3E}">
        <p14:creationId xmlns:p14="http://schemas.microsoft.com/office/powerpoint/2010/main" val="36419331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6263"/>
            <a:ext cx="9144000" cy="1143000"/>
          </a:xfrm>
        </p:spPr>
        <p:txBody>
          <a:bodyPr>
            <a:noAutofit/>
          </a:bodyPr>
          <a:lstStyle/>
          <a:p>
            <a:r>
              <a:rPr lang="en-US" sz="3800" dirty="0" smtClean="0"/>
              <a:t>Our website: visitors Feb 3-Oct 3, 2018</a:t>
            </a:r>
            <a:br>
              <a:rPr lang="en-US" sz="3800" dirty="0" smtClean="0"/>
            </a:br>
            <a:r>
              <a:rPr lang="en-US" sz="3800" i="1" dirty="0" smtClean="0"/>
              <a:t>https://lynceans.org</a:t>
            </a:r>
            <a:endParaRPr lang="en-US" sz="3800" i="1" dirty="0"/>
          </a:p>
        </p:txBody>
      </p:sp>
      <p:pic>
        <p:nvPicPr>
          <p:cNvPr id="5" name="Picture 4" descr="Screen Shot 2018-10-02 at 9.57.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429529"/>
            <a:ext cx="6668407" cy="4827053"/>
          </a:xfrm>
          <a:prstGeom prst="rect">
            <a:avLst/>
          </a:prstGeom>
        </p:spPr>
      </p:pic>
    </p:spTree>
    <p:extLst>
      <p:ext uri="{BB962C8B-B14F-4D97-AF65-F5344CB8AC3E}">
        <p14:creationId xmlns:p14="http://schemas.microsoft.com/office/powerpoint/2010/main" val="11240266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5088" y="841324"/>
            <a:ext cx="8493824" cy="5088389"/>
          </a:xfrm>
        </p:spPr>
        <p:txBody>
          <a:bodyPr>
            <a:noAutofit/>
          </a:bodyPr>
          <a:lstStyle/>
          <a:p>
            <a:r>
              <a:rPr lang="en-US" i="1" dirty="0" smtClean="0"/>
              <a:t>SEA HUNTER and Maritime Autonomous Behaviors</a:t>
            </a:r>
            <a:r>
              <a:rPr lang="en-US" dirty="0">
                <a:ea typeface="ＭＳ 明朝"/>
                <a:cs typeface="Times New Roman"/>
              </a:rPr>
              <a:t/>
            </a:r>
            <a:br>
              <a:rPr lang="en-US" dirty="0">
                <a:ea typeface="ＭＳ 明朝"/>
                <a:cs typeface="Times New Roman"/>
              </a:rPr>
            </a:br>
            <a:r>
              <a:rPr lang="en-US" dirty="0" smtClean="0">
                <a:ea typeface="ＭＳ 明朝"/>
                <a:cs typeface="Times New Roman"/>
              </a:rPr>
              <a:t/>
            </a:r>
            <a:br>
              <a:rPr lang="en-US" dirty="0" smtClean="0">
                <a:ea typeface="ＭＳ 明朝"/>
                <a:cs typeface="Times New Roman"/>
              </a:rPr>
            </a:br>
            <a:r>
              <a:rPr lang="en-US" dirty="0" smtClean="0">
                <a:ea typeface="ＭＳ 明朝"/>
                <a:cs typeface="Times New Roman"/>
              </a:rPr>
              <a:t>Dr. Timothy A. </a:t>
            </a:r>
            <a:r>
              <a:rPr lang="en-US" dirty="0">
                <a:ea typeface="ＭＳ 明朝"/>
                <a:cs typeface="Times New Roman"/>
              </a:rPr>
              <a:t>Barton</a:t>
            </a:r>
            <a:br>
              <a:rPr lang="en-US" dirty="0">
                <a:ea typeface="ＭＳ 明朝"/>
                <a:cs typeface="Times New Roman"/>
              </a:rPr>
            </a:br>
            <a:r>
              <a:rPr lang="en-US" sz="2000" dirty="0" err="1" smtClean="0">
                <a:ea typeface="ＭＳ 明朝"/>
                <a:cs typeface="Times New Roman"/>
              </a:rPr>
              <a:t>Leidos</a:t>
            </a:r>
            <a:r>
              <a:rPr lang="en-US" sz="2000" dirty="0" smtClean="0">
                <a:ea typeface="ＭＳ 明朝"/>
                <a:cs typeface="Times New Roman"/>
              </a:rPr>
              <a:t> Vice </a:t>
            </a:r>
            <a:r>
              <a:rPr lang="en-US" sz="2000" dirty="0">
                <a:ea typeface="ＭＳ 明朝"/>
                <a:cs typeface="Times New Roman"/>
              </a:rPr>
              <a:t>President, Technical Fellow, and Solutions </a:t>
            </a:r>
            <a:r>
              <a:rPr lang="en-US" sz="2000" dirty="0" smtClean="0">
                <a:ea typeface="ＭＳ 明朝"/>
                <a:cs typeface="Times New Roman"/>
              </a:rPr>
              <a:t>Architect</a:t>
            </a:r>
            <a:r>
              <a:rPr lang="en-US" sz="2000" dirty="0">
                <a:ea typeface="ＭＳ 明朝"/>
                <a:cs typeface="Times New Roman"/>
              </a:rPr>
              <a:t/>
            </a:r>
            <a:br>
              <a:rPr lang="en-US" sz="2000" dirty="0">
                <a:ea typeface="ＭＳ 明朝"/>
                <a:cs typeface="Times New Roman"/>
              </a:rPr>
            </a:br>
            <a:r>
              <a:rPr lang="en-US" sz="2000" dirty="0" smtClean="0">
                <a:ea typeface="ＭＳ 明朝"/>
                <a:cs typeface="Times New Roman"/>
              </a:rPr>
              <a:t>and </a:t>
            </a:r>
            <a:br>
              <a:rPr lang="en-US" sz="2000" dirty="0" smtClean="0">
                <a:ea typeface="ＭＳ 明朝"/>
                <a:cs typeface="Times New Roman"/>
              </a:rPr>
            </a:br>
            <a:r>
              <a:rPr lang="en-US" sz="2000" dirty="0" smtClean="0">
                <a:ea typeface="ＭＳ 明朝"/>
                <a:cs typeface="Times New Roman"/>
              </a:rPr>
              <a:t>Maritime </a:t>
            </a:r>
            <a:r>
              <a:rPr lang="en-US" sz="2000" dirty="0">
                <a:ea typeface="ＭＳ 明朝"/>
                <a:cs typeface="Times New Roman"/>
              </a:rPr>
              <a:t>Chief Engineer of the </a:t>
            </a:r>
            <a:r>
              <a:rPr lang="en-US" sz="2000" dirty="0" err="1">
                <a:ea typeface="ＭＳ 明朝"/>
                <a:cs typeface="Times New Roman"/>
              </a:rPr>
              <a:t>Leidos</a:t>
            </a:r>
            <a:r>
              <a:rPr lang="en-US" sz="2000" dirty="0">
                <a:ea typeface="ＭＳ 明朝"/>
                <a:cs typeface="Times New Roman"/>
              </a:rPr>
              <a:t> Mission Systems Integration </a:t>
            </a:r>
            <a:r>
              <a:rPr lang="en-US" sz="2000" dirty="0" smtClean="0">
                <a:ea typeface="ＭＳ 明朝"/>
                <a:cs typeface="Times New Roman"/>
              </a:rPr>
              <a:t>Operation</a:t>
            </a:r>
            <a:endParaRPr lang="en-US" sz="2000" dirty="0"/>
          </a:p>
        </p:txBody>
      </p:sp>
    </p:spTree>
    <p:extLst>
      <p:ext uri="{BB962C8B-B14F-4D97-AF65-F5344CB8AC3E}">
        <p14:creationId xmlns:p14="http://schemas.microsoft.com/office/powerpoint/2010/main" val="11842799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_nightmare_in mid-oce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044" y="208197"/>
            <a:ext cx="5708121" cy="3047775"/>
          </a:xfrm>
          <a:prstGeom prst="rect">
            <a:avLst/>
          </a:prstGeom>
        </p:spPr>
      </p:pic>
      <p:sp>
        <p:nvSpPr>
          <p:cNvPr id="2" name="Title 1"/>
          <p:cNvSpPr>
            <a:spLocks noGrp="1"/>
          </p:cNvSpPr>
          <p:nvPr>
            <p:ph type="title"/>
          </p:nvPr>
        </p:nvSpPr>
        <p:spPr>
          <a:xfrm>
            <a:off x="1778665" y="313367"/>
            <a:ext cx="3070648" cy="1847217"/>
          </a:xfrm>
        </p:spPr>
        <p:txBody>
          <a:bodyPr>
            <a:normAutofit fontScale="90000"/>
          </a:bodyPr>
          <a:lstStyle/>
          <a:p>
            <a:pPr algn="l">
              <a:lnSpc>
                <a:spcPct val="80000"/>
              </a:lnSpc>
            </a:pPr>
            <a:r>
              <a:rPr lang="en-US" dirty="0" smtClean="0">
                <a:solidFill>
                  <a:schemeClr val="bg1"/>
                </a:solidFill>
              </a:rPr>
              <a:t>Tim Barton’s nightmare </a:t>
            </a:r>
            <a:br>
              <a:rPr lang="en-US" dirty="0" smtClean="0">
                <a:solidFill>
                  <a:schemeClr val="bg1"/>
                </a:solidFill>
              </a:rPr>
            </a:br>
            <a:r>
              <a:rPr lang="en-US" dirty="0" smtClean="0">
                <a:solidFill>
                  <a:schemeClr val="bg1"/>
                </a:solidFill>
              </a:rPr>
              <a:t>in the open ocean</a:t>
            </a:r>
            <a:endParaRPr lang="en-US" dirty="0">
              <a:solidFill>
                <a:schemeClr val="bg1"/>
              </a:solidFill>
            </a:endParaRPr>
          </a:p>
        </p:txBody>
      </p:sp>
      <p:pic>
        <p:nvPicPr>
          <p:cNvPr id="4" name="Picture 3" descr="ACTUV-conce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043" y="3145366"/>
            <a:ext cx="5708121" cy="3519515"/>
          </a:xfrm>
          <a:prstGeom prst="rect">
            <a:avLst/>
          </a:prstGeom>
        </p:spPr>
      </p:pic>
    </p:spTree>
    <p:extLst>
      <p:ext uri="{BB962C8B-B14F-4D97-AF65-F5344CB8AC3E}">
        <p14:creationId xmlns:p14="http://schemas.microsoft.com/office/powerpoint/2010/main" val="1601268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21472" y="5270879"/>
            <a:ext cx="1263213" cy="354101"/>
          </a:xfrm>
          <a:prstGeom prst="rect">
            <a:avLst/>
          </a:prstGeom>
          <a:noFill/>
        </p:spPr>
        <p:txBody>
          <a:bodyPr wrap="square" rtlCol="0">
            <a:spAutoFit/>
          </a:bodyPr>
          <a:lstStyle/>
          <a:p>
            <a:r>
              <a:rPr lang="en-US" sz="1600" dirty="0" smtClean="0">
                <a:solidFill>
                  <a:schemeClr val="bg1"/>
                </a:solidFill>
              </a:rPr>
              <a:t>We are here</a:t>
            </a:r>
            <a:endParaRPr lang="en-US" sz="1600" dirty="0">
              <a:solidFill>
                <a:schemeClr val="bg1"/>
              </a:solidFill>
            </a:endParaRPr>
          </a:p>
        </p:txBody>
      </p:sp>
      <p:sp>
        <p:nvSpPr>
          <p:cNvPr id="6" name="TextBox 5"/>
          <p:cNvSpPr txBox="1"/>
          <p:nvPr/>
        </p:nvSpPr>
        <p:spPr>
          <a:xfrm>
            <a:off x="7232077" y="1091744"/>
            <a:ext cx="1771015" cy="869157"/>
          </a:xfrm>
          <a:prstGeom prst="rect">
            <a:avLst/>
          </a:prstGeom>
          <a:noFill/>
        </p:spPr>
        <p:txBody>
          <a:bodyPr wrap="square" rtlCol="0">
            <a:spAutoFit/>
          </a:bodyPr>
          <a:lstStyle/>
          <a:p>
            <a:r>
              <a:rPr lang="en-US" sz="1600" dirty="0" smtClean="0">
                <a:solidFill>
                  <a:schemeClr val="bg1"/>
                </a:solidFill>
              </a:rPr>
              <a:t>Pete’s nuclear powered submarine</a:t>
            </a:r>
            <a:endParaRPr lang="en-US" sz="1600" dirty="0">
              <a:solidFill>
                <a:schemeClr val="bg1"/>
              </a:solidFill>
            </a:endParaRPr>
          </a:p>
        </p:txBody>
      </p:sp>
      <p:pic>
        <p:nvPicPr>
          <p:cNvPr id="9" name="Picture 8" descr="Coin Bac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12280" y="2993855"/>
            <a:ext cx="2206765" cy="2206765"/>
          </a:xfrm>
          <a:prstGeom prst="rect">
            <a:avLst/>
          </a:prstGeom>
        </p:spPr>
      </p:pic>
      <p:pic>
        <p:nvPicPr>
          <p:cNvPr id="10" name="Picture 9" descr="Coin Fron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5940" y="2993855"/>
            <a:ext cx="2206765" cy="2206765"/>
          </a:xfrm>
          <a:prstGeom prst="rect">
            <a:avLst/>
          </a:prstGeom>
        </p:spPr>
      </p:pic>
      <p:sp>
        <p:nvSpPr>
          <p:cNvPr id="4" name="Title 3"/>
          <p:cNvSpPr>
            <a:spLocks noGrp="1"/>
          </p:cNvSpPr>
          <p:nvPr>
            <p:ph type="title"/>
          </p:nvPr>
        </p:nvSpPr>
        <p:spPr>
          <a:xfrm>
            <a:off x="457200" y="378228"/>
            <a:ext cx="8229600" cy="1143000"/>
          </a:xfrm>
        </p:spPr>
        <p:txBody>
          <a:bodyPr/>
          <a:lstStyle/>
          <a:p>
            <a:r>
              <a:rPr lang="en-US" dirty="0" smtClean="0"/>
              <a:t>Speaker Appreciation</a:t>
            </a:r>
            <a:endParaRPr lang="en-US" dirty="0"/>
          </a:p>
        </p:txBody>
      </p:sp>
    </p:spTree>
    <p:extLst>
      <p:ext uri="{BB962C8B-B14F-4D97-AF65-F5344CB8AC3E}">
        <p14:creationId xmlns:p14="http://schemas.microsoft.com/office/powerpoint/2010/main" val="5835423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21472" y="5270879"/>
            <a:ext cx="1263213" cy="354101"/>
          </a:xfrm>
          <a:prstGeom prst="rect">
            <a:avLst/>
          </a:prstGeom>
          <a:noFill/>
        </p:spPr>
        <p:txBody>
          <a:bodyPr wrap="square" rtlCol="0">
            <a:spAutoFit/>
          </a:bodyPr>
          <a:lstStyle/>
          <a:p>
            <a:r>
              <a:rPr lang="en-US" sz="1600" dirty="0" smtClean="0">
                <a:solidFill>
                  <a:schemeClr val="bg1"/>
                </a:solidFill>
              </a:rPr>
              <a:t>We are here</a:t>
            </a:r>
            <a:endParaRPr lang="en-US" sz="1600" dirty="0">
              <a:solidFill>
                <a:schemeClr val="bg1"/>
              </a:solidFill>
            </a:endParaRPr>
          </a:p>
        </p:txBody>
      </p:sp>
      <p:sp>
        <p:nvSpPr>
          <p:cNvPr id="6" name="TextBox 5"/>
          <p:cNvSpPr txBox="1"/>
          <p:nvPr/>
        </p:nvSpPr>
        <p:spPr>
          <a:xfrm>
            <a:off x="7232077" y="1091744"/>
            <a:ext cx="1771015" cy="869157"/>
          </a:xfrm>
          <a:prstGeom prst="rect">
            <a:avLst/>
          </a:prstGeom>
          <a:noFill/>
        </p:spPr>
        <p:txBody>
          <a:bodyPr wrap="square" rtlCol="0">
            <a:spAutoFit/>
          </a:bodyPr>
          <a:lstStyle/>
          <a:p>
            <a:r>
              <a:rPr lang="en-US" sz="1600" dirty="0" smtClean="0">
                <a:solidFill>
                  <a:schemeClr val="bg1"/>
                </a:solidFill>
              </a:rPr>
              <a:t>Pete’s nuclear powered submarine</a:t>
            </a:r>
            <a:endParaRPr lang="en-US" sz="1600" dirty="0">
              <a:solidFill>
                <a:schemeClr val="bg1"/>
              </a:solidFill>
            </a:endParaRPr>
          </a:p>
        </p:txBody>
      </p:sp>
      <p:sp>
        <p:nvSpPr>
          <p:cNvPr id="4" name="Title 3"/>
          <p:cNvSpPr>
            <a:spLocks noGrp="1"/>
          </p:cNvSpPr>
          <p:nvPr>
            <p:ph type="title"/>
          </p:nvPr>
        </p:nvSpPr>
        <p:spPr>
          <a:xfrm>
            <a:off x="457200" y="307668"/>
            <a:ext cx="8229600" cy="976439"/>
          </a:xfrm>
        </p:spPr>
        <p:txBody>
          <a:bodyPr>
            <a:normAutofit fontScale="90000"/>
          </a:bodyPr>
          <a:lstStyle/>
          <a:p>
            <a:pPr>
              <a:lnSpc>
                <a:spcPct val="80000"/>
              </a:lnSpc>
            </a:pPr>
            <a:r>
              <a:rPr lang="en-US" dirty="0" err="1" smtClean="0"/>
              <a:t>Vernie</a:t>
            </a:r>
            <a:r>
              <a:rPr lang="en-US" dirty="0" smtClean="0"/>
              <a:t>, the </a:t>
            </a:r>
            <a:r>
              <a:rPr lang="en-US" dirty="0" err="1" smtClean="0"/>
              <a:t>Lyncean</a:t>
            </a:r>
            <a:r>
              <a:rPr lang="en-US" dirty="0" smtClean="0"/>
              <a:t/>
            </a:r>
            <a:br>
              <a:rPr lang="en-US" dirty="0" smtClean="0"/>
            </a:br>
            <a:r>
              <a:rPr lang="en-US" dirty="0" smtClean="0"/>
              <a:t>Autonomous Coin Delivery Robot</a:t>
            </a:r>
            <a:endParaRPr lang="en-US" dirty="0"/>
          </a:p>
        </p:txBody>
      </p:sp>
      <p:pic>
        <p:nvPicPr>
          <p:cNvPr id="7" name="Picture 6" descr="Vernie pic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54667"/>
            <a:ext cx="3689376" cy="5101167"/>
          </a:xfrm>
          <a:prstGeom prst="rect">
            <a:avLst/>
          </a:prstGeom>
        </p:spPr>
      </p:pic>
      <p:pic>
        <p:nvPicPr>
          <p:cNvPr id="8" name="Picture 7" descr="Vernie pic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088" y="2264833"/>
            <a:ext cx="4438712" cy="3360147"/>
          </a:xfrm>
          <a:prstGeom prst="rect">
            <a:avLst/>
          </a:prstGeom>
        </p:spPr>
      </p:pic>
    </p:spTree>
    <p:extLst>
      <p:ext uri="{BB962C8B-B14F-4D97-AF65-F5344CB8AC3E}">
        <p14:creationId xmlns:p14="http://schemas.microsoft.com/office/powerpoint/2010/main" val="32408519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512"/>
            <a:ext cx="9144000" cy="1143000"/>
          </a:xfrm>
        </p:spPr>
        <p:txBody>
          <a:bodyPr>
            <a:normAutofit/>
          </a:bodyPr>
          <a:lstStyle/>
          <a:p>
            <a:r>
              <a:rPr lang="en-US" dirty="0" smtClean="0"/>
              <a:t>Upcoming Talks</a:t>
            </a:r>
            <a:endParaRPr lang="en-US" dirty="0"/>
          </a:p>
        </p:txBody>
      </p:sp>
      <p:sp>
        <p:nvSpPr>
          <p:cNvPr id="5" name="TextBox 4"/>
          <p:cNvSpPr txBox="1"/>
          <p:nvPr/>
        </p:nvSpPr>
        <p:spPr>
          <a:xfrm>
            <a:off x="472410" y="770989"/>
            <a:ext cx="8229600" cy="707886"/>
          </a:xfrm>
          <a:prstGeom prst="rect">
            <a:avLst/>
          </a:prstGeom>
          <a:noFill/>
        </p:spPr>
        <p:txBody>
          <a:bodyPr wrap="square" rtlCol="0">
            <a:spAutoFit/>
          </a:bodyPr>
          <a:lstStyle/>
          <a:p>
            <a:pPr algn="ctr"/>
            <a:r>
              <a:rPr lang="en-US" sz="2000" dirty="0" smtClean="0"/>
              <a:t>SUBJECT TO CHANGE</a:t>
            </a:r>
          </a:p>
          <a:p>
            <a:pPr algn="ctr"/>
            <a:r>
              <a:rPr lang="en-US" sz="2000" dirty="0" smtClean="0"/>
              <a:t>This information is also on the website under “Upcoming Talks”</a:t>
            </a:r>
            <a:endParaRPr lang="en-US" sz="2000" dirty="0"/>
          </a:p>
        </p:txBody>
      </p:sp>
      <p:pic>
        <p:nvPicPr>
          <p:cNvPr id="3" name="Picture 2" descr="Screen Shot 2018-10-02 at 10.04.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46" y="1560321"/>
            <a:ext cx="7111999" cy="4768813"/>
          </a:xfrm>
          <a:prstGeom prst="rect">
            <a:avLst/>
          </a:prstGeom>
        </p:spPr>
      </p:pic>
    </p:spTree>
    <p:extLst>
      <p:ext uri="{BB962C8B-B14F-4D97-AF65-F5344CB8AC3E}">
        <p14:creationId xmlns:p14="http://schemas.microsoft.com/office/powerpoint/2010/main" val="3071294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3999"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40859" y="5315083"/>
            <a:ext cx="7676291" cy="830997"/>
          </a:xfrm>
          <a:prstGeom prst="rect">
            <a:avLst/>
          </a:prstGeom>
          <a:noFill/>
        </p:spPr>
        <p:txBody>
          <a:bodyPr wrap="square" rtlCol="0">
            <a:spAutoFit/>
          </a:bodyPr>
          <a:lstStyle/>
          <a:p>
            <a:pPr algn="ctr"/>
            <a:r>
              <a:rPr lang="en-US" sz="4800" b="1" dirty="0" smtClean="0">
                <a:solidFill>
                  <a:schemeClr val="bg1"/>
                </a:solidFill>
              </a:rPr>
              <a:t>Meeting #123 is Adjourned</a:t>
            </a:r>
            <a:endParaRPr lang="en-US" sz="4800" b="1" dirty="0">
              <a:solidFill>
                <a:schemeClr val="bg1"/>
              </a:solidFill>
            </a:endParaRPr>
          </a:p>
        </p:txBody>
      </p:sp>
      <p:pic>
        <p:nvPicPr>
          <p:cNvPr id="7" name="Content Placeholder 5" descr="2218.jpg"/>
          <p:cNvPicPr>
            <a:picLocks noChangeAspect="1"/>
          </p:cNvPicPr>
          <p:nvPr/>
        </p:nvPicPr>
        <p:blipFill rotWithShape="1">
          <a:blip r:embed="rId3">
            <a:extLst>
              <a:ext uri="{28A0092B-C50C-407E-A947-70E740481C1C}">
                <a14:useLocalDpi xmlns:a14="http://schemas.microsoft.com/office/drawing/2010/main" val="0"/>
              </a:ext>
            </a:extLst>
          </a:blip>
          <a:srcRect l="33592" t="29422" r="44215" b="40358"/>
          <a:stretch/>
        </p:blipFill>
        <p:spPr>
          <a:xfrm>
            <a:off x="2544931" y="1063342"/>
            <a:ext cx="3940656" cy="3803655"/>
          </a:xfrm>
          <a:prstGeom prst="ellipse">
            <a:avLst/>
          </a:prstGeom>
        </p:spPr>
      </p:pic>
      <p:pic>
        <p:nvPicPr>
          <p:cNvPr id="8" name="Picture 7" descr="Coin Front.png"/>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2136445" y="525739"/>
            <a:ext cx="4950152" cy="4938586"/>
          </a:xfrm>
          <a:prstGeom prst="ellipse">
            <a:avLst/>
          </a:prstGeom>
        </p:spPr>
      </p:pic>
      <p:sp>
        <p:nvSpPr>
          <p:cNvPr id="9" name="Donut 8"/>
          <p:cNvSpPr>
            <a:spLocks noChangeAspect="1"/>
          </p:cNvSpPr>
          <p:nvPr/>
        </p:nvSpPr>
        <p:spPr>
          <a:xfrm>
            <a:off x="2116679" y="445065"/>
            <a:ext cx="5039845" cy="5039846"/>
          </a:xfrm>
          <a:prstGeom prst="donut">
            <a:avLst>
              <a:gd name="adj" fmla="val 1344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p:cNvCxnSpPr/>
          <p:nvPr/>
        </p:nvCxnSpPr>
        <p:spPr>
          <a:xfrm flipV="1">
            <a:off x="5032562" y="224129"/>
            <a:ext cx="210530" cy="927510"/>
          </a:xfrm>
          <a:prstGeom prst="line">
            <a:avLst/>
          </a:prstGeom>
          <a:ln w="28575"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719605">
            <a:off x="5182715" y="400354"/>
            <a:ext cx="1017754" cy="369332"/>
          </a:xfrm>
          <a:prstGeom prst="rect">
            <a:avLst/>
          </a:prstGeom>
          <a:solidFill>
            <a:srgbClr val="FFFF00"/>
          </a:solidFill>
          <a:ln>
            <a:solidFill>
              <a:srgbClr val="008000"/>
            </a:solidFill>
          </a:ln>
        </p:spPr>
        <p:txBody>
          <a:bodyPr wrap="square" rtlCol="0">
            <a:spAutoFit/>
          </a:bodyPr>
          <a:lstStyle/>
          <a:p>
            <a:pPr algn="ctr"/>
            <a:r>
              <a:rPr lang="en-US" b="1" dirty="0" err="1" smtClean="0">
                <a:solidFill>
                  <a:srgbClr val="008000"/>
                </a:solidFill>
              </a:rPr>
              <a:t>Lyncean</a:t>
            </a:r>
            <a:endParaRPr lang="en-US" b="1" dirty="0">
              <a:solidFill>
                <a:srgbClr val="008000"/>
              </a:solidFill>
            </a:endParaRPr>
          </a:p>
        </p:txBody>
      </p:sp>
    </p:spTree>
    <p:extLst>
      <p:ext uri="{BB962C8B-B14F-4D97-AF65-F5344CB8AC3E}">
        <p14:creationId xmlns:p14="http://schemas.microsoft.com/office/powerpoint/2010/main" val="3670009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500"/>
                                        <p:tgtEl>
                                          <p:spTgt spid="8"/>
                                        </p:tgtEl>
                                      </p:cBhvr>
                                    </p:animEffect>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32" presetClass="emph" presetSubtype="0" fill="hold" grpId="1" nodeType="after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par>
                          <p:cTn id="24" fill="hold">
                            <p:stCondLst>
                              <p:cond delay="3000"/>
                            </p:stCondLst>
                            <p:childTnLst>
                              <p:par>
                                <p:cTn id="25" presetID="32" presetClass="emph" presetSubtype="0" fill="hold" grpId="2" nodeType="afterEffect">
                                  <p:stCondLst>
                                    <p:cond delay="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cTn>
                              </p:par>
                            </p:childTnLst>
                          </p:cTn>
                        </p:par>
                        <p:par>
                          <p:cTn id="31" fill="hold">
                            <p:stCondLst>
                              <p:cond delay="4000"/>
                            </p:stCondLst>
                            <p:childTnLst>
                              <p:par>
                                <p:cTn id="32" presetID="32" presetClass="emph" presetSubtype="0" fill="hold" grpId="3"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5000"/>
                            </p:stCondLst>
                            <p:childTnLst>
                              <p:par>
                                <p:cTn id="39" presetID="32" presetClass="emph" presetSubtype="0" fill="hold" grpId="4" nodeType="afterEffect">
                                  <p:stCondLst>
                                    <p:cond delay="0"/>
                                  </p:stCondLst>
                                  <p:childTnLst>
                                    <p:animRot by="120000">
                                      <p:cBhvr>
                                        <p:cTn id="40" dur="100" fill="hold">
                                          <p:stCondLst>
                                            <p:cond delay="0"/>
                                          </p:stCondLst>
                                        </p:cTn>
                                        <p:tgtEl>
                                          <p:spTgt spid="10"/>
                                        </p:tgtEl>
                                        <p:attrNameLst>
                                          <p:attrName>r</p:attrName>
                                        </p:attrNameLst>
                                      </p:cBhvr>
                                    </p:animRot>
                                    <p:animRot by="-240000">
                                      <p:cBhvr>
                                        <p:cTn id="41" dur="200" fill="hold">
                                          <p:stCondLst>
                                            <p:cond delay="200"/>
                                          </p:stCondLst>
                                        </p:cTn>
                                        <p:tgtEl>
                                          <p:spTgt spid="10"/>
                                        </p:tgtEl>
                                        <p:attrNameLst>
                                          <p:attrName>r</p:attrName>
                                        </p:attrNameLst>
                                      </p:cBhvr>
                                    </p:animRot>
                                    <p:animRot by="240000">
                                      <p:cBhvr>
                                        <p:cTn id="42" dur="200" fill="hold">
                                          <p:stCondLst>
                                            <p:cond delay="400"/>
                                          </p:stCondLst>
                                        </p:cTn>
                                        <p:tgtEl>
                                          <p:spTgt spid="10"/>
                                        </p:tgtEl>
                                        <p:attrNameLst>
                                          <p:attrName>r</p:attrName>
                                        </p:attrNameLst>
                                      </p:cBhvr>
                                    </p:animRot>
                                    <p:animRot by="-240000">
                                      <p:cBhvr>
                                        <p:cTn id="43" dur="200" fill="hold">
                                          <p:stCondLst>
                                            <p:cond delay="600"/>
                                          </p:stCondLst>
                                        </p:cTn>
                                        <p:tgtEl>
                                          <p:spTgt spid="10"/>
                                        </p:tgtEl>
                                        <p:attrNameLst>
                                          <p:attrName>r</p:attrName>
                                        </p:attrNameLst>
                                      </p:cBhvr>
                                    </p:animRot>
                                    <p:animRot by="120000">
                                      <p:cBhvr>
                                        <p:cTn id="4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P spid="10" grpId="4"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Agenda</a:t>
            </a:r>
            <a:r>
              <a:rPr lang="en-US" dirty="0"/>
              <a:t> </a:t>
            </a:r>
            <a:r>
              <a:rPr lang="en-US" dirty="0" smtClean="0"/>
              <a:t>for 10/3/18</a:t>
            </a:r>
            <a:br>
              <a:rPr lang="en-US" dirty="0" smtClean="0"/>
            </a:br>
            <a:r>
              <a:rPr lang="en-US" sz="3600" dirty="0" smtClean="0"/>
              <a:t>123</a:t>
            </a:r>
            <a:r>
              <a:rPr lang="en-US" sz="3600" baseline="30000" dirty="0"/>
              <a:t>r</a:t>
            </a:r>
            <a:r>
              <a:rPr lang="en-US" sz="3600" baseline="30000" dirty="0" smtClean="0"/>
              <a:t>d</a:t>
            </a:r>
            <a:r>
              <a:rPr lang="en-US" sz="3600" dirty="0" smtClean="0"/>
              <a:t> Meeting</a:t>
            </a:r>
            <a:endParaRPr lang="en-US" dirty="0"/>
          </a:p>
        </p:txBody>
      </p:sp>
      <p:sp>
        <p:nvSpPr>
          <p:cNvPr id="5" name="Content Placeholder 4"/>
          <p:cNvSpPr>
            <a:spLocks noGrp="1"/>
          </p:cNvSpPr>
          <p:nvPr>
            <p:ph idx="1"/>
          </p:nvPr>
        </p:nvSpPr>
        <p:spPr>
          <a:xfrm>
            <a:off x="410411" y="1694725"/>
            <a:ext cx="8533064" cy="4525963"/>
          </a:xfrm>
        </p:spPr>
        <p:txBody>
          <a:bodyPr>
            <a:noAutofit/>
          </a:bodyPr>
          <a:lstStyle/>
          <a:p>
            <a:pPr>
              <a:lnSpc>
                <a:spcPct val="80000"/>
              </a:lnSpc>
            </a:pPr>
            <a:r>
              <a:rPr lang="en-US" sz="2400" dirty="0" smtClean="0">
                <a:solidFill>
                  <a:srgbClr val="FF0000"/>
                </a:solidFill>
              </a:rPr>
              <a:t>Reminder: please turn off or mute cell phones</a:t>
            </a:r>
          </a:p>
          <a:p>
            <a:pPr>
              <a:lnSpc>
                <a:spcPct val="80000"/>
              </a:lnSpc>
            </a:pPr>
            <a:r>
              <a:rPr lang="en-US" sz="2400" dirty="0" smtClean="0"/>
              <a:t>Announcements, Introductions, Issues, or Ideas</a:t>
            </a:r>
          </a:p>
          <a:p>
            <a:pPr lvl="1">
              <a:lnSpc>
                <a:spcPct val="80000"/>
              </a:lnSpc>
            </a:pPr>
            <a:r>
              <a:rPr lang="en-US" sz="2000" dirty="0" smtClean="0"/>
              <a:t>Summiting Cho Oyu (Nepal) today!</a:t>
            </a:r>
          </a:p>
          <a:p>
            <a:pPr lvl="1">
              <a:lnSpc>
                <a:spcPct val="80000"/>
              </a:lnSpc>
            </a:pPr>
            <a:r>
              <a:rPr lang="en-US" sz="2000" dirty="0"/>
              <a:t>Nobel Prize in Physics </a:t>
            </a:r>
            <a:r>
              <a:rPr lang="en-US" sz="2000" dirty="0" smtClean="0"/>
              <a:t>yesterday</a:t>
            </a:r>
          </a:p>
          <a:p>
            <a:pPr>
              <a:lnSpc>
                <a:spcPct val="80000"/>
              </a:lnSpc>
            </a:pPr>
            <a:r>
              <a:rPr lang="en-US" sz="2400" dirty="0" smtClean="0"/>
              <a:t>Website</a:t>
            </a:r>
          </a:p>
          <a:p>
            <a:pPr lvl="1">
              <a:lnSpc>
                <a:spcPct val="80000"/>
              </a:lnSpc>
            </a:pPr>
            <a:r>
              <a:rPr lang="en-US" sz="2000" dirty="0" smtClean="0"/>
              <a:t>Recommended Reading</a:t>
            </a:r>
          </a:p>
          <a:p>
            <a:pPr lvl="1">
              <a:lnSpc>
                <a:spcPct val="80000"/>
              </a:lnSpc>
            </a:pPr>
            <a:r>
              <a:rPr lang="en-US" sz="2000" dirty="0" smtClean="0"/>
              <a:t>Statistics</a:t>
            </a:r>
          </a:p>
          <a:p>
            <a:pPr>
              <a:lnSpc>
                <a:spcPct val="80000"/>
              </a:lnSpc>
            </a:pPr>
            <a:r>
              <a:rPr lang="en-US" sz="2400" dirty="0" smtClean="0"/>
              <a:t>Today’s talk: “</a:t>
            </a:r>
            <a:r>
              <a:rPr lang="en-US" sz="2400" i="1" dirty="0" smtClean="0"/>
              <a:t>SEA HUNTER and Maritime Autonomous Behaviors</a:t>
            </a:r>
            <a:r>
              <a:rPr lang="en-US" sz="2400" dirty="0" smtClean="0">
                <a:latin typeface="+mj-lt"/>
                <a:ea typeface="ＭＳ 明朝"/>
                <a:cs typeface="Times New Roman"/>
              </a:rPr>
              <a:t>”, Dr. Tim Barton</a:t>
            </a:r>
          </a:p>
          <a:p>
            <a:pPr>
              <a:lnSpc>
                <a:spcPct val="80000"/>
              </a:lnSpc>
            </a:pPr>
            <a:r>
              <a:rPr lang="en-US" sz="2400" dirty="0"/>
              <a:t>Upcoming Scheduled Talks</a:t>
            </a:r>
          </a:p>
          <a:p>
            <a:pPr lvl="1">
              <a:lnSpc>
                <a:spcPct val="80000"/>
              </a:lnSpc>
            </a:pPr>
            <a:r>
              <a:rPr lang="en-US" sz="2000" u="sng" dirty="0"/>
              <a:t>Without Warning</a:t>
            </a:r>
            <a:r>
              <a:rPr lang="en-US" sz="2000" dirty="0"/>
              <a:t> book signing Nov 14: Thomas Sanger</a:t>
            </a:r>
          </a:p>
          <a:p>
            <a:pPr lvl="1">
              <a:lnSpc>
                <a:spcPct val="80000"/>
              </a:lnSpc>
            </a:pPr>
            <a:r>
              <a:rPr lang="en-US" sz="2000" u="sng" dirty="0"/>
              <a:t>Losing the Nobel Prize</a:t>
            </a:r>
            <a:r>
              <a:rPr lang="en-US" sz="2000" dirty="0"/>
              <a:t> book signing Feb 20, 2019: Brian Keating</a:t>
            </a:r>
          </a:p>
          <a:p>
            <a:pPr>
              <a:lnSpc>
                <a:spcPct val="80000"/>
              </a:lnSpc>
            </a:pPr>
            <a:r>
              <a:rPr lang="en-US" sz="2400" dirty="0" smtClean="0">
                <a:latin typeface="+mj-lt"/>
                <a:ea typeface="ＭＳ 明朝"/>
                <a:cs typeface="Times New Roman"/>
              </a:rPr>
              <a:t>Speaker Appreciation</a:t>
            </a:r>
            <a:endParaRPr lang="en-US" sz="2400" dirty="0"/>
          </a:p>
        </p:txBody>
      </p:sp>
      <p:sp>
        <p:nvSpPr>
          <p:cNvPr id="3" name="TextBox 2"/>
          <p:cNvSpPr txBox="1"/>
          <p:nvPr/>
        </p:nvSpPr>
        <p:spPr>
          <a:xfrm>
            <a:off x="9670845" y="277061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970228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o Oyu schedule Cindy Outlaw.pdf"/>
          <p:cNvPicPr>
            <a:picLocks noChangeAspect="1"/>
          </p:cNvPicPr>
          <p:nvPr/>
        </p:nvPicPr>
        <p:blipFill rotWithShape="1">
          <a:blip r:embed="rId2">
            <a:extLst>
              <a:ext uri="{28A0092B-C50C-407E-A947-70E740481C1C}">
                <a14:useLocalDpi xmlns:a14="http://schemas.microsoft.com/office/drawing/2010/main" val="0"/>
              </a:ext>
            </a:extLst>
          </a:blip>
          <a:srcRect l="9981" t="2448" r="9942" b="12093"/>
          <a:stretch/>
        </p:blipFill>
        <p:spPr>
          <a:xfrm>
            <a:off x="4956117" y="954590"/>
            <a:ext cx="3890443" cy="5714875"/>
          </a:xfrm>
          <a:prstGeom prst="rect">
            <a:avLst/>
          </a:prstGeom>
        </p:spPr>
      </p:pic>
      <p:sp>
        <p:nvSpPr>
          <p:cNvPr id="2" name="Right Arrow 1"/>
          <p:cNvSpPr/>
          <p:nvPr/>
        </p:nvSpPr>
        <p:spPr>
          <a:xfrm>
            <a:off x="4433562" y="5507973"/>
            <a:ext cx="895705" cy="3072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4588"/>
            <a:ext cx="9144000" cy="1143000"/>
          </a:xfrm>
        </p:spPr>
        <p:txBody>
          <a:bodyPr>
            <a:noAutofit/>
          </a:bodyPr>
          <a:lstStyle/>
          <a:p>
            <a:r>
              <a:rPr lang="en-US" sz="3200" dirty="0" smtClean="0"/>
              <a:t>Cindy Outlaw’s Schedule for</a:t>
            </a:r>
            <a:br>
              <a:rPr lang="en-US" sz="3200" dirty="0" smtClean="0"/>
            </a:br>
            <a:r>
              <a:rPr lang="en-US" sz="3200" dirty="0" smtClean="0"/>
              <a:t>Climbing Cho Oyu in Nepal</a:t>
            </a:r>
            <a:endParaRPr lang="en-US" sz="3200" dirty="0"/>
          </a:p>
        </p:txBody>
      </p:sp>
      <p:pic>
        <p:nvPicPr>
          <p:cNvPr id="5" name="Picture 4" descr="IMG_36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69" y="1265763"/>
            <a:ext cx="4215854" cy="3715969"/>
          </a:xfrm>
          <a:prstGeom prst="rect">
            <a:avLst/>
          </a:prstGeom>
        </p:spPr>
      </p:pic>
      <p:sp>
        <p:nvSpPr>
          <p:cNvPr id="6" name="TextBox 5"/>
          <p:cNvSpPr txBox="1"/>
          <p:nvPr/>
        </p:nvSpPr>
        <p:spPr>
          <a:xfrm>
            <a:off x="502369" y="5045373"/>
            <a:ext cx="3785900" cy="1477328"/>
          </a:xfrm>
          <a:prstGeom prst="rect">
            <a:avLst/>
          </a:prstGeom>
          <a:noFill/>
        </p:spPr>
        <p:txBody>
          <a:bodyPr wrap="none" rtlCol="0">
            <a:spAutoFit/>
          </a:bodyPr>
          <a:lstStyle/>
          <a:p>
            <a:r>
              <a:rPr lang="en-US" dirty="0" smtClean="0"/>
              <a:t>Cindy was our speaker at the 111</a:t>
            </a:r>
            <a:r>
              <a:rPr lang="en-US" baseline="30000" dirty="0" smtClean="0"/>
              <a:t>th</a:t>
            </a:r>
            <a:r>
              <a:rPr lang="en-US" dirty="0" smtClean="0"/>
              <a:t> </a:t>
            </a:r>
          </a:p>
          <a:p>
            <a:r>
              <a:rPr lang="en-US" dirty="0" smtClean="0"/>
              <a:t>Meeting of the </a:t>
            </a:r>
            <a:r>
              <a:rPr lang="en-US" dirty="0" err="1" smtClean="0"/>
              <a:t>Lyncean</a:t>
            </a:r>
            <a:r>
              <a:rPr lang="en-US" dirty="0" smtClean="0"/>
              <a:t> Group, on</a:t>
            </a:r>
          </a:p>
          <a:p>
            <a:r>
              <a:rPr lang="en-US" dirty="0" smtClean="0"/>
              <a:t>10 May 2017: </a:t>
            </a:r>
            <a:r>
              <a:rPr lang="en-US" dirty="0"/>
              <a:t>“The Seven </a:t>
            </a:r>
            <a:r>
              <a:rPr lang="en-US" dirty="0" smtClean="0"/>
              <a:t>Summits.”</a:t>
            </a:r>
          </a:p>
          <a:p>
            <a:r>
              <a:rPr lang="en-US" dirty="0" smtClean="0"/>
              <a:t>See her presentation on the Past </a:t>
            </a:r>
          </a:p>
          <a:p>
            <a:r>
              <a:rPr lang="en-US" dirty="0" smtClean="0"/>
              <a:t>Meetings</a:t>
            </a:r>
            <a:r>
              <a:rPr lang="en-US" dirty="0"/>
              <a:t> </a:t>
            </a:r>
            <a:r>
              <a:rPr lang="en-US" dirty="0" smtClean="0"/>
              <a:t>Tab on the </a:t>
            </a:r>
            <a:r>
              <a:rPr lang="en-US" dirty="0" err="1" smtClean="0"/>
              <a:t>Lyncean</a:t>
            </a:r>
            <a:r>
              <a:rPr lang="en-US" dirty="0" smtClean="0"/>
              <a:t> website.</a:t>
            </a:r>
            <a:endParaRPr lang="en-US" dirty="0"/>
          </a:p>
        </p:txBody>
      </p:sp>
    </p:spTree>
    <p:extLst>
      <p:ext uri="{BB962C8B-B14F-4D97-AF65-F5344CB8AC3E}">
        <p14:creationId xmlns:p14="http://schemas.microsoft.com/office/powerpoint/2010/main" val="21799026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00402"/>
          </a:xfrm>
        </p:spPr>
        <p:txBody>
          <a:bodyPr/>
          <a:lstStyle/>
          <a:p>
            <a:r>
              <a:rPr lang="en-US" dirty="0" smtClean="0"/>
              <a:t>2018 Nobel Prize in Physics</a:t>
            </a:r>
            <a:endParaRPr lang="en-US" dirty="0"/>
          </a:p>
        </p:txBody>
      </p:sp>
      <p:sp>
        <p:nvSpPr>
          <p:cNvPr id="5" name="Content Placeholder 4"/>
          <p:cNvSpPr>
            <a:spLocks noGrp="1"/>
          </p:cNvSpPr>
          <p:nvPr>
            <p:ph idx="1"/>
          </p:nvPr>
        </p:nvSpPr>
        <p:spPr>
          <a:xfrm>
            <a:off x="457200" y="1175040"/>
            <a:ext cx="8229600" cy="5287680"/>
          </a:xfrm>
        </p:spPr>
        <p:txBody>
          <a:bodyPr>
            <a:normAutofit fontScale="55000" lnSpcReduction="20000"/>
          </a:bodyPr>
          <a:lstStyle/>
          <a:p>
            <a:r>
              <a:rPr lang="en-US" sz="3600" dirty="0" smtClean="0"/>
              <a:t>Arthur </a:t>
            </a:r>
            <a:r>
              <a:rPr lang="en-US" sz="3600" dirty="0" err="1" smtClean="0"/>
              <a:t>Ashkin</a:t>
            </a:r>
            <a:r>
              <a:rPr lang="en-US" sz="3600" dirty="0" smtClean="0"/>
              <a:t> (US) shares the 2018 Nobel Prize in Physics with Gérard </a:t>
            </a:r>
            <a:r>
              <a:rPr lang="en-US" sz="3600" dirty="0" err="1" smtClean="0"/>
              <a:t>Mourou</a:t>
            </a:r>
            <a:r>
              <a:rPr lang="en-US" sz="3600" dirty="0" smtClean="0"/>
              <a:t> (France) and Donna Strickland (Canada) for their “groundbreaking inventions in the field of laser physics.”</a:t>
            </a:r>
          </a:p>
          <a:p>
            <a:r>
              <a:rPr lang="en-US" sz="3600" dirty="0" smtClean="0"/>
              <a:t>Arthur </a:t>
            </a:r>
            <a:r>
              <a:rPr lang="en-US" sz="3600" dirty="0" err="1" smtClean="0"/>
              <a:t>Ashkin’s</a:t>
            </a:r>
            <a:r>
              <a:rPr lang="en-US" sz="3600" dirty="0" smtClean="0"/>
              <a:t> award was “for the optical tweezers and their application to biological systems.”  </a:t>
            </a:r>
          </a:p>
          <a:p>
            <a:pPr lvl="1"/>
            <a:r>
              <a:rPr lang="en-US" dirty="0" smtClean="0"/>
              <a:t>This is a technique developed by </a:t>
            </a:r>
            <a:r>
              <a:rPr lang="en-US" dirty="0" err="1" smtClean="0"/>
              <a:t>Ashkin</a:t>
            </a:r>
            <a:r>
              <a:rPr lang="en-US" dirty="0" smtClean="0"/>
              <a:t> in the late 1960s, and first published in 1970, using laser beam(s) to create a force trap that can be used to physically hold and move microscopic objects (from atoms and molecules to living cells).  The technique now is widely used in studying a variety of biological systems, with applications such as cell sorting, and bio-molecular assay.</a:t>
            </a:r>
          </a:p>
          <a:p>
            <a:r>
              <a:rPr lang="en-US" sz="3600" dirty="0" smtClean="0"/>
              <a:t>The award to </a:t>
            </a:r>
            <a:r>
              <a:rPr lang="en-US" sz="3600" dirty="0" err="1" smtClean="0"/>
              <a:t>Mourou</a:t>
            </a:r>
            <a:r>
              <a:rPr lang="en-US" sz="3600" dirty="0" smtClean="0"/>
              <a:t> and Strickland was “for their method of generating high-intensity, ultra-short optical pulses.”</a:t>
            </a:r>
          </a:p>
          <a:p>
            <a:pPr lvl="1"/>
            <a:r>
              <a:rPr lang="en-US" dirty="0" smtClean="0"/>
              <a:t>They developed a technique called “chirped pulse amplification” (CPA) that is used for producing very short duration laser pulses of very high intensity.  CPA is applied today in laser micromachining, surgery, medicine, and in fundamental science studies. </a:t>
            </a:r>
          </a:p>
          <a:p>
            <a:r>
              <a:rPr lang="en-US" sz="3600" dirty="0" smtClean="0"/>
              <a:t>Donna Strickland is the first female Physics laureate in 55 years. The preceding female Physics laureates were:</a:t>
            </a:r>
          </a:p>
          <a:p>
            <a:pPr lvl="1"/>
            <a:r>
              <a:rPr lang="en-US" dirty="0" smtClean="0"/>
              <a:t>In 1963, Maria Goeppert-Mayer was recognized for her work on the structure of atomic nuclei (shared with J. Hans D. Jensen and Eugene Wigner).</a:t>
            </a:r>
          </a:p>
          <a:p>
            <a:pPr lvl="1"/>
            <a:r>
              <a:rPr lang="en-US" dirty="0" smtClean="0"/>
              <a:t>In 1903, Marie Curie won the physics prize for her work on atomic radiation </a:t>
            </a:r>
            <a:r>
              <a:rPr lang="en-US" dirty="0" err="1" smtClean="0"/>
              <a:t>phemomena</a:t>
            </a:r>
            <a:r>
              <a:rPr lang="en-US" dirty="0" smtClean="0"/>
              <a:t> (shared with Pierre Curie and Henri Becquerel).</a:t>
            </a:r>
          </a:p>
        </p:txBody>
      </p:sp>
    </p:spTree>
    <p:extLst>
      <p:ext uri="{BB962C8B-B14F-4D97-AF65-F5344CB8AC3E}">
        <p14:creationId xmlns:p14="http://schemas.microsoft.com/office/powerpoint/2010/main" val="3300312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1438"/>
            <a:ext cx="8229600" cy="962254"/>
          </a:xfrm>
        </p:spPr>
        <p:txBody>
          <a:bodyPr/>
          <a:lstStyle/>
          <a:p>
            <a:r>
              <a:rPr lang="en-US" dirty="0" smtClean="0"/>
              <a:t>2018 Nobel Prize in Physics</a:t>
            </a:r>
            <a:endParaRPr lang="en-US" dirty="0"/>
          </a:p>
        </p:txBody>
      </p:sp>
      <p:sp>
        <p:nvSpPr>
          <p:cNvPr id="5" name="Content Placeholder 4"/>
          <p:cNvSpPr>
            <a:spLocks noGrp="1"/>
          </p:cNvSpPr>
          <p:nvPr>
            <p:ph idx="1"/>
          </p:nvPr>
        </p:nvSpPr>
        <p:spPr>
          <a:xfrm>
            <a:off x="457200" y="3533760"/>
            <a:ext cx="8229600" cy="2926800"/>
          </a:xfrm>
        </p:spPr>
        <p:txBody>
          <a:bodyPr>
            <a:normAutofit fontScale="70000" lnSpcReduction="20000"/>
          </a:bodyPr>
          <a:lstStyle/>
          <a:p>
            <a:r>
              <a:rPr lang="en-US" dirty="0" smtClean="0"/>
              <a:t>Arthur </a:t>
            </a:r>
            <a:r>
              <a:rPr lang="en-US" dirty="0" err="1" smtClean="0"/>
              <a:t>Ashkin</a:t>
            </a:r>
            <a:r>
              <a:rPr lang="en-US" dirty="0" smtClean="0"/>
              <a:t> is a researcher at Bell Laboratories in New Jersey.</a:t>
            </a:r>
          </a:p>
          <a:p>
            <a:pPr lvl="1"/>
            <a:r>
              <a:rPr lang="en-US" dirty="0" smtClean="0"/>
              <a:t>At 96, he the oldest person to be awarded the Nobel Prize.</a:t>
            </a:r>
          </a:p>
          <a:p>
            <a:r>
              <a:rPr lang="en-US" dirty="0" smtClean="0"/>
              <a:t>Gérard </a:t>
            </a:r>
            <a:r>
              <a:rPr lang="en-US" dirty="0" err="1" smtClean="0"/>
              <a:t>Mourou</a:t>
            </a:r>
            <a:r>
              <a:rPr lang="en-US" dirty="0" smtClean="0"/>
              <a:t> is the director of the </a:t>
            </a:r>
            <a:r>
              <a:rPr lang="en-US" dirty="0" err="1" smtClean="0"/>
              <a:t>Laboratoire</a:t>
            </a:r>
            <a:r>
              <a:rPr lang="en-US" dirty="0" smtClean="0"/>
              <a:t> </a:t>
            </a:r>
            <a:r>
              <a:rPr lang="en-US" dirty="0" err="1" smtClean="0"/>
              <a:t>d'Optique</a:t>
            </a:r>
            <a:r>
              <a:rPr lang="en-US" dirty="0" smtClean="0"/>
              <a:t> </a:t>
            </a:r>
            <a:r>
              <a:rPr lang="en-US" dirty="0" err="1" smtClean="0"/>
              <a:t>Appliquee</a:t>
            </a:r>
            <a:r>
              <a:rPr lang="en-US" dirty="0" smtClean="0"/>
              <a:t> at the ENSTA </a:t>
            </a:r>
            <a:r>
              <a:rPr lang="en-US" dirty="0" err="1" smtClean="0"/>
              <a:t>ParisTech</a:t>
            </a:r>
            <a:r>
              <a:rPr lang="en-US" dirty="0" smtClean="0"/>
              <a:t> (</a:t>
            </a:r>
            <a:r>
              <a:rPr lang="en-US" dirty="0" err="1" smtClean="0"/>
              <a:t>École</a:t>
            </a:r>
            <a:r>
              <a:rPr lang="en-US" dirty="0" smtClean="0"/>
              <a:t> </a:t>
            </a:r>
            <a:r>
              <a:rPr lang="en-US" dirty="0" err="1" smtClean="0"/>
              <a:t>nationale</a:t>
            </a:r>
            <a:r>
              <a:rPr lang="en-US" dirty="0" smtClean="0"/>
              <a:t> </a:t>
            </a:r>
            <a:r>
              <a:rPr lang="en-US" dirty="0" err="1" smtClean="0"/>
              <a:t>supérieure</a:t>
            </a:r>
            <a:r>
              <a:rPr lang="en-US" dirty="0" smtClean="0"/>
              <a:t> de techniques </a:t>
            </a:r>
            <a:r>
              <a:rPr lang="en-US" dirty="0" err="1" smtClean="0"/>
              <a:t>avancées</a:t>
            </a:r>
            <a:r>
              <a:rPr lang="en-US" dirty="0" smtClean="0"/>
              <a:t>).</a:t>
            </a:r>
          </a:p>
          <a:p>
            <a:pPr lvl="1"/>
            <a:r>
              <a:rPr lang="en-US" dirty="0" smtClean="0"/>
              <a:t>He was Donna Strickland’s PhD advisor.</a:t>
            </a:r>
          </a:p>
          <a:p>
            <a:r>
              <a:rPr lang="en-US" dirty="0" smtClean="0"/>
              <a:t>Donna Strickland is an associate professor in the Physics and Astronomy Department of the University of Waterloo, Canada (about 90 km west of Toronto). </a:t>
            </a:r>
          </a:p>
        </p:txBody>
      </p:sp>
      <p:pic>
        <p:nvPicPr>
          <p:cNvPr id="2" name="Picture 1" descr="Screen Shot 2018-10-02 at 9.31.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39" y="1236892"/>
            <a:ext cx="2439208" cy="2117762"/>
          </a:xfrm>
          <a:prstGeom prst="rect">
            <a:avLst/>
          </a:prstGeom>
        </p:spPr>
      </p:pic>
      <p:pic>
        <p:nvPicPr>
          <p:cNvPr id="6" name="Picture 5" descr="ashkin-im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236892"/>
            <a:ext cx="3274890" cy="2117762"/>
          </a:xfrm>
          <a:prstGeom prst="rect">
            <a:avLst/>
          </a:prstGeom>
        </p:spPr>
      </p:pic>
      <p:pic>
        <p:nvPicPr>
          <p:cNvPr id="7" name="Picture 6" descr="Schawlow-Mourou1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924" y="1236892"/>
            <a:ext cx="1815225" cy="2117762"/>
          </a:xfrm>
          <a:prstGeom prst="rect">
            <a:avLst/>
          </a:prstGeom>
        </p:spPr>
      </p:pic>
    </p:spTree>
    <p:extLst>
      <p:ext uri="{BB962C8B-B14F-4D97-AF65-F5344CB8AC3E}">
        <p14:creationId xmlns:p14="http://schemas.microsoft.com/office/powerpoint/2010/main" val="112491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1438"/>
            <a:ext cx="8229600" cy="962254"/>
          </a:xfrm>
        </p:spPr>
        <p:txBody>
          <a:bodyPr/>
          <a:lstStyle/>
          <a:p>
            <a:r>
              <a:rPr lang="en-US" dirty="0" smtClean="0"/>
              <a:t>2018 Nobel Prize in Physics</a:t>
            </a:r>
            <a:endParaRPr lang="en-US" dirty="0"/>
          </a:p>
        </p:txBody>
      </p:sp>
      <p:sp>
        <p:nvSpPr>
          <p:cNvPr id="5" name="Content Placeholder 4"/>
          <p:cNvSpPr>
            <a:spLocks noGrp="1"/>
          </p:cNvSpPr>
          <p:nvPr>
            <p:ph idx="1"/>
          </p:nvPr>
        </p:nvSpPr>
        <p:spPr>
          <a:xfrm>
            <a:off x="457200" y="1255520"/>
            <a:ext cx="8229600" cy="4870800"/>
          </a:xfrm>
        </p:spPr>
        <p:txBody>
          <a:bodyPr>
            <a:normAutofit/>
          </a:bodyPr>
          <a:lstStyle/>
          <a:p>
            <a:pPr marL="0" indent="0">
              <a:buNone/>
            </a:pPr>
            <a:r>
              <a:rPr lang="en-US" dirty="0" smtClean="0"/>
              <a:t>You can read the press release from the Royal Swedish Academy of Sciences here:</a:t>
            </a:r>
            <a:endParaRPr lang="en-US" dirty="0"/>
          </a:p>
          <a:p>
            <a:pPr marL="0" indent="0">
              <a:buNone/>
            </a:pPr>
            <a:r>
              <a:rPr lang="en-US" dirty="0" smtClean="0">
                <a:hlinkClick r:id="rId2"/>
              </a:rPr>
              <a:t>https://www.nobelprize.org/uploads/2018/10/press-physics2018.pdf</a:t>
            </a:r>
            <a:endParaRPr lang="en-US" dirty="0" smtClean="0"/>
          </a:p>
          <a:p>
            <a:pPr marL="0" indent="0">
              <a:buNone/>
            </a:pPr>
            <a:endParaRPr lang="en-US" dirty="0"/>
          </a:p>
          <a:p>
            <a:pPr marL="0" indent="0">
              <a:buNone/>
            </a:pPr>
            <a:r>
              <a:rPr lang="en-US" dirty="0" smtClean="0"/>
              <a:t>You’ll find more background information </a:t>
            </a:r>
            <a:r>
              <a:rPr lang="en-US" dirty="0" smtClean="0"/>
              <a:t>in the post, </a:t>
            </a:r>
            <a:r>
              <a:rPr lang="en-US" i="1" dirty="0" smtClean="0"/>
              <a:t>2018 </a:t>
            </a:r>
            <a:r>
              <a:rPr lang="en-US" i="1" dirty="0"/>
              <a:t>N</a:t>
            </a:r>
            <a:r>
              <a:rPr lang="en-US" i="1" dirty="0" smtClean="0"/>
              <a:t>obel Prize in Physics</a:t>
            </a:r>
            <a:r>
              <a:rPr lang="en-US" dirty="0" smtClean="0"/>
              <a:t>, which you’ll find on </a:t>
            </a:r>
            <a:r>
              <a:rPr lang="en-US" dirty="0" smtClean="0"/>
              <a:t>Pete’s </a:t>
            </a:r>
            <a:r>
              <a:rPr lang="en-US" dirty="0" smtClean="0"/>
              <a:t>Lynx here</a:t>
            </a:r>
            <a:r>
              <a:rPr lang="en-US" dirty="0" smtClean="0"/>
              <a:t>:</a:t>
            </a:r>
          </a:p>
          <a:p>
            <a:pPr marL="0" indent="0">
              <a:buNone/>
            </a:pPr>
            <a:r>
              <a:rPr lang="en-US" dirty="0">
                <a:hlinkClick r:id="rId3"/>
              </a:rPr>
              <a:t>https://lynceans.org/lobners-lynx</a:t>
            </a:r>
            <a:r>
              <a:rPr lang="en-US" dirty="0" smtClean="0">
                <a:hlinkClick r:id="rId3"/>
              </a:rPr>
              <a:t>/</a:t>
            </a:r>
            <a:endParaRPr lang="en-US" dirty="0" smtClean="0"/>
          </a:p>
          <a:p>
            <a:pPr marL="0" indent="0">
              <a:buNone/>
            </a:pPr>
            <a:endParaRPr lang="en-US" dirty="0" smtClean="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3918945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073"/>
            <a:ext cx="8229600" cy="1143000"/>
          </a:xfrm>
        </p:spPr>
        <p:txBody>
          <a:bodyPr>
            <a:normAutofit fontScale="90000"/>
          </a:bodyPr>
          <a:lstStyle/>
          <a:p>
            <a:r>
              <a:rPr lang="en-US" dirty="0" smtClean="0"/>
              <a:t>Recommended Reading Page</a:t>
            </a:r>
            <a:br>
              <a:rPr lang="en-US" dirty="0" smtClean="0"/>
            </a:br>
            <a:r>
              <a:rPr lang="en-US" i="1" dirty="0"/>
              <a:t>https://</a:t>
            </a:r>
            <a:r>
              <a:rPr lang="en-US" i="1" dirty="0" err="1"/>
              <a:t>lynceans.org</a:t>
            </a:r>
            <a:endParaRPr lang="en-US" dirty="0"/>
          </a:p>
        </p:txBody>
      </p:sp>
      <p:sp>
        <p:nvSpPr>
          <p:cNvPr id="3" name="Content Placeholder 2"/>
          <p:cNvSpPr>
            <a:spLocks noGrp="1"/>
          </p:cNvSpPr>
          <p:nvPr>
            <p:ph idx="1"/>
          </p:nvPr>
        </p:nvSpPr>
        <p:spPr>
          <a:xfrm>
            <a:off x="457200" y="1706916"/>
            <a:ext cx="8229600" cy="4419247"/>
          </a:xfrm>
        </p:spPr>
        <p:txBody>
          <a:bodyPr/>
          <a:lstStyle/>
          <a:p>
            <a:r>
              <a:rPr lang="en-US" dirty="0" smtClean="0"/>
              <a:t>Number of recommendations from members other than David, Bill and myself:</a:t>
            </a:r>
          </a:p>
          <a:p>
            <a:endParaRPr lang="en-US" dirty="0"/>
          </a:p>
          <a:p>
            <a:pPr marL="0" indent="0" algn="ctr">
              <a:buNone/>
            </a:pPr>
            <a:r>
              <a:rPr lang="en-US" sz="5400" dirty="0" smtClean="0"/>
              <a:t>2</a:t>
            </a:r>
          </a:p>
          <a:p>
            <a:pPr marL="0" indent="0" algn="ctr">
              <a:buNone/>
            </a:pPr>
            <a:r>
              <a:rPr lang="en-US" dirty="0" smtClean="0"/>
              <a:t>(both from Steve Dahms)</a:t>
            </a:r>
            <a:endParaRPr lang="en-US" dirty="0"/>
          </a:p>
        </p:txBody>
      </p:sp>
    </p:spTree>
    <p:extLst>
      <p:ext uri="{BB962C8B-B14F-4D97-AF65-F5344CB8AC3E}">
        <p14:creationId xmlns:p14="http://schemas.microsoft.com/office/powerpoint/2010/main" val="2444760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7613"/>
            <a:ext cx="9144000" cy="1143000"/>
          </a:xfrm>
        </p:spPr>
        <p:txBody>
          <a:bodyPr>
            <a:noAutofit/>
          </a:bodyPr>
          <a:lstStyle/>
          <a:p>
            <a:r>
              <a:rPr lang="en-US" sz="3800" dirty="0" smtClean="0"/>
              <a:t>Our website: visitors in the last 30 days</a:t>
            </a:r>
            <a:br>
              <a:rPr lang="en-US" sz="3800" dirty="0" smtClean="0"/>
            </a:br>
            <a:r>
              <a:rPr lang="en-US" sz="3800" i="1" dirty="0" smtClean="0"/>
              <a:t>https://lynceans.org</a:t>
            </a:r>
            <a:endParaRPr lang="en-US" sz="3800" i="1" dirty="0"/>
          </a:p>
        </p:txBody>
      </p:sp>
      <p:pic>
        <p:nvPicPr>
          <p:cNvPr id="7" name="Picture 6" descr="Screen Shot 2018-10-02 at 9.43.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84" y="1764050"/>
            <a:ext cx="8574713" cy="3395562"/>
          </a:xfrm>
          <a:prstGeom prst="rect">
            <a:avLst/>
          </a:prstGeom>
        </p:spPr>
      </p:pic>
    </p:spTree>
    <p:extLst>
      <p:ext uri="{BB962C8B-B14F-4D97-AF65-F5344CB8AC3E}">
        <p14:creationId xmlns:p14="http://schemas.microsoft.com/office/powerpoint/2010/main" val="13195921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9523"/>
            <a:ext cx="9144000" cy="1143000"/>
          </a:xfrm>
        </p:spPr>
        <p:txBody>
          <a:bodyPr>
            <a:noAutofit/>
          </a:bodyPr>
          <a:lstStyle/>
          <a:p>
            <a:r>
              <a:rPr lang="en-US" sz="3800" dirty="0" smtClean="0"/>
              <a:t>Our website: visitors Feb 3-Oct 3, 2018</a:t>
            </a:r>
            <a:br>
              <a:rPr lang="en-US" sz="3800" dirty="0" smtClean="0"/>
            </a:br>
            <a:r>
              <a:rPr lang="en-US" sz="3800" i="1" dirty="0" smtClean="0"/>
              <a:t>https://lynceans.org</a:t>
            </a:r>
            <a:endParaRPr lang="en-US" sz="3800" i="1" dirty="0"/>
          </a:p>
        </p:txBody>
      </p:sp>
      <p:pic>
        <p:nvPicPr>
          <p:cNvPr id="6" name="Picture 5" descr="Screen Shot 2018-10-02 at 3.34.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8" y="1811565"/>
            <a:ext cx="8737600" cy="3416300"/>
          </a:xfrm>
          <a:prstGeom prst="rect">
            <a:avLst/>
          </a:prstGeom>
        </p:spPr>
      </p:pic>
    </p:spTree>
    <p:extLst>
      <p:ext uri="{BB962C8B-B14F-4D97-AF65-F5344CB8AC3E}">
        <p14:creationId xmlns:p14="http://schemas.microsoft.com/office/powerpoint/2010/main" val="26470237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3252</TotalTime>
  <Words>687</Words>
  <Application>Microsoft Macintosh PowerPoint</Application>
  <PresentationFormat>On-screen Show (4:3)</PresentationFormat>
  <Paragraphs>66</Paragraphs>
  <Slides>16</Slides>
  <Notes>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Welcome to the 123rd meeting of the Lyncean Group</vt:lpstr>
      <vt:lpstr>Agenda for 10/3/18 123rd Meeting</vt:lpstr>
      <vt:lpstr>Cindy Outlaw’s Schedule for Climbing Cho Oyu in Nepal</vt:lpstr>
      <vt:lpstr>2018 Nobel Prize in Physics</vt:lpstr>
      <vt:lpstr>2018 Nobel Prize in Physics</vt:lpstr>
      <vt:lpstr>2018 Nobel Prize in Physics</vt:lpstr>
      <vt:lpstr>Recommended Reading Page https://lynceans.org</vt:lpstr>
      <vt:lpstr>Our website: visitors in the last 30 days https://lynceans.org</vt:lpstr>
      <vt:lpstr>Our website: visitors Feb 3-Oct 3, 2018 https://lynceans.org</vt:lpstr>
      <vt:lpstr>Our website: visitors Feb 3-Oct 3, 2018 https://lynceans.org</vt:lpstr>
      <vt:lpstr>SEA HUNTER and Maritime Autonomous Behaviors  Dr. Timothy A. Barton Leidos Vice President, Technical Fellow, and Solutions Architect and  Maritime Chief Engineer of the Leidos Mission Systems Integration Operation</vt:lpstr>
      <vt:lpstr>Tim Barton’s nightmare  in the open ocean</vt:lpstr>
      <vt:lpstr>Speaker Appreciation</vt:lpstr>
      <vt:lpstr>Vernie, the Lyncean Autonomous Coin Delivery Robot</vt:lpstr>
      <vt:lpstr>Upcoming Talks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Hagan</dc:creator>
  <cp:lastModifiedBy>Peter Lobner</cp:lastModifiedBy>
  <cp:revision>248</cp:revision>
  <cp:lastPrinted>2018-08-22T00:18:33Z</cp:lastPrinted>
  <dcterms:created xsi:type="dcterms:W3CDTF">2018-05-21T17:25:52Z</dcterms:created>
  <dcterms:modified xsi:type="dcterms:W3CDTF">2018-10-03T23:03:47Z</dcterms:modified>
</cp:coreProperties>
</file>