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2"/>
  </p:notesMasterIdLst>
  <p:sldIdLst>
    <p:sldId id="330" r:id="rId2"/>
    <p:sldId id="262" r:id="rId3"/>
    <p:sldId id="289" r:id="rId4"/>
    <p:sldId id="328" r:id="rId5"/>
    <p:sldId id="263" r:id="rId6"/>
    <p:sldId id="312" r:id="rId7"/>
    <p:sldId id="281" r:id="rId8"/>
    <p:sldId id="329" r:id="rId9"/>
    <p:sldId id="267" r:id="rId10"/>
    <p:sldId id="268" r:id="rId11"/>
    <p:sldId id="313" r:id="rId12"/>
    <p:sldId id="314" r:id="rId13"/>
    <p:sldId id="318" r:id="rId14"/>
    <p:sldId id="317" r:id="rId15"/>
    <p:sldId id="327" r:id="rId16"/>
    <p:sldId id="315" r:id="rId17"/>
    <p:sldId id="316" r:id="rId18"/>
    <p:sldId id="323" r:id="rId19"/>
    <p:sldId id="326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206" d="100"/>
          <a:sy n="206" d="100"/>
        </p:scale>
        <p:origin x="-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84E9C-E230-9046-8A20-3C96C4A04924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A4100-512C-284C-9390-F493FC402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9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A4100-512C-284C-9390-F493FC402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2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4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0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4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0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8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8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8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8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16B4-AF7B-F74E-9F4C-5D3DDCDE542B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0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16B4-AF7B-F74E-9F4C-5D3DDCDE542B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45F2-A8A9-174C-8147-827FFB5A9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6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ArialMT"/>
              </a:rPr>
              <a:t>NOTICE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ArialMT"/>
              </a:rPr>
              <a:t>This</a:t>
            </a:r>
            <a:r>
              <a:rPr lang="en-US" b="1" dirty="0">
                <a:solidFill>
                  <a:srgbClr val="0000FF"/>
                </a:solidFill>
                <a:latin typeface="ArialMT"/>
              </a:rPr>
              <a:t> meeting will be filmed as part of a documentary about the sinking of the </a:t>
            </a:r>
            <a:r>
              <a:rPr lang="en-US" b="1" i="1" dirty="0">
                <a:solidFill>
                  <a:srgbClr val="0000FF"/>
                </a:solidFill>
                <a:latin typeface="ArialMT"/>
              </a:rPr>
              <a:t>Athenia</a:t>
            </a:r>
            <a:r>
              <a:rPr lang="en-US" b="1" dirty="0">
                <a:solidFill>
                  <a:srgbClr val="0000FF"/>
                </a:solidFill>
                <a:latin typeface="ArialMT"/>
              </a:rPr>
              <a:t>.  As a result, it is possible that images of members of the audience may appear in the film.  There </a:t>
            </a:r>
            <a:r>
              <a:rPr lang="en-US" b="1" dirty="0" smtClean="0">
                <a:solidFill>
                  <a:srgbClr val="0000FF"/>
                </a:solidFill>
                <a:latin typeface="ArialMT"/>
              </a:rPr>
              <a:t>is a </a:t>
            </a:r>
            <a:r>
              <a:rPr lang="en-US" b="1" dirty="0">
                <a:solidFill>
                  <a:srgbClr val="0000FF"/>
                </a:solidFill>
                <a:latin typeface="ArialMT"/>
              </a:rPr>
              <a:t>sign outside the meeting room disclosing this fact and stating that attendees agree that their image may be used in the documentary. Please plan your attendance accordingly.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7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1472" y="5270879"/>
            <a:ext cx="1263213" cy="35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We are here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077" y="1091744"/>
            <a:ext cx="1771015" cy="86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Pete’s nuclear powered submarine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 descr="Coin B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280" y="2993855"/>
            <a:ext cx="2206765" cy="2206765"/>
          </a:xfrm>
          <a:prstGeom prst="rect">
            <a:avLst/>
          </a:prstGeom>
        </p:spPr>
      </p:pic>
      <p:pic>
        <p:nvPicPr>
          <p:cNvPr id="10" name="Picture 9" descr="Coin 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940" y="2993855"/>
            <a:ext cx="2206765" cy="22067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8228"/>
            <a:ext cx="8229600" cy="1143000"/>
          </a:xfrm>
        </p:spPr>
        <p:txBody>
          <a:bodyPr/>
          <a:lstStyle/>
          <a:p>
            <a:r>
              <a:rPr lang="en-US" dirty="0" smtClean="0"/>
              <a:t>Speaker Appreciation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Prizes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Nobel Prize</a:t>
            </a:r>
            <a:r>
              <a:rPr lang="en-US" dirty="0" smtClean="0"/>
              <a:t>: awarded to an author who has produced “in the field of literature the most outstanding work in an ideal direction.”</a:t>
            </a:r>
          </a:p>
          <a:p>
            <a:r>
              <a:rPr lang="en-US" b="1" dirty="0" smtClean="0"/>
              <a:t>Man Booker International Prize</a:t>
            </a:r>
            <a:r>
              <a:rPr lang="en-US" dirty="0" smtClean="0"/>
              <a:t>: awarded to an author who demonstrated “continued creativity, development and overall contribution to fiction on the world stage.”</a:t>
            </a:r>
          </a:p>
          <a:p>
            <a:r>
              <a:rPr lang="en-US" b="1" dirty="0" smtClean="0"/>
              <a:t>National Book Award </a:t>
            </a:r>
            <a:r>
              <a:rPr lang="en-US" dirty="0" smtClean="0"/>
              <a:t>for fiction, poetry, non-fiction, and young people’s literature</a:t>
            </a:r>
          </a:p>
          <a:p>
            <a:r>
              <a:rPr lang="en-US" b="1" dirty="0" smtClean="0"/>
              <a:t>Pulitzer Prize </a:t>
            </a:r>
            <a:r>
              <a:rPr lang="en-US" dirty="0" smtClean="0"/>
              <a:t>for history, fiction, poetry, drama, and general on-fiction</a:t>
            </a:r>
          </a:p>
          <a:p>
            <a:r>
              <a:rPr lang="en-US" dirty="0" smtClean="0"/>
              <a:t>Many more</a:t>
            </a:r>
          </a:p>
          <a:p>
            <a:r>
              <a:rPr lang="en-US" dirty="0" smtClean="0"/>
              <a:t>Turns out, there </a:t>
            </a:r>
            <a:r>
              <a:rPr lang="en-US" dirty="0"/>
              <a:t>i</a:t>
            </a:r>
            <a:r>
              <a:rPr lang="en-US" dirty="0" smtClean="0"/>
              <a:t>s a Lyncean Prize for Literature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0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3"/>
            <a:ext cx="8229600" cy="1143000"/>
          </a:xfrm>
        </p:spPr>
        <p:txBody>
          <a:bodyPr/>
          <a:lstStyle/>
          <a:p>
            <a:r>
              <a:rPr lang="en-US" i="1" dirty="0" smtClean="0"/>
              <a:t>Lyncean Prize for Literature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68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Lyncean Prize for Literature was created in </a:t>
            </a:r>
            <a:r>
              <a:rPr lang="en-US" sz="2400" dirty="0"/>
              <a:t>1603 at the inaugural meeting of the Academia del Lincei at the Palazzo </a:t>
            </a:r>
            <a:r>
              <a:rPr lang="en-US" sz="2400" dirty="0" err="1"/>
              <a:t>Corsini</a:t>
            </a:r>
            <a:r>
              <a:rPr lang="en-US" sz="2400" dirty="0"/>
              <a:t> in Rome*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Academia founder, Federico Cesi, described the requirements for the Prize, which were quite restrictive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5645" y="6079858"/>
            <a:ext cx="8852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*Historical note: the cost </a:t>
            </a:r>
            <a:r>
              <a:rPr lang="en-US" sz="1600" i="1" dirty="0" smtClean="0"/>
              <a:t>of </a:t>
            </a:r>
            <a:r>
              <a:rPr lang="en-US" sz="1600" i="1" dirty="0"/>
              <a:t>lunch in 1603 was $</a:t>
            </a:r>
            <a:r>
              <a:rPr lang="en-US" sz="1600" i="1" dirty="0" smtClean="0"/>
              <a:t>20.  It has not increased in </a:t>
            </a:r>
            <a:r>
              <a:rPr lang="en-US" sz="1600" i="1" dirty="0"/>
              <a:t>415 </a:t>
            </a:r>
            <a:r>
              <a:rPr lang="en-US" sz="1600" i="1" dirty="0" smtClean="0"/>
              <a:t>years</a:t>
            </a:r>
            <a:r>
              <a:rPr lang="en-US" sz="1600" i="1" dirty="0"/>
              <a:t>.</a:t>
            </a:r>
          </a:p>
        </p:txBody>
      </p:sp>
      <p:pic>
        <p:nvPicPr>
          <p:cNvPr id="5" name="Picture 4" descr="Portrait_of_Federico_Angelo_Cesi_(1585-1630)_by_Pietro_Fachet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42" y="3366984"/>
            <a:ext cx="1710327" cy="26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5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The Lyncean Prize for Literature: </a:t>
            </a:r>
            <a:r>
              <a:rPr lang="en-US" dirty="0" smtClean="0"/>
              <a:t>Requirements (1603)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18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a literary work of historical </a:t>
            </a:r>
            <a:r>
              <a:rPr lang="en-US" dirty="0" smtClean="0"/>
              <a:t>fiction</a:t>
            </a:r>
            <a:r>
              <a:rPr lang="mr-IN" dirty="0" smtClean="0"/>
              <a:t>…</a:t>
            </a:r>
            <a:endParaRPr lang="en-US" dirty="0"/>
          </a:p>
          <a:p>
            <a:pPr lvl="1"/>
            <a:r>
              <a:rPr lang="en-US" dirty="0"/>
              <a:t>that is based on the sinking of a passenger ship</a:t>
            </a:r>
          </a:p>
          <a:p>
            <a:pPr lvl="1"/>
            <a:r>
              <a:rPr lang="en-US" dirty="0"/>
              <a:t>in the Atlantic ocean</a:t>
            </a:r>
          </a:p>
          <a:p>
            <a:pPr lvl="1"/>
            <a:r>
              <a:rPr lang="en-US" dirty="0"/>
              <a:t>during a time of war</a:t>
            </a:r>
          </a:p>
          <a:p>
            <a:pPr lvl="1"/>
            <a:r>
              <a:rPr lang="en-US" dirty="0"/>
              <a:t>on which a relative of the author was a </a:t>
            </a:r>
            <a:r>
              <a:rPr lang="en-US" dirty="0" smtClean="0"/>
              <a:t>passenger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the author must collect baseball caps that are only 1) fitted, and 2) purchased in the ballpark where the team plays.”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9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28"/>
            <a:ext cx="8229600" cy="1143000"/>
          </a:xfrm>
        </p:spPr>
        <p:txBody>
          <a:bodyPr/>
          <a:lstStyle/>
          <a:p>
            <a:r>
              <a:rPr lang="en-US" i="1" dirty="0"/>
              <a:t>Lyncean Prize </a:t>
            </a:r>
            <a:r>
              <a:rPr lang="en-US" i="1" dirty="0" smtClean="0"/>
              <a:t>for </a:t>
            </a:r>
            <a:r>
              <a:rPr lang="en-US" i="1" dirty="0"/>
              <a:t>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5290"/>
            <a:ext cx="8229600" cy="52329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is the last requirement that </a:t>
            </a:r>
            <a:r>
              <a:rPr lang="en-US" dirty="0"/>
              <a:t>i</a:t>
            </a:r>
            <a:r>
              <a:rPr lang="en-US" dirty="0" smtClean="0"/>
              <a:t>s so remarkable, since it was described in 1603 and baseball was not invented until the formation of the New York Knickerbocker Baseball Club in September 1845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first official game of baseball was played in 1846</a:t>
            </a:r>
          </a:p>
          <a:p>
            <a:r>
              <a:rPr lang="en-US" dirty="0" smtClean="0"/>
              <a:t>Hence, the Prize was not possible to award until almost 250 years after it was first announced</a:t>
            </a:r>
          </a:p>
          <a:p>
            <a:r>
              <a:rPr lang="en-US" dirty="0" smtClean="0"/>
              <a:t>Taken altogether, the requirements </a:t>
            </a:r>
            <a:r>
              <a:rPr lang="en-US" dirty="0"/>
              <a:t>a</a:t>
            </a:r>
            <a:r>
              <a:rPr lang="en-US" dirty="0" smtClean="0"/>
              <a:t>re so restrictive that the Lyncean Prize for Literature has actually never been awarded</a:t>
            </a:r>
          </a:p>
          <a:p>
            <a:r>
              <a:rPr lang="en-US" dirty="0" smtClean="0"/>
              <a:t>Until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4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The Lyncean Prize for Literature: </a:t>
            </a:r>
            <a:r>
              <a:rPr lang="en-US" sz="4000" dirty="0" smtClean="0"/>
              <a:t>Requirements </a:t>
            </a:r>
            <a:r>
              <a:rPr lang="en-US" sz="4000" dirty="0" smtClean="0"/>
              <a:t>As Applied to </a:t>
            </a:r>
            <a:r>
              <a:rPr lang="en-US" sz="4000" i="1" dirty="0" smtClean="0"/>
              <a:t>Without Warning: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18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a literary work of historical </a:t>
            </a:r>
            <a:r>
              <a:rPr lang="en-US" dirty="0" smtClean="0"/>
              <a:t>fiction</a:t>
            </a:r>
            <a:r>
              <a:rPr lang="mr-IN" dirty="0" smtClean="0"/>
              <a:t>…</a:t>
            </a:r>
            <a:endParaRPr lang="en-US" dirty="0"/>
          </a:p>
          <a:p>
            <a:pPr lvl="1"/>
            <a:r>
              <a:rPr lang="en-US" dirty="0"/>
              <a:t>that is based on the sinking of a passenger ship</a:t>
            </a:r>
          </a:p>
          <a:p>
            <a:pPr lvl="1"/>
            <a:r>
              <a:rPr lang="en-US" dirty="0"/>
              <a:t>in the Atlantic ocean</a:t>
            </a:r>
          </a:p>
          <a:p>
            <a:pPr lvl="1"/>
            <a:r>
              <a:rPr lang="en-US" dirty="0"/>
              <a:t>during a time of war</a:t>
            </a:r>
          </a:p>
          <a:p>
            <a:pPr lvl="1"/>
            <a:r>
              <a:rPr lang="en-US" dirty="0"/>
              <a:t>on which a relative of the author was a </a:t>
            </a:r>
            <a:r>
              <a:rPr lang="en-US" dirty="0" smtClean="0"/>
              <a:t>passenger</a:t>
            </a:r>
          </a:p>
          <a:p>
            <a:pPr lvl="1"/>
            <a:r>
              <a:rPr lang="en-US" dirty="0"/>
              <a:t>and the author must collect baseball caps that </a:t>
            </a:r>
            <a:r>
              <a:rPr lang="en-US" dirty="0" smtClean="0"/>
              <a:t>are only </a:t>
            </a:r>
            <a:r>
              <a:rPr lang="en-US" dirty="0"/>
              <a:t>1</a:t>
            </a:r>
            <a:r>
              <a:rPr lang="en-US" dirty="0" smtClean="0"/>
              <a:t>) </a:t>
            </a:r>
            <a:r>
              <a:rPr lang="en-US" dirty="0"/>
              <a:t>fitted, and </a:t>
            </a:r>
            <a:r>
              <a:rPr lang="en-US" dirty="0" smtClean="0"/>
              <a:t>2) </a:t>
            </a:r>
            <a:r>
              <a:rPr lang="en-US" dirty="0"/>
              <a:t>purchased </a:t>
            </a:r>
            <a:r>
              <a:rPr lang="en-US" dirty="0" smtClean="0"/>
              <a:t>in </a:t>
            </a:r>
            <a:r>
              <a:rPr lang="en-US" dirty="0"/>
              <a:t>the ballpark where the team </a:t>
            </a:r>
            <a:r>
              <a:rPr lang="en-US" dirty="0" smtClean="0"/>
              <a:t>plays.”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430896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95262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47436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399609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451782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2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7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2018 Lyncean </a:t>
            </a:r>
            <a:r>
              <a:rPr lang="en-US" dirty="0" smtClean="0"/>
              <a:t>Prize for Literature is Awarded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2504515"/>
            <a:ext cx="8229600" cy="1589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Thomas C. Sanger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his novel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4111876"/>
            <a:ext cx="8229600" cy="14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 smtClean="0"/>
              <a:t>Without Warning</a:t>
            </a:r>
            <a:endParaRPr lang="en-US" sz="4800" b="1" i="1" dirty="0"/>
          </a:p>
        </p:txBody>
      </p:sp>
      <p:pic>
        <p:nvPicPr>
          <p:cNvPr id="2" name="Picture 1" descr="136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6" y="3773099"/>
            <a:ext cx="1738589" cy="1738589"/>
          </a:xfrm>
          <a:prstGeom prst="rect">
            <a:avLst/>
          </a:prstGeom>
        </p:spPr>
      </p:pic>
      <p:pic>
        <p:nvPicPr>
          <p:cNvPr id="6" name="Picture 5" descr="hwl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57" y="3514156"/>
            <a:ext cx="1779508" cy="1334631"/>
          </a:xfrm>
          <a:prstGeom prst="rect">
            <a:avLst/>
          </a:prstGeom>
        </p:spPr>
      </p:pic>
      <p:pic>
        <p:nvPicPr>
          <p:cNvPr id="7" name="Picture 6" descr="hw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2" y="1903491"/>
            <a:ext cx="1830957" cy="1373218"/>
          </a:xfrm>
          <a:prstGeom prst="rect">
            <a:avLst/>
          </a:prstGeom>
        </p:spPr>
      </p:pic>
      <p:pic>
        <p:nvPicPr>
          <p:cNvPr id="8" name="Picture 7" descr="51R0IwZSZNL._SX466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457" y="1726253"/>
            <a:ext cx="1865534" cy="1273047"/>
          </a:xfrm>
          <a:prstGeom prst="rect">
            <a:avLst/>
          </a:prstGeom>
        </p:spPr>
      </p:pic>
      <p:pic>
        <p:nvPicPr>
          <p:cNvPr id="9" name="Picture 8" descr="hwl copy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36" y="5437691"/>
            <a:ext cx="1590528" cy="11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Lyncean Prize for Literature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74544"/>
            <a:ext cx="8229600" cy="4617807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Like the Nobel Prize, the Lyncean Prize for Literature includes three components: </a:t>
            </a:r>
          </a:p>
          <a:p>
            <a:pPr lvl="1"/>
            <a:r>
              <a:rPr lang="en-US" sz="3200" dirty="0"/>
              <a:t>C</a:t>
            </a:r>
            <a:r>
              <a:rPr lang="en-US" sz="3200" dirty="0" smtClean="0"/>
              <a:t>ash award of $1,000,000 (check is in the mail)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Gold medallion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Looks like the Nobel medallion, but it’s bigger!</a:t>
            </a:r>
          </a:p>
          <a:p>
            <a:pPr lvl="1"/>
            <a:r>
              <a:rPr lang="en-US" sz="3200" dirty="0" smtClean="0"/>
              <a:t>Diploma with lots of colorful art and calligraphy</a:t>
            </a:r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4" name="Picture 3" descr="Coin B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614" y="3388794"/>
            <a:ext cx="1223050" cy="1223050"/>
          </a:xfrm>
          <a:prstGeom prst="rect">
            <a:avLst/>
          </a:prstGeom>
        </p:spPr>
      </p:pic>
      <p:pic>
        <p:nvPicPr>
          <p:cNvPr id="2" name="Picture 1" descr="Nobel Medall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86" y="3476464"/>
            <a:ext cx="1112099" cy="10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1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ploma with Med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92" y="107425"/>
            <a:ext cx="5116817" cy="664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nger Diploma Cont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7" y="536370"/>
            <a:ext cx="8846786" cy="5652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3050" y="6211124"/>
            <a:ext cx="294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hancery"/>
                <a:cs typeface="Apple Chancery"/>
              </a:rPr>
              <a:t>(of which there are none)</a:t>
            </a:r>
            <a:endParaRPr lang="en-US" dirty="0">
              <a:latin typeface="Apple Chancery"/>
              <a:cs typeface="Apple Chancery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33643" y="5149612"/>
            <a:ext cx="1459502" cy="11815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18827" y="197286"/>
            <a:ext cx="4524993" cy="6085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309" y="55491"/>
            <a:ext cx="344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Colorful Art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09304" y="55226"/>
            <a:ext cx="344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Colorful Calligraphy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8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r>
              <a:rPr lang="en-US" dirty="0"/>
              <a:t> </a:t>
            </a:r>
            <a:r>
              <a:rPr lang="en-US" dirty="0" smtClean="0"/>
              <a:t>for 11/14/18</a:t>
            </a:r>
            <a:br>
              <a:rPr lang="en-US" dirty="0" smtClean="0"/>
            </a:br>
            <a:r>
              <a:rPr lang="en-US" sz="3600" dirty="0" smtClean="0"/>
              <a:t>124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Meeting</a:t>
            </a:r>
            <a:br>
              <a:rPr lang="en-US" sz="3600" dirty="0" smtClean="0"/>
            </a:br>
            <a:r>
              <a:rPr lang="en-US" sz="3600" dirty="0" smtClean="0"/>
              <a:t>(Last Meeting of 2018)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411" y="1882405"/>
            <a:ext cx="8533064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Reminder: please turn off or mute cell phones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Announcements, Introductions, Issues, or Ideas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This meeting will be filmed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New badges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Members who make these meetings possible</a:t>
            </a:r>
            <a:r>
              <a:rPr lang="mr-IN" sz="2000" dirty="0" smtClean="0"/>
              <a:t>…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Upcoming Scheduled Talks with book signing opportunities:</a:t>
            </a:r>
          </a:p>
          <a:p>
            <a:pPr lvl="1">
              <a:lnSpc>
                <a:spcPct val="80000"/>
              </a:lnSpc>
            </a:pPr>
            <a:r>
              <a:rPr lang="en-US" sz="2000" u="sng" dirty="0" smtClean="0"/>
              <a:t>Without Warning</a:t>
            </a:r>
            <a:r>
              <a:rPr lang="en-US" sz="2000" dirty="0"/>
              <a:t>,</a:t>
            </a:r>
            <a:r>
              <a:rPr lang="en-US" sz="2000" dirty="0" smtClean="0"/>
              <a:t> Nov 14: Thomas Sanger</a:t>
            </a:r>
          </a:p>
          <a:p>
            <a:pPr lvl="1">
              <a:lnSpc>
                <a:spcPct val="80000"/>
              </a:lnSpc>
            </a:pPr>
            <a:r>
              <a:rPr lang="en-US" sz="2000" u="sng" dirty="0" smtClean="0"/>
              <a:t>Losing the Nobel Prize</a:t>
            </a:r>
            <a:r>
              <a:rPr lang="en-US" sz="2000" dirty="0"/>
              <a:t>,</a:t>
            </a:r>
            <a:r>
              <a:rPr lang="en-US" sz="2000" dirty="0" smtClean="0"/>
              <a:t> Feb 20, 2019: Brian Keating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Website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Recommended Reading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Statistics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“</a:t>
            </a:r>
            <a:r>
              <a:rPr lang="en-US" sz="2400" i="1" dirty="0" smtClean="0"/>
              <a:t>Athenia </a:t>
            </a:r>
            <a:r>
              <a:rPr lang="mr-IN" sz="2400" i="1" dirty="0" smtClean="0"/>
              <a:t>–</a:t>
            </a:r>
            <a:r>
              <a:rPr lang="en-US" sz="2400" i="1" dirty="0" smtClean="0"/>
              <a:t> A Forgotten Tragedy of World War II</a:t>
            </a:r>
            <a:r>
              <a:rPr lang="en-US" sz="2400" dirty="0" smtClean="0">
                <a:latin typeface="+mj-lt"/>
                <a:ea typeface="ＭＳ 明朝"/>
                <a:cs typeface="Times New Roman"/>
              </a:rPr>
              <a:t>”, Tom Sanger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+mj-lt"/>
                <a:ea typeface="ＭＳ 明朝"/>
                <a:cs typeface="Times New Roman"/>
              </a:rPr>
              <a:t>Speaker Appreciation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670845" y="27706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2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0859" y="5315083"/>
            <a:ext cx="7676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Meeting #124 is Adjourned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5" descr="221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2" t="29422" r="44215" b="40358"/>
          <a:stretch/>
        </p:blipFill>
        <p:spPr>
          <a:xfrm>
            <a:off x="2544931" y="1063342"/>
            <a:ext cx="3940656" cy="3803655"/>
          </a:xfrm>
          <a:prstGeom prst="ellipse">
            <a:avLst/>
          </a:prstGeom>
        </p:spPr>
      </p:pic>
      <p:pic>
        <p:nvPicPr>
          <p:cNvPr id="8" name="Picture 7" descr="Coin Front.png"/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45" y="525739"/>
            <a:ext cx="4950152" cy="4938586"/>
          </a:xfrm>
          <a:prstGeom prst="ellipse">
            <a:avLst/>
          </a:prstGeom>
        </p:spPr>
      </p:pic>
      <p:sp>
        <p:nvSpPr>
          <p:cNvPr id="9" name="Donut 8"/>
          <p:cNvSpPr>
            <a:spLocks noChangeAspect="1"/>
          </p:cNvSpPr>
          <p:nvPr/>
        </p:nvSpPr>
        <p:spPr>
          <a:xfrm>
            <a:off x="2116679" y="445065"/>
            <a:ext cx="5039845" cy="5039846"/>
          </a:xfrm>
          <a:prstGeom prst="donut">
            <a:avLst>
              <a:gd name="adj" fmla="val 13444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032562" y="224129"/>
            <a:ext cx="210530" cy="92751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719605">
            <a:off x="5183460" y="393263"/>
            <a:ext cx="94950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8000"/>
                </a:solidFill>
              </a:rPr>
              <a:t>Lyncea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0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Badges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636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Because we have added many new members in the last year or two, there was a suggestion </a:t>
            </a:r>
            <a:r>
              <a:rPr lang="en-US" dirty="0"/>
              <a:t>to create </a:t>
            </a:r>
            <a:r>
              <a:rPr lang="en-US" dirty="0" smtClean="0"/>
              <a:t>badges</a:t>
            </a:r>
          </a:p>
          <a:p>
            <a:pPr lvl="1"/>
            <a:r>
              <a:rPr lang="en-US" dirty="0" smtClean="0"/>
              <a:t>Our membership list now has &gt;200 entries!</a:t>
            </a:r>
          </a:p>
          <a:p>
            <a:r>
              <a:rPr lang="en-US" dirty="0" smtClean="0"/>
              <a:t>Use is </a:t>
            </a:r>
            <a:r>
              <a:rPr lang="en-US" dirty="0" smtClean="0"/>
              <a:t>optional</a:t>
            </a:r>
          </a:p>
          <a:p>
            <a:r>
              <a:rPr lang="en-US" dirty="0" smtClean="0"/>
              <a:t>If you cannot find your badge (I may have missed your name) or you have a guest who is not on the membership list, there are blanks on which you can write your name</a:t>
            </a:r>
            <a:endParaRPr lang="en-US" dirty="0" smtClean="0"/>
          </a:p>
          <a:p>
            <a:r>
              <a:rPr lang="en-US" dirty="0" smtClean="0"/>
              <a:t>Detach the badge from the lanyard and place in baskets after the meeting</a:t>
            </a:r>
          </a:p>
          <a:p>
            <a:r>
              <a:rPr lang="en-US" dirty="0" smtClean="0"/>
              <a:t>Please do not take the badges home</a:t>
            </a:r>
          </a:p>
        </p:txBody>
      </p:sp>
    </p:spTree>
    <p:extLst>
      <p:ext uri="{BB962C8B-B14F-4D97-AF65-F5344CB8AC3E}">
        <p14:creationId xmlns:p14="http://schemas.microsoft.com/office/powerpoint/2010/main" val="217990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861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For the Benefit of Our New </a:t>
            </a:r>
            <a:r>
              <a:rPr lang="en-US" sz="3600" dirty="0" smtClean="0"/>
              <a:t>(and old) Members:</a:t>
            </a:r>
            <a:br>
              <a:rPr lang="en-US" sz="3600" dirty="0" smtClean="0"/>
            </a:br>
            <a:r>
              <a:rPr lang="en-US" sz="3600" dirty="0" smtClean="0"/>
              <a:t>These are the </a:t>
            </a:r>
            <a:r>
              <a:rPr lang="en-US" sz="3600" dirty="0" smtClean="0"/>
              <a:t>Volunteers Who Do the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228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Lynne Eddy &amp; Jack Thorpe </a:t>
            </a:r>
            <a:r>
              <a:rPr lang="mr-IN" sz="2800" dirty="0" smtClean="0"/>
              <a:t>–</a:t>
            </a:r>
            <a:r>
              <a:rPr lang="en-US" sz="2800" dirty="0" smtClean="0"/>
              <a:t> SWYC liaisons</a:t>
            </a:r>
          </a:p>
          <a:p>
            <a:r>
              <a:rPr lang="en-US" sz="2800" dirty="0" smtClean="0"/>
              <a:t>David </a:t>
            </a:r>
            <a:r>
              <a:rPr lang="en-US" sz="2800" dirty="0" smtClean="0"/>
              <a:t>Groce </a:t>
            </a:r>
            <a:r>
              <a:rPr lang="mr-IN" sz="2800" dirty="0" smtClean="0"/>
              <a:t>–</a:t>
            </a:r>
            <a:r>
              <a:rPr lang="en-US" sz="2800" dirty="0" smtClean="0"/>
              <a:t> finds more speakers than </a:t>
            </a:r>
            <a:r>
              <a:rPr lang="en-US" sz="2800" dirty="0" smtClean="0"/>
              <a:t>anyone</a:t>
            </a:r>
            <a:endParaRPr lang="en-US" sz="2800" dirty="0" smtClean="0"/>
          </a:p>
          <a:p>
            <a:r>
              <a:rPr lang="en-US" sz="2800" dirty="0" smtClean="0"/>
              <a:t>Pete Lobner </a:t>
            </a:r>
            <a:r>
              <a:rPr lang="mr-IN" sz="2800" dirty="0" smtClean="0"/>
              <a:t>–</a:t>
            </a:r>
            <a:r>
              <a:rPr lang="en-US" sz="2800" dirty="0" smtClean="0"/>
              <a:t> Technical Blog Writer (Pete’s Lynx) and meeting leader</a:t>
            </a:r>
          </a:p>
          <a:p>
            <a:r>
              <a:rPr lang="en-US" sz="2800" dirty="0" smtClean="0"/>
              <a:t>Lew Linson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smtClean="0"/>
              <a:t>Treasurer and holder of “the bag”</a:t>
            </a:r>
            <a:endParaRPr lang="en-US" sz="2800" dirty="0" smtClean="0"/>
          </a:p>
          <a:p>
            <a:r>
              <a:rPr lang="en-US" sz="2800" dirty="0" smtClean="0"/>
              <a:t>Dennis Buckley </a:t>
            </a:r>
            <a:r>
              <a:rPr lang="mr-IN" sz="2800" dirty="0" smtClean="0"/>
              <a:t>–</a:t>
            </a:r>
            <a:r>
              <a:rPr lang="en-US" sz="2800" dirty="0" smtClean="0"/>
              <a:t> Secretary and </a:t>
            </a:r>
            <a:r>
              <a:rPr lang="en-US" sz="2800" dirty="0" smtClean="0"/>
              <a:t>maintainer of </a:t>
            </a:r>
            <a:r>
              <a:rPr lang="en-US" sz="2800" dirty="0" smtClean="0"/>
              <a:t>the </a:t>
            </a:r>
            <a:r>
              <a:rPr lang="en-US" sz="2800" dirty="0" smtClean="0"/>
              <a:t>membership </a:t>
            </a:r>
            <a:r>
              <a:rPr lang="en-US" sz="2800" dirty="0" smtClean="0"/>
              <a:t>list</a:t>
            </a:r>
          </a:p>
          <a:p>
            <a:r>
              <a:rPr lang="en-US" sz="2800" dirty="0" smtClean="0"/>
              <a:t>Bill Hagan </a:t>
            </a:r>
            <a:r>
              <a:rPr lang="mr-IN" sz="2800" dirty="0" smtClean="0"/>
              <a:t>–</a:t>
            </a:r>
            <a:r>
              <a:rPr lang="en-US" sz="2800" dirty="0" smtClean="0"/>
              <a:t> Program Chair, website guy, and  meeting leader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638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9737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Upcoming Talks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83448"/>
              </p:ext>
            </p:extLst>
          </p:nvPr>
        </p:nvGraphicFramePr>
        <p:xfrm>
          <a:off x="472410" y="1609345"/>
          <a:ext cx="8229600" cy="485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407"/>
                <a:gridCol w="3574326"/>
                <a:gridCol w="32568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Speaker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Topic/Title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11/14/18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baseline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Thomas Sanger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Journalist, Documentarian, and Author of </a:t>
                      </a:r>
                      <a:r>
                        <a:rPr lang="en-US" sz="1400" b="0" i="1" u="sng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Without Warning</a:t>
                      </a:r>
                      <a:r>
                        <a:rPr lang="en-US" sz="1400" b="0" i="1" u="none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, a novel based on the sinking of the Athenia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Athenia </a:t>
                      </a:r>
                      <a:r>
                        <a:rPr lang="mr-IN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 Forgotten Tragedy</a:t>
                      </a:r>
                      <a:r>
                        <a:rPr lang="en-US" sz="1400" b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of World War II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1/9/19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baseline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Nai-Chang Yeh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Professor of Physics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Fletcher Jones Foundation Co-Director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Kavil Nanoscience Institute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Caltech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Rise of Graphene: From Laboratory Curiosity to a Wonder Material for Science and Technology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2/20/19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baseline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Brian Keating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Professor of Physics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Center for Astrophysics &amp; Space Sciences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University of California San Diego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Losing the Nobel Prize: A Cosmic Mystery Story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4/3/19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baseline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Pamela </a:t>
                      </a:r>
                      <a:r>
                        <a:rPr lang="en-US" sz="1400" b="1" i="0" baseline="0" dirty="0" err="1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Cosman</a:t>
                      </a:r>
                      <a:endParaRPr lang="en-US" sz="1400" b="1" i="0" baseline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Professor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Dept. of Electrical and Computer Engineering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University of California San Diego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TBD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10" y="66514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SUBJECT TO CHANGE</a:t>
            </a:r>
          </a:p>
          <a:p>
            <a:pPr algn="ctr"/>
            <a:r>
              <a:rPr lang="en-US" sz="2000" dirty="0" smtClean="0"/>
              <a:t>This information is also on the website under “Upcoming Talks”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086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Reading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recommendations since the last meeting: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4476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263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Cumulative Visits Feb 3-Nov 13</a:t>
            </a:r>
            <a:br>
              <a:rPr lang="en-US" sz="3800" dirty="0" smtClean="0"/>
            </a:br>
            <a:r>
              <a:rPr lang="en-US" sz="3800" i="1" dirty="0" smtClean="0"/>
              <a:t>https://lynceans.org</a:t>
            </a:r>
            <a:endParaRPr lang="en-US" sz="38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570867"/>
            <a:ext cx="65786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9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263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What Happened on Sunday, October 28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?</a:t>
            </a:r>
            <a:endParaRPr lang="en-US" sz="3800" i="1" dirty="0"/>
          </a:p>
        </p:txBody>
      </p:sp>
      <p:pic>
        <p:nvPicPr>
          <p:cNvPr id="3" name="Picture 2" descr="Web Stats 11-13-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918"/>
            <a:ext cx="9144000" cy="37779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9370" y="1165220"/>
            <a:ext cx="81252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And why no data on Nov 8-11?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44269" y="1701592"/>
            <a:ext cx="1658342" cy="35141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04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5088" y="2675781"/>
            <a:ext cx="849382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“</a:t>
            </a:r>
            <a:r>
              <a:rPr lang="en-US" i="1" dirty="0" smtClean="0"/>
              <a:t>Athenia </a:t>
            </a:r>
            <a:r>
              <a:rPr lang="mr-IN" i="1" dirty="0" smtClean="0"/>
              <a:t>–</a:t>
            </a:r>
            <a:r>
              <a:rPr lang="en-US" i="1" dirty="0" smtClean="0"/>
              <a:t> A Forgotten Tragedy of World War II</a:t>
            </a:r>
            <a:r>
              <a:rPr lang="en-US" dirty="0" smtClean="0"/>
              <a:t>”</a:t>
            </a:r>
            <a:r>
              <a:rPr lang="en-US" dirty="0">
                <a:ea typeface="ＭＳ 明朝"/>
                <a:cs typeface="Times New Roman"/>
              </a:rPr>
              <a:t/>
            </a:r>
            <a:br>
              <a:rPr lang="en-US" dirty="0">
                <a:ea typeface="ＭＳ 明朝"/>
                <a:cs typeface="Times New Roman"/>
              </a:rPr>
            </a:br>
            <a:r>
              <a:rPr lang="en-US" dirty="0" smtClean="0">
                <a:ea typeface="ＭＳ 明朝"/>
                <a:cs typeface="Times New Roman"/>
              </a:rPr>
              <a:t/>
            </a:r>
            <a:br>
              <a:rPr lang="en-US" dirty="0" smtClean="0">
                <a:ea typeface="ＭＳ 明朝"/>
                <a:cs typeface="Times New Roman"/>
              </a:rPr>
            </a:br>
            <a:r>
              <a:rPr lang="en-US" dirty="0" smtClean="0">
                <a:ea typeface="ＭＳ 明朝"/>
                <a:cs typeface="Times New Roman"/>
              </a:rPr>
              <a:t>Thomas C. Sanger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7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4083</TotalTime>
  <Words>958</Words>
  <Application>Microsoft Macintosh PowerPoint</Application>
  <PresentationFormat>On-screen Show (4:3)</PresentationFormat>
  <Paragraphs>130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NOTICE</vt:lpstr>
      <vt:lpstr>Agenda for 11/14/18 124th Meeting (Last Meeting of 2018)</vt:lpstr>
      <vt:lpstr>Badges</vt:lpstr>
      <vt:lpstr>For the Benefit of Our New (and old) Members: These are the Volunteers Who Do the Work</vt:lpstr>
      <vt:lpstr>Upcoming Talks</vt:lpstr>
      <vt:lpstr>Recommended Reading Page</vt:lpstr>
      <vt:lpstr>Cumulative Visits Feb 3-Nov 13 https://lynceans.org</vt:lpstr>
      <vt:lpstr>What Happened on Sunday, October 28th?</vt:lpstr>
      <vt:lpstr>“Athenia – A Forgotten Tragedy of World War II”  Thomas C. Sanger</vt:lpstr>
      <vt:lpstr>Speaker Appreciation</vt:lpstr>
      <vt:lpstr>Literary Prizes</vt:lpstr>
      <vt:lpstr>Lyncean Prize for Literature</vt:lpstr>
      <vt:lpstr>The Lyncean Prize for Literature: Requirements (1603)</vt:lpstr>
      <vt:lpstr>Lyncean Prize for Literature</vt:lpstr>
      <vt:lpstr>The Lyncean Prize for Literature: Requirements As Applied to Without Warning:</vt:lpstr>
      <vt:lpstr>The 2018 Lyncean Prize for Literature is Awarded to…</vt:lpstr>
      <vt:lpstr>2018 Lyncean Prize for Literature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Hagan</dc:creator>
  <cp:lastModifiedBy>Bill Hagan</cp:lastModifiedBy>
  <cp:revision>326</cp:revision>
  <cp:lastPrinted>2018-08-22T00:18:33Z</cp:lastPrinted>
  <dcterms:created xsi:type="dcterms:W3CDTF">2018-05-21T17:25:52Z</dcterms:created>
  <dcterms:modified xsi:type="dcterms:W3CDTF">2018-11-14T17:01:09Z</dcterms:modified>
</cp:coreProperties>
</file>