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6"/>
  </p:notesMasterIdLst>
  <p:sldIdLst>
    <p:sldId id="262" r:id="rId2"/>
    <p:sldId id="338" r:id="rId3"/>
    <p:sldId id="342" r:id="rId4"/>
    <p:sldId id="340" r:id="rId5"/>
    <p:sldId id="341" r:id="rId6"/>
    <p:sldId id="263" r:id="rId7"/>
    <p:sldId id="336" r:id="rId8"/>
    <p:sldId id="267" r:id="rId9"/>
    <p:sldId id="281" r:id="rId10"/>
    <p:sldId id="339" r:id="rId11"/>
    <p:sldId id="334" r:id="rId12"/>
    <p:sldId id="333" r:id="rId13"/>
    <p:sldId id="268" r:id="rId14"/>
    <p:sldId id="29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20"/>
    <p:restoredTop sz="94660"/>
  </p:normalViewPr>
  <p:slideViewPr>
    <p:cSldViewPr snapToGrid="0" snapToObjects="1">
      <p:cViewPr varScale="1">
        <p:scale>
          <a:sx n="52" d="100"/>
          <a:sy n="52" d="100"/>
        </p:scale>
        <p:origin x="-3168" y="-96"/>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84E9C-E230-9046-8A20-3C96C4A04924}"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A4100-512C-284C-9390-F493FC40257E}" type="slidenum">
              <a:rPr lang="en-US" smtClean="0"/>
              <a:t>‹#›</a:t>
            </a:fld>
            <a:endParaRPr lang="en-US"/>
          </a:p>
        </p:txBody>
      </p:sp>
    </p:spTree>
    <p:extLst>
      <p:ext uri="{BB962C8B-B14F-4D97-AF65-F5344CB8AC3E}">
        <p14:creationId xmlns:p14="http://schemas.microsoft.com/office/powerpoint/2010/main" val="2005297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1</a:t>
            </a:fld>
            <a:endParaRPr lang="en-US"/>
          </a:p>
        </p:txBody>
      </p:sp>
    </p:spTree>
    <p:extLst>
      <p:ext uri="{BB962C8B-B14F-4D97-AF65-F5344CB8AC3E}">
        <p14:creationId xmlns:p14="http://schemas.microsoft.com/office/powerpoint/2010/main" val="126122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13</a:t>
            </a:fld>
            <a:endParaRPr lang="en-US"/>
          </a:p>
        </p:txBody>
      </p:sp>
    </p:spTree>
    <p:extLst>
      <p:ext uri="{BB962C8B-B14F-4D97-AF65-F5344CB8AC3E}">
        <p14:creationId xmlns:p14="http://schemas.microsoft.com/office/powerpoint/2010/main" val="411419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93A9-630C-354D-BFA5-0E1CE9AB9239}" type="slidenum">
              <a:rPr lang="en-US" smtClean="0"/>
              <a:t>14</a:t>
            </a:fld>
            <a:endParaRPr lang="en-US"/>
          </a:p>
        </p:txBody>
      </p:sp>
    </p:spTree>
    <p:extLst>
      <p:ext uri="{BB962C8B-B14F-4D97-AF65-F5344CB8AC3E}">
        <p14:creationId xmlns:p14="http://schemas.microsoft.com/office/powerpoint/2010/main" val="150404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2</a:t>
            </a:fld>
            <a:endParaRPr lang="en-US"/>
          </a:p>
        </p:txBody>
      </p:sp>
    </p:spTree>
    <p:extLst>
      <p:ext uri="{BB962C8B-B14F-4D97-AF65-F5344CB8AC3E}">
        <p14:creationId xmlns:p14="http://schemas.microsoft.com/office/powerpoint/2010/main" val="126122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3</a:t>
            </a:fld>
            <a:endParaRPr lang="en-US"/>
          </a:p>
        </p:txBody>
      </p:sp>
    </p:spTree>
    <p:extLst>
      <p:ext uri="{BB962C8B-B14F-4D97-AF65-F5344CB8AC3E}">
        <p14:creationId xmlns:p14="http://schemas.microsoft.com/office/powerpoint/2010/main" val="126122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4</a:t>
            </a:fld>
            <a:endParaRPr lang="en-US"/>
          </a:p>
        </p:txBody>
      </p:sp>
    </p:spTree>
    <p:extLst>
      <p:ext uri="{BB962C8B-B14F-4D97-AF65-F5344CB8AC3E}">
        <p14:creationId xmlns:p14="http://schemas.microsoft.com/office/powerpoint/2010/main" val="126122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5</a:t>
            </a:fld>
            <a:endParaRPr lang="en-US"/>
          </a:p>
        </p:txBody>
      </p:sp>
    </p:spTree>
    <p:extLst>
      <p:ext uri="{BB962C8B-B14F-4D97-AF65-F5344CB8AC3E}">
        <p14:creationId xmlns:p14="http://schemas.microsoft.com/office/powerpoint/2010/main" val="126122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93A9-630C-354D-BFA5-0E1CE9AB9239}" type="slidenum">
              <a:rPr lang="en-US" smtClean="0"/>
              <a:t>6</a:t>
            </a:fld>
            <a:endParaRPr lang="en-US"/>
          </a:p>
        </p:txBody>
      </p:sp>
    </p:spTree>
    <p:extLst>
      <p:ext uri="{BB962C8B-B14F-4D97-AF65-F5344CB8AC3E}">
        <p14:creationId xmlns:p14="http://schemas.microsoft.com/office/powerpoint/2010/main" val="386210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93A9-630C-354D-BFA5-0E1CE9AB9239}" type="slidenum">
              <a:rPr lang="en-US" smtClean="0"/>
              <a:t>7</a:t>
            </a:fld>
            <a:endParaRPr lang="en-US"/>
          </a:p>
        </p:txBody>
      </p:sp>
    </p:spTree>
    <p:extLst>
      <p:ext uri="{BB962C8B-B14F-4D97-AF65-F5344CB8AC3E}">
        <p14:creationId xmlns:p14="http://schemas.microsoft.com/office/powerpoint/2010/main" val="386210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11</a:t>
            </a:fld>
            <a:endParaRPr lang="en-US"/>
          </a:p>
        </p:txBody>
      </p:sp>
    </p:spTree>
    <p:extLst>
      <p:ext uri="{BB962C8B-B14F-4D97-AF65-F5344CB8AC3E}">
        <p14:creationId xmlns:p14="http://schemas.microsoft.com/office/powerpoint/2010/main" val="411419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A4100-512C-284C-9390-F493FC40257E}" type="slidenum">
              <a:rPr lang="en-US" smtClean="0"/>
              <a:t>12</a:t>
            </a:fld>
            <a:endParaRPr lang="en-US"/>
          </a:p>
        </p:txBody>
      </p:sp>
    </p:spTree>
    <p:extLst>
      <p:ext uri="{BB962C8B-B14F-4D97-AF65-F5344CB8AC3E}">
        <p14:creationId xmlns:p14="http://schemas.microsoft.com/office/powerpoint/2010/main" val="411419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226610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341094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26390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C16B4-AF7B-F74E-9F4C-5D3DDCDE542B}"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24168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C16B4-AF7B-F74E-9F4C-5D3DDCDE542B}"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70508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C16B4-AF7B-F74E-9F4C-5D3DDCDE542B}"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36467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C16B4-AF7B-F74E-9F4C-5D3DDCDE542B}" type="datetimeFigureOut">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70818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C16B4-AF7B-F74E-9F4C-5D3DDCDE542B}" type="datetimeFigureOut">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372888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C16B4-AF7B-F74E-9F4C-5D3DDCDE542B}" type="datetimeFigureOut">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314078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C16B4-AF7B-F74E-9F4C-5D3DDCDE542B}"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150289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C16B4-AF7B-F74E-9F4C-5D3DDCDE542B}"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D45F2-A8A9-174C-8147-827FFB5A99FB}" type="slidenum">
              <a:rPr lang="en-US" smtClean="0"/>
              <a:t>‹#›</a:t>
            </a:fld>
            <a:endParaRPr lang="en-US"/>
          </a:p>
        </p:txBody>
      </p:sp>
    </p:spTree>
    <p:extLst>
      <p:ext uri="{BB962C8B-B14F-4D97-AF65-F5344CB8AC3E}">
        <p14:creationId xmlns:p14="http://schemas.microsoft.com/office/powerpoint/2010/main" val="449404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C16B4-AF7B-F74E-9F4C-5D3DDCDE542B}" type="datetimeFigureOut">
              <a:rPr lang="en-US" smtClean="0"/>
              <a:t>1/12/19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D45F2-A8A9-174C-8147-827FFB5A99FB}" type="slidenum">
              <a:rPr lang="en-US" smtClean="0"/>
              <a:t>‹#›</a:t>
            </a:fld>
            <a:endParaRPr lang="en-US"/>
          </a:p>
        </p:txBody>
      </p:sp>
    </p:spTree>
    <p:extLst>
      <p:ext uri="{BB962C8B-B14F-4D97-AF65-F5344CB8AC3E}">
        <p14:creationId xmlns:p14="http://schemas.microsoft.com/office/powerpoint/2010/main" val="37362621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210"/>
            <a:ext cx="8229600" cy="1143000"/>
          </a:xfrm>
        </p:spPr>
        <p:txBody>
          <a:bodyPr>
            <a:normAutofit fontScale="90000"/>
          </a:bodyPr>
          <a:lstStyle/>
          <a:p>
            <a:r>
              <a:rPr lang="en-US" dirty="0" smtClean="0"/>
              <a:t>Agenda</a:t>
            </a:r>
            <a:r>
              <a:rPr lang="en-US" dirty="0"/>
              <a:t> </a:t>
            </a:r>
            <a:r>
              <a:rPr lang="en-US" dirty="0" smtClean="0"/>
              <a:t>for 1/9/19</a:t>
            </a:r>
            <a:br>
              <a:rPr lang="en-US" dirty="0" smtClean="0"/>
            </a:br>
            <a:r>
              <a:rPr lang="en-US" sz="3600" dirty="0" smtClean="0"/>
              <a:t>125</a:t>
            </a:r>
            <a:r>
              <a:rPr lang="en-US" sz="3600" baseline="30000" dirty="0" smtClean="0"/>
              <a:t>th</a:t>
            </a:r>
            <a:r>
              <a:rPr lang="en-US" sz="3600" dirty="0" smtClean="0"/>
              <a:t> Meeting</a:t>
            </a:r>
            <a:endParaRPr lang="en-US" dirty="0"/>
          </a:p>
        </p:txBody>
      </p:sp>
      <p:sp>
        <p:nvSpPr>
          <p:cNvPr id="5" name="Content Placeholder 4"/>
          <p:cNvSpPr>
            <a:spLocks noGrp="1"/>
          </p:cNvSpPr>
          <p:nvPr>
            <p:ph idx="1"/>
          </p:nvPr>
        </p:nvSpPr>
        <p:spPr>
          <a:xfrm>
            <a:off x="410411" y="1438219"/>
            <a:ext cx="8533064" cy="4525963"/>
          </a:xfrm>
        </p:spPr>
        <p:txBody>
          <a:bodyPr>
            <a:noAutofit/>
          </a:bodyPr>
          <a:lstStyle/>
          <a:p>
            <a:pPr>
              <a:lnSpc>
                <a:spcPct val="80000"/>
              </a:lnSpc>
            </a:pPr>
            <a:r>
              <a:rPr lang="en-US" sz="2800" dirty="0" smtClean="0">
                <a:solidFill>
                  <a:srgbClr val="FF0000"/>
                </a:solidFill>
              </a:rPr>
              <a:t>Reminder: please turn off or mute cell phones</a:t>
            </a:r>
          </a:p>
          <a:p>
            <a:pPr>
              <a:lnSpc>
                <a:spcPct val="80000"/>
              </a:lnSpc>
            </a:pPr>
            <a:r>
              <a:rPr lang="en-US" sz="2800" dirty="0" smtClean="0"/>
              <a:t>Announcements, Introductions, Issues, or Ideas</a:t>
            </a:r>
          </a:p>
          <a:p>
            <a:pPr>
              <a:lnSpc>
                <a:spcPct val="80000"/>
              </a:lnSpc>
            </a:pPr>
            <a:r>
              <a:rPr lang="en-US" sz="2800" dirty="0" smtClean="0"/>
              <a:t>Next meeting - book signing opportunity:</a:t>
            </a:r>
          </a:p>
          <a:p>
            <a:pPr lvl="1">
              <a:lnSpc>
                <a:spcPct val="80000"/>
              </a:lnSpc>
            </a:pPr>
            <a:r>
              <a:rPr lang="en-US" sz="2400" u="sng" dirty="0" smtClean="0"/>
              <a:t>Losing the Nobel Prize</a:t>
            </a:r>
            <a:r>
              <a:rPr lang="en-US" sz="2400" dirty="0"/>
              <a:t>,</a:t>
            </a:r>
            <a:r>
              <a:rPr lang="en-US" sz="2400" dirty="0" smtClean="0"/>
              <a:t> Feb 20, 2019: Brian Keating             </a:t>
            </a:r>
            <a:r>
              <a:rPr lang="en-US" sz="2400" i="1" dirty="0" smtClean="0"/>
              <a:t>(just selected as one of Amazon’s Twenty Best Science Books of the Year)</a:t>
            </a:r>
          </a:p>
          <a:p>
            <a:pPr>
              <a:lnSpc>
                <a:spcPct val="80000"/>
              </a:lnSpc>
            </a:pPr>
            <a:r>
              <a:rPr lang="en-US" sz="2800" dirty="0" smtClean="0"/>
              <a:t>Other upcoming (and new) talks</a:t>
            </a:r>
          </a:p>
          <a:p>
            <a:pPr>
              <a:lnSpc>
                <a:spcPct val="80000"/>
              </a:lnSpc>
            </a:pPr>
            <a:r>
              <a:rPr lang="en-US" sz="2800" dirty="0" smtClean="0"/>
              <a:t>Pete’s Lynx</a:t>
            </a:r>
          </a:p>
          <a:p>
            <a:pPr>
              <a:lnSpc>
                <a:spcPct val="80000"/>
              </a:lnSpc>
            </a:pPr>
            <a:r>
              <a:rPr lang="en-US" sz="2800" dirty="0" smtClean="0"/>
              <a:t>Website</a:t>
            </a:r>
            <a:endParaRPr lang="en-US" sz="2400" dirty="0" smtClean="0"/>
          </a:p>
          <a:p>
            <a:pPr>
              <a:lnSpc>
                <a:spcPct val="80000"/>
              </a:lnSpc>
            </a:pPr>
            <a:r>
              <a:rPr lang="en-US" sz="2800" dirty="0"/>
              <a:t>“</a:t>
            </a:r>
            <a:r>
              <a:rPr lang="en-US" sz="2800" i="1" dirty="0"/>
              <a:t>The Rise of Graphene</a:t>
            </a:r>
            <a:r>
              <a:rPr lang="en-US" sz="2800" i="1" dirty="0" smtClean="0"/>
              <a:t>: From </a:t>
            </a:r>
            <a:r>
              <a:rPr lang="en-US" sz="2800" i="1" dirty="0"/>
              <a:t>Laboratory Curiosity to a Wonder Material for Science and Technology</a:t>
            </a:r>
            <a:r>
              <a:rPr lang="en-US" sz="2800" dirty="0" smtClean="0"/>
              <a:t>”</a:t>
            </a:r>
            <a:r>
              <a:rPr lang="en-US" sz="2800" dirty="0" smtClean="0">
                <a:latin typeface="+mj-lt"/>
                <a:ea typeface="ＭＳ 明朝"/>
                <a:cs typeface="Times New Roman"/>
              </a:rPr>
              <a:t>, Nai-Chang Yeh</a:t>
            </a:r>
          </a:p>
          <a:p>
            <a:pPr>
              <a:lnSpc>
                <a:spcPct val="80000"/>
              </a:lnSpc>
            </a:pPr>
            <a:r>
              <a:rPr lang="en-US" sz="2800" dirty="0" smtClean="0">
                <a:latin typeface="+mj-lt"/>
                <a:ea typeface="ＭＳ 明朝"/>
                <a:cs typeface="Times New Roman"/>
              </a:rPr>
              <a:t>Speaker Appreciation</a:t>
            </a:r>
            <a:endParaRPr lang="en-US" sz="2800" dirty="0"/>
          </a:p>
        </p:txBody>
      </p:sp>
      <p:sp>
        <p:nvSpPr>
          <p:cNvPr id="3" name="TextBox 2"/>
          <p:cNvSpPr txBox="1"/>
          <p:nvPr/>
        </p:nvSpPr>
        <p:spPr>
          <a:xfrm>
            <a:off x="9670845" y="277061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970228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118" y="2675781"/>
            <a:ext cx="8545765" cy="1143000"/>
          </a:xfrm>
        </p:spPr>
        <p:txBody>
          <a:bodyPr>
            <a:noAutofit/>
          </a:bodyPr>
          <a:lstStyle/>
          <a:p>
            <a:r>
              <a:rPr lang="en-US" dirty="0" smtClean="0"/>
              <a:t>“</a:t>
            </a:r>
            <a:r>
              <a:rPr lang="en-US" i="1" dirty="0" smtClean="0"/>
              <a:t>The Rise of Graphene:</a:t>
            </a:r>
            <a:br>
              <a:rPr lang="en-US" i="1" dirty="0" smtClean="0"/>
            </a:br>
            <a:r>
              <a:rPr lang="en-US" i="1" dirty="0" smtClean="0"/>
              <a:t>From Laboratory Curiosity to a Wonder Material for Science and Technology</a:t>
            </a:r>
            <a:r>
              <a:rPr lang="en-US" dirty="0" smtClean="0"/>
              <a:t>”</a:t>
            </a:r>
            <a:r>
              <a:rPr lang="en-US" dirty="0">
                <a:ea typeface="ＭＳ 明朝"/>
                <a:cs typeface="Times New Roman"/>
              </a:rPr>
              <a:t/>
            </a:r>
            <a:br>
              <a:rPr lang="en-US" dirty="0">
                <a:ea typeface="ＭＳ 明朝"/>
                <a:cs typeface="Times New Roman"/>
              </a:rPr>
            </a:br>
            <a:r>
              <a:rPr lang="en-US" dirty="0" smtClean="0">
                <a:ea typeface="ＭＳ 明朝"/>
                <a:cs typeface="Times New Roman"/>
              </a:rPr>
              <a:t/>
            </a:r>
            <a:br>
              <a:rPr lang="en-US" dirty="0" smtClean="0">
                <a:ea typeface="ＭＳ 明朝"/>
                <a:cs typeface="Times New Roman"/>
              </a:rPr>
            </a:br>
            <a:r>
              <a:rPr lang="en-US" dirty="0" smtClean="0">
                <a:ea typeface="ＭＳ 明朝"/>
                <a:cs typeface="Times New Roman"/>
              </a:rPr>
              <a:t>Nai-Chang Yeh</a:t>
            </a:r>
            <a:endParaRPr lang="en-US" dirty="0"/>
          </a:p>
        </p:txBody>
      </p:sp>
    </p:spTree>
    <p:extLst>
      <p:ext uri="{BB962C8B-B14F-4D97-AF65-F5344CB8AC3E}">
        <p14:creationId xmlns:p14="http://schemas.microsoft.com/office/powerpoint/2010/main" val="32060527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1472" y="5270879"/>
            <a:ext cx="1263213" cy="354101"/>
          </a:xfrm>
          <a:prstGeom prst="rect">
            <a:avLst/>
          </a:prstGeom>
          <a:noFill/>
        </p:spPr>
        <p:txBody>
          <a:bodyPr wrap="square" rtlCol="0">
            <a:spAutoFit/>
          </a:bodyPr>
          <a:lstStyle/>
          <a:p>
            <a:r>
              <a:rPr lang="en-US" sz="1600" dirty="0" smtClean="0">
                <a:solidFill>
                  <a:schemeClr val="bg1"/>
                </a:solidFill>
              </a:rPr>
              <a:t>We are here</a:t>
            </a:r>
            <a:endParaRPr lang="en-US" sz="1600" dirty="0">
              <a:solidFill>
                <a:schemeClr val="bg1"/>
              </a:solidFill>
            </a:endParaRPr>
          </a:p>
        </p:txBody>
      </p:sp>
      <p:sp>
        <p:nvSpPr>
          <p:cNvPr id="6" name="TextBox 5"/>
          <p:cNvSpPr txBox="1"/>
          <p:nvPr/>
        </p:nvSpPr>
        <p:spPr>
          <a:xfrm>
            <a:off x="7232077" y="1091744"/>
            <a:ext cx="1771015" cy="869157"/>
          </a:xfrm>
          <a:prstGeom prst="rect">
            <a:avLst/>
          </a:prstGeom>
          <a:noFill/>
        </p:spPr>
        <p:txBody>
          <a:bodyPr wrap="square" rtlCol="0">
            <a:spAutoFit/>
          </a:bodyPr>
          <a:lstStyle/>
          <a:p>
            <a:r>
              <a:rPr lang="en-US" sz="1600" dirty="0" smtClean="0">
                <a:solidFill>
                  <a:schemeClr val="bg1"/>
                </a:solidFill>
              </a:rPr>
              <a:t>Pete’s nuclear powered submarine</a:t>
            </a:r>
            <a:endParaRPr lang="en-US" sz="1600" dirty="0">
              <a:solidFill>
                <a:schemeClr val="bg1"/>
              </a:solidFill>
            </a:endParaRPr>
          </a:p>
        </p:txBody>
      </p:sp>
      <p:pic>
        <p:nvPicPr>
          <p:cNvPr id="9" name="Picture 8" descr="Coin Bac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2280" y="2993855"/>
            <a:ext cx="2206765" cy="2206765"/>
          </a:xfrm>
          <a:prstGeom prst="rect">
            <a:avLst/>
          </a:prstGeom>
        </p:spPr>
      </p:pic>
      <p:pic>
        <p:nvPicPr>
          <p:cNvPr id="10" name="Picture 9" descr="Coin Fron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5940" y="2993855"/>
            <a:ext cx="2206765" cy="2206765"/>
          </a:xfrm>
          <a:prstGeom prst="rect">
            <a:avLst/>
          </a:prstGeom>
        </p:spPr>
      </p:pic>
      <p:sp>
        <p:nvSpPr>
          <p:cNvPr id="4" name="Title 3"/>
          <p:cNvSpPr>
            <a:spLocks noGrp="1"/>
          </p:cNvSpPr>
          <p:nvPr>
            <p:ph type="title"/>
          </p:nvPr>
        </p:nvSpPr>
        <p:spPr>
          <a:xfrm>
            <a:off x="457200" y="378228"/>
            <a:ext cx="8229600" cy="1143000"/>
          </a:xfrm>
        </p:spPr>
        <p:txBody>
          <a:bodyPr/>
          <a:lstStyle/>
          <a:p>
            <a:r>
              <a:rPr lang="en-US" dirty="0" smtClean="0"/>
              <a:t>Speaker Appreciation</a:t>
            </a:r>
            <a:endParaRPr lang="en-US" dirty="0"/>
          </a:p>
        </p:txBody>
      </p:sp>
    </p:spTree>
    <p:extLst>
      <p:ext uri="{BB962C8B-B14F-4D97-AF65-F5344CB8AC3E}">
        <p14:creationId xmlns:p14="http://schemas.microsoft.com/office/powerpoint/2010/main" val="2748549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2077" y="1091744"/>
            <a:ext cx="1771015" cy="869157"/>
          </a:xfrm>
          <a:prstGeom prst="rect">
            <a:avLst/>
          </a:prstGeom>
          <a:noFill/>
        </p:spPr>
        <p:txBody>
          <a:bodyPr wrap="square" rtlCol="0">
            <a:spAutoFit/>
          </a:bodyPr>
          <a:lstStyle/>
          <a:p>
            <a:r>
              <a:rPr lang="en-US" sz="1600" dirty="0" smtClean="0">
                <a:solidFill>
                  <a:schemeClr val="bg1"/>
                </a:solidFill>
              </a:rPr>
              <a:t>Pete’s nuclear powered submarine</a:t>
            </a:r>
            <a:endParaRPr lang="en-US" sz="1600" dirty="0">
              <a:solidFill>
                <a:schemeClr val="bg1"/>
              </a:solidFill>
            </a:endParaRPr>
          </a:p>
        </p:txBody>
      </p:sp>
      <p:sp>
        <p:nvSpPr>
          <p:cNvPr id="4" name="Title 3"/>
          <p:cNvSpPr>
            <a:spLocks noGrp="1"/>
          </p:cNvSpPr>
          <p:nvPr>
            <p:ph type="title"/>
          </p:nvPr>
        </p:nvSpPr>
        <p:spPr>
          <a:xfrm>
            <a:off x="457200" y="1327667"/>
            <a:ext cx="8229600" cy="1143000"/>
          </a:xfrm>
        </p:spPr>
        <p:txBody>
          <a:bodyPr>
            <a:noAutofit/>
          </a:bodyPr>
          <a:lstStyle/>
          <a:p>
            <a:r>
              <a:rPr lang="en-US" sz="13800" dirty="0"/>
              <a:t>n</a:t>
            </a:r>
            <a:r>
              <a:rPr lang="en-US" sz="13800" dirty="0" smtClean="0"/>
              <a:t>ano-coin</a:t>
            </a:r>
            <a:endParaRPr lang="en-US" sz="13800" dirty="0"/>
          </a:p>
        </p:txBody>
      </p:sp>
      <p:sp>
        <p:nvSpPr>
          <p:cNvPr id="7" name="Title 3"/>
          <p:cNvSpPr txBox="1">
            <a:spLocks/>
          </p:cNvSpPr>
          <p:nvPr/>
        </p:nvSpPr>
        <p:spPr>
          <a:xfrm>
            <a:off x="3681181" y="3027530"/>
            <a:ext cx="1781639" cy="8935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100" dirty="0"/>
              <a:t>n</a:t>
            </a:r>
            <a:r>
              <a:rPr lang="en-US" sz="1100" dirty="0" smtClean="0"/>
              <a:t>ano-coin</a:t>
            </a:r>
            <a:endParaRPr lang="en-US" sz="1100" dirty="0"/>
          </a:p>
        </p:txBody>
      </p:sp>
      <p:sp>
        <p:nvSpPr>
          <p:cNvPr id="2" name="TextBox 1"/>
          <p:cNvSpPr txBox="1"/>
          <p:nvPr/>
        </p:nvSpPr>
        <p:spPr>
          <a:xfrm>
            <a:off x="6054778" y="4263410"/>
            <a:ext cx="2403383" cy="646331"/>
          </a:xfrm>
          <a:prstGeom prst="rect">
            <a:avLst/>
          </a:prstGeom>
          <a:noFill/>
        </p:spPr>
        <p:txBody>
          <a:bodyPr wrap="square" rtlCol="0">
            <a:spAutoFit/>
          </a:bodyPr>
          <a:lstStyle/>
          <a:p>
            <a:r>
              <a:rPr lang="en-US" dirty="0" smtClean="0"/>
              <a:t>Lyncean </a:t>
            </a:r>
            <a:r>
              <a:rPr lang="en-US" dirty="0"/>
              <a:t>n</a:t>
            </a:r>
            <a:r>
              <a:rPr lang="en-US" dirty="0" smtClean="0"/>
              <a:t>ano-factory</a:t>
            </a:r>
          </a:p>
          <a:p>
            <a:r>
              <a:rPr lang="en-US" dirty="0" smtClean="0"/>
              <a:t>(enlarged 1,000,000X)</a:t>
            </a:r>
            <a:endParaRPr lang="en-US" dirty="0"/>
          </a:p>
        </p:txBody>
      </p:sp>
      <p:pic>
        <p:nvPicPr>
          <p:cNvPr id="5" name="Picture 4" descr="canstock36952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902" y="5111048"/>
            <a:ext cx="563317" cy="450654"/>
          </a:xfrm>
          <a:prstGeom prst="rect">
            <a:avLst/>
          </a:prstGeom>
        </p:spPr>
      </p:pic>
      <p:cxnSp>
        <p:nvCxnSpPr>
          <p:cNvPr id="12" name="Straight Arrow Connector 11"/>
          <p:cNvCxnSpPr/>
          <p:nvPr/>
        </p:nvCxnSpPr>
        <p:spPr>
          <a:xfrm flipH="1">
            <a:off x="4898488" y="4585554"/>
            <a:ext cx="1051016" cy="52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3619531" y="3648484"/>
            <a:ext cx="1781639" cy="8935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100" dirty="0" smtClean="0"/>
              <a:t>.</a:t>
            </a:r>
            <a:endParaRPr lang="en-US" sz="1100" dirty="0"/>
          </a:p>
        </p:txBody>
      </p:sp>
      <p:sp>
        <p:nvSpPr>
          <p:cNvPr id="9" name="Title 3"/>
          <p:cNvSpPr txBox="1">
            <a:spLocks/>
          </p:cNvSpPr>
          <p:nvPr/>
        </p:nvSpPr>
        <p:spPr>
          <a:xfrm>
            <a:off x="3660961" y="3648484"/>
            <a:ext cx="1781639" cy="8935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100" dirty="0" smtClean="0"/>
              <a:t>.</a:t>
            </a:r>
            <a:endParaRPr lang="en-US" sz="1100" dirty="0"/>
          </a:p>
        </p:txBody>
      </p:sp>
    </p:spTree>
    <p:extLst>
      <p:ext uri="{BB962C8B-B14F-4D97-AF65-F5344CB8AC3E}">
        <p14:creationId xmlns:p14="http://schemas.microsoft.com/office/powerpoint/2010/main" val="3717646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h with Nano-Co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295" y="1329157"/>
            <a:ext cx="3461426" cy="3154524"/>
          </a:xfrm>
          <a:prstGeom prst="ellipse">
            <a:avLst/>
          </a:prstGeom>
        </p:spPr>
      </p:pic>
      <p:pic>
        <p:nvPicPr>
          <p:cNvPr id="10" name="Picture 9" descr="Coin Fron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62583" y="3170630"/>
            <a:ext cx="1489177" cy="1489177"/>
          </a:xfrm>
          <a:prstGeom prst="rect">
            <a:avLst/>
          </a:prstGeom>
        </p:spPr>
      </p:pic>
      <p:cxnSp>
        <p:nvCxnSpPr>
          <p:cNvPr id="7" name="Straight Connector 6"/>
          <p:cNvCxnSpPr/>
          <p:nvPr/>
        </p:nvCxnSpPr>
        <p:spPr>
          <a:xfrm>
            <a:off x="1362583" y="4777640"/>
            <a:ext cx="0" cy="1787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851760" y="4777640"/>
            <a:ext cx="0" cy="1787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362583" y="4857788"/>
            <a:ext cx="1489177" cy="1233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77632" y="4714212"/>
            <a:ext cx="731162" cy="276999"/>
          </a:xfrm>
          <a:prstGeom prst="rect">
            <a:avLst/>
          </a:prstGeom>
          <a:solidFill>
            <a:schemeClr val="bg1"/>
          </a:solidFill>
        </p:spPr>
        <p:txBody>
          <a:bodyPr wrap="square" rtlCol="0">
            <a:spAutoFit/>
          </a:bodyPr>
          <a:lstStyle/>
          <a:p>
            <a:pPr algn="ctr"/>
            <a:r>
              <a:rPr lang="en-US" sz="1200" dirty="0" smtClean="0"/>
              <a:t>1.0 nm</a:t>
            </a:r>
            <a:endParaRPr lang="en-US" sz="1200" dirty="0"/>
          </a:p>
        </p:txBody>
      </p:sp>
      <p:sp>
        <p:nvSpPr>
          <p:cNvPr id="20" name="U-Turn Arrow 19"/>
          <p:cNvSpPr/>
          <p:nvPr/>
        </p:nvSpPr>
        <p:spPr>
          <a:xfrm>
            <a:off x="1989424" y="2048583"/>
            <a:ext cx="4116482" cy="950892"/>
          </a:xfrm>
          <a:prstGeom prst="uturnArrow">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375825" y="5098816"/>
            <a:ext cx="1466795" cy="276999"/>
          </a:xfrm>
          <a:prstGeom prst="rect">
            <a:avLst/>
          </a:prstGeom>
          <a:solidFill>
            <a:schemeClr val="bg1"/>
          </a:solidFill>
        </p:spPr>
        <p:txBody>
          <a:bodyPr wrap="square" rtlCol="0">
            <a:spAutoFit/>
          </a:bodyPr>
          <a:lstStyle/>
          <a:p>
            <a:pPr algn="ctr"/>
            <a:r>
              <a:rPr lang="en-US" sz="1200" dirty="0" smtClean="0"/>
              <a:t>(= 1 X 10</a:t>
            </a:r>
            <a:r>
              <a:rPr lang="en-US" sz="1200" baseline="30000" dirty="0" smtClean="0"/>
              <a:t>-</a:t>
            </a:r>
            <a:r>
              <a:rPr lang="en-US" sz="1200" baseline="30000" dirty="0"/>
              <a:t>9</a:t>
            </a:r>
            <a:r>
              <a:rPr lang="en-US" sz="1200" baseline="30000" dirty="0" smtClean="0"/>
              <a:t> </a:t>
            </a:r>
            <a:r>
              <a:rPr lang="en-US" sz="1200" dirty="0" smtClean="0"/>
              <a:t>meter)</a:t>
            </a:r>
            <a:endParaRPr lang="en-US" sz="1200" dirty="0"/>
          </a:p>
        </p:txBody>
      </p:sp>
    </p:spTree>
    <p:extLst>
      <p:ext uri="{BB962C8B-B14F-4D97-AF65-F5344CB8AC3E}">
        <p14:creationId xmlns:p14="http://schemas.microsoft.com/office/powerpoint/2010/main" val="583542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40859" y="5315083"/>
            <a:ext cx="7676291" cy="830997"/>
          </a:xfrm>
          <a:prstGeom prst="rect">
            <a:avLst/>
          </a:prstGeom>
          <a:noFill/>
        </p:spPr>
        <p:txBody>
          <a:bodyPr wrap="square" rtlCol="0">
            <a:spAutoFit/>
          </a:bodyPr>
          <a:lstStyle/>
          <a:p>
            <a:pPr algn="ctr"/>
            <a:r>
              <a:rPr lang="en-US" sz="4800" b="1" dirty="0" smtClean="0">
                <a:solidFill>
                  <a:schemeClr val="bg1"/>
                </a:solidFill>
              </a:rPr>
              <a:t>Meeting #125 is Adjourned</a:t>
            </a:r>
            <a:endParaRPr lang="en-US" sz="4800" b="1" dirty="0">
              <a:solidFill>
                <a:schemeClr val="bg1"/>
              </a:solidFill>
            </a:endParaRPr>
          </a:p>
        </p:txBody>
      </p:sp>
      <p:pic>
        <p:nvPicPr>
          <p:cNvPr id="7" name="Content Placeholder 5" descr="2218.jpg"/>
          <p:cNvPicPr>
            <a:picLocks noChangeAspect="1"/>
          </p:cNvPicPr>
          <p:nvPr/>
        </p:nvPicPr>
        <p:blipFill rotWithShape="1">
          <a:blip r:embed="rId3">
            <a:extLst>
              <a:ext uri="{28A0092B-C50C-407E-A947-70E740481C1C}">
                <a14:useLocalDpi xmlns:a14="http://schemas.microsoft.com/office/drawing/2010/main" val="0"/>
              </a:ext>
            </a:extLst>
          </a:blip>
          <a:srcRect l="33592" t="29422" r="44215" b="40358"/>
          <a:stretch/>
        </p:blipFill>
        <p:spPr>
          <a:xfrm>
            <a:off x="2544931" y="1063342"/>
            <a:ext cx="3940656" cy="3803655"/>
          </a:xfrm>
          <a:prstGeom prst="ellipse">
            <a:avLst/>
          </a:prstGeom>
        </p:spPr>
      </p:pic>
      <p:pic>
        <p:nvPicPr>
          <p:cNvPr id="8" name="Picture 7" descr="Coin Front.pn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2136445" y="525739"/>
            <a:ext cx="4950152" cy="4938586"/>
          </a:xfrm>
          <a:prstGeom prst="ellipse">
            <a:avLst/>
          </a:prstGeom>
        </p:spPr>
      </p:pic>
      <p:sp>
        <p:nvSpPr>
          <p:cNvPr id="9" name="Donut 8"/>
          <p:cNvSpPr>
            <a:spLocks noChangeAspect="1"/>
          </p:cNvSpPr>
          <p:nvPr/>
        </p:nvSpPr>
        <p:spPr>
          <a:xfrm>
            <a:off x="2116679" y="445065"/>
            <a:ext cx="5039845" cy="5039846"/>
          </a:xfrm>
          <a:prstGeom prst="donut">
            <a:avLst>
              <a:gd name="adj" fmla="val 1344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flipV="1">
            <a:off x="5032562" y="224129"/>
            <a:ext cx="210530" cy="92751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719605">
            <a:off x="5183460" y="393263"/>
            <a:ext cx="949503" cy="369332"/>
          </a:xfrm>
          <a:prstGeom prst="rect">
            <a:avLst/>
          </a:prstGeom>
          <a:solidFill>
            <a:srgbClr val="FFFF00"/>
          </a:solidFill>
          <a:ln>
            <a:solidFill>
              <a:srgbClr val="008000"/>
            </a:solidFill>
          </a:ln>
        </p:spPr>
        <p:txBody>
          <a:bodyPr wrap="square" rtlCol="0">
            <a:spAutoFit/>
          </a:bodyPr>
          <a:lstStyle/>
          <a:p>
            <a:pPr algn="ctr"/>
            <a:r>
              <a:rPr lang="en-US" b="1" dirty="0" err="1" smtClean="0">
                <a:solidFill>
                  <a:srgbClr val="008000"/>
                </a:solidFill>
              </a:rPr>
              <a:t>Lyncea</a:t>
            </a:r>
            <a:endParaRPr lang="en-US" b="1" dirty="0">
              <a:solidFill>
                <a:srgbClr val="008000"/>
              </a:solidFill>
            </a:endParaRPr>
          </a:p>
        </p:txBody>
      </p:sp>
    </p:spTree>
    <p:extLst>
      <p:ext uri="{BB962C8B-B14F-4D97-AF65-F5344CB8AC3E}">
        <p14:creationId xmlns:p14="http://schemas.microsoft.com/office/powerpoint/2010/main" val="3670009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500"/>
                                        <p:tgtEl>
                                          <p:spTgt spid="8"/>
                                        </p:tgtEl>
                                      </p:cBhvr>
                                    </p:animEffect>
                                  </p:childTnLst>
                                </p:cTn>
                              </p:par>
                            </p:childTnLst>
                          </p:cTn>
                        </p:par>
                        <p:par>
                          <p:cTn id="8" fill="hold">
                            <p:stCondLst>
                              <p:cond delay="1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32" presetClass="emph" presetSubtype="0" fill="hold" grpId="1" nodeType="after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childTnLst>
                          </p:cTn>
                        </p:par>
                        <p:par>
                          <p:cTn id="24" fill="hold">
                            <p:stCondLst>
                              <p:cond delay="3000"/>
                            </p:stCondLst>
                            <p:childTnLst>
                              <p:par>
                                <p:cTn id="25" presetID="32" presetClass="emph" presetSubtype="0" fill="hold" grpId="2" nodeType="afterEffect">
                                  <p:stCondLst>
                                    <p:cond delay="0"/>
                                  </p:stCondLst>
                                  <p:childTnLst>
                                    <p:animRot by="120000">
                                      <p:cBhvr>
                                        <p:cTn id="26" dur="100" fill="hold">
                                          <p:stCondLst>
                                            <p:cond delay="0"/>
                                          </p:stCondLst>
                                        </p:cTn>
                                        <p:tgtEl>
                                          <p:spTgt spid="10"/>
                                        </p:tgtEl>
                                        <p:attrNameLst>
                                          <p:attrName>r</p:attrName>
                                        </p:attrNameLst>
                                      </p:cBhvr>
                                    </p:animRot>
                                    <p:animRot by="-240000">
                                      <p:cBhvr>
                                        <p:cTn id="27" dur="200" fill="hold">
                                          <p:stCondLst>
                                            <p:cond delay="200"/>
                                          </p:stCondLst>
                                        </p:cTn>
                                        <p:tgtEl>
                                          <p:spTgt spid="10"/>
                                        </p:tgtEl>
                                        <p:attrNameLst>
                                          <p:attrName>r</p:attrName>
                                        </p:attrNameLst>
                                      </p:cBhvr>
                                    </p:animRot>
                                    <p:animRot by="240000">
                                      <p:cBhvr>
                                        <p:cTn id="28" dur="200" fill="hold">
                                          <p:stCondLst>
                                            <p:cond delay="400"/>
                                          </p:stCondLst>
                                        </p:cTn>
                                        <p:tgtEl>
                                          <p:spTgt spid="10"/>
                                        </p:tgtEl>
                                        <p:attrNameLst>
                                          <p:attrName>r</p:attrName>
                                        </p:attrNameLst>
                                      </p:cBhvr>
                                    </p:animRot>
                                    <p:animRot by="-240000">
                                      <p:cBhvr>
                                        <p:cTn id="29" dur="200" fill="hold">
                                          <p:stCondLst>
                                            <p:cond delay="600"/>
                                          </p:stCondLst>
                                        </p:cTn>
                                        <p:tgtEl>
                                          <p:spTgt spid="10"/>
                                        </p:tgtEl>
                                        <p:attrNameLst>
                                          <p:attrName>r</p:attrName>
                                        </p:attrNameLst>
                                      </p:cBhvr>
                                    </p:animRot>
                                    <p:animRot by="120000">
                                      <p:cBhvr>
                                        <p:cTn id="30" dur="200" fill="hold">
                                          <p:stCondLst>
                                            <p:cond delay="800"/>
                                          </p:stCondLst>
                                        </p:cTn>
                                        <p:tgtEl>
                                          <p:spTgt spid="10"/>
                                        </p:tgtEl>
                                        <p:attrNameLst>
                                          <p:attrName>r</p:attrName>
                                        </p:attrNameLst>
                                      </p:cBhvr>
                                    </p:animRot>
                                  </p:childTnLst>
                                </p:cTn>
                              </p:par>
                            </p:childTnLst>
                          </p:cTn>
                        </p:par>
                        <p:par>
                          <p:cTn id="31" fill="hold">
                            <p:stCondLst>
                              <p:cond delay="4000"/>
                            </p:stCondLst>
                            <p:childTnLst>
                              <p:par>
                                <p:cTn id="32" presetID="32" presetClass="emph" presetSubtype="0" fill="hold" grpId="3" nodeType="afterEffect">
                                  <p:stCondLst>
                                    <p:cond delay="0"/>
                                  </p:stCondLst>
                                  <p:childTnLst>
                                    <p:animRot by="120000">
                                      <p:cBhvr>
                                        <p:cTn id="33" dur="100" fill="hold">
                                          <p:stCondLst>
                                            <p:cond delay="0"/>
                                          </p:stCondLst>
                                        </p:cTn>
                                        <p:tgtEl>
                                          <p:spTgt spid="10"/>
                                        </p:tgtEl>
                                        <p:attrNameLst>
                                          <p:attrName>r</p:attrName>
                                        </p:attrNameLst>
                                      </p:cBhvr>
                                    </p:animRot>
                                    <p:animRot by="-240000">
                                      <p:cBhvr>
                                        <p:cTn id="34" dur="200" fill="hold">
                                          <p:stCondLst>
                                            <p:cond delay="200"/>
                                          </p:stCondLst>
                                        </p:cTn>
                                        <p:tgtEl>
                                          <p:spTgt spid="10"/>
                                        </p:tgtEl>
                                        <p:attrNameLst>
                                          <p:attrName>r</p:attrName>
                                        </p:attrNameLst>
                                      </p:cBhvr>
                                    </p:animRot>
                                    <p:animRot by="240000">
                                      <p:cBhvr>
                                        <p:cTn id="35" dur="200" fill="hold">
                                          <p:stCondLst>
                                            <p:cond delay="400"/>
                                          </p:stCondLst>
                                        </p:cTn>
                                        <p:tgtEl>
                                          <p:spTgt spid="10"/>
                                        </p:tgtEl>
                                        <p:attrNameLst>
                                          <p:attrName>r</p:attrName>
                                        </p:attrNameLst>
                                      </p:cBhvr>
                                    </p:animRot>
                                    <p:animRot by="-240000">
                                      <p:cBhvr>
                                        <p:cTn id="36" dur="200" fill="hold">
                                          <p:stCondLst>
                                            <p:cond delay="600"/>
                                          </p:stCondLst>
                                        </p:cTn>
                                        <p:tgtEl>
                                          <p:spTgt spid="10"/>
                                        </p:tgtEl>
                                        <p:attrNameLst>
                                          <p:attrName>r</p:attrName>
                                        </p:attrNameLst>
                                      </p:cBhvr>
                                    </p:animRot>
                                    <p:animRot by="120000">
                                      <p:cBhvr>
                                        <p:cTn id="37" dur="200" fill="hold">
                                          <p:stCondLst>
                                            <p:cond delay="800"/>
                                          </p:stCondLst>
                                        </p:cTn>
                                        <p:tgtEl>
                                          <p:spTgt spid="10"/>
                                        </p:tgtEl>
                                        <p:attrNameLst>
                                          <p:attrName>r</p:attrName>
                                        </p:attrNameLst>
                                      </p:cBhvr>
                                    </p:animRot>
                                  </p:childTnLst>
                                </p:cTn>
                              </p:par>
                            </p:childTnLst>
                          </p:cTn>
                        </p:par>
                        <p:par>
                          <p:cTn id="38" fill="hold">
                            <p:stCondLst>
                              <p:cond delay="5000"/>
                            </p:stCondLst>
                            <p:childTnLst>
                              <p:par>
                                <p:cTn id="39" presetID="32" presetClass="emph" presetSubtype="0" fill="hold" grpId="4" nodeType="afterEffect">
                                  <p:stCondLst>
                                    <p:cond delay="0"/>
                                  </p:stCondLst>
                                  <p:childTnLst>
                                    <p:animRot by="120000">
                                      <p:cBhvr>
                                        <p:cTn id="40" dur="100" fill="hold">
                                          <p:stCondLst>
                                            <p:cond delay="0"/>
                                          </p:stCondLst>
                                        </p:cTn>
                                        <p:tgtEl>
                                          <p:spTgt spid="10"/>
                                        </p:tgtEl>
                                        <p:attrNameLst>
                                          <p:attrName>r</p:attrName>
                                        </p:attrNameLst>
                                      </p:cBhvr>
                                    </p:animRot>
                                    <p:animRot by="-240000">
                                      <p:cBhvr>
                                        <p:cTn id="41" dur="200" fill="hold">
                                          <p:stCondLst>
                                            <p:cond delay="200"/>
                                          </p:stCondLst>
                                        </p:cTn>
                                        <p:tgtEl>
                                          <p:spTgt spid="10"/>
                                        </p:tgtEl>
                                        <p:attrNameLst>
                                          <p:attrName>r</p:attrName>
                                        </p:attrNameLst>
                                      </p:cBhvr>
                                    </p:animRot>
                                    <p:animRot by="240000">
                                      <p:cBhvr>
                                        <p:cTn id="42" dur="200" fill="hold">
                                          <p:stCondLst>
                                            <p:cond delay="400"/>
                                          </p:stCondLst>
                                        </p:cTn>
                                        <p:tgtEl>
                                          <p:spTgt spid="10"/>
                                        </p:tgtEl>
                                        <p:attrNameLst>
                                          <p:attrName>r</p:attrName>
                                        </p:attrNameLst>
                                      </p:cBhvr>
                                    </p:animRot>
                                    <p:animRot by="-240000">
                                      <p:cBhvr>
                                        <p:cTn id="43" dur="200" fill="hold">
                                          <p:stCondLst>
                                            <p:cond delay="600"/>
                                          </p:stCondLst>
                                        </p:cTn>
                                        <p:tgtEl>
                                          <p:spTgt spid="10"/>
                                        </p:tgtEl>
                                        <p:attrNameLst>
                                          <p:attrName>r</p:attrName>
                                        </p:attrNameLst>
                                      </p:cBhvr>
                                    </p:animRot>
                                    <p:animRot by="120000">
                                      <p:cBhvr>
                                        <p:cTn id="4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538"/>
            <a:ext cx="9144000" cy="1143000"/>
          </a:xfrm>
        </p:spPr>
        <p:txBody>
          <a:bodyPr>
            <a:normAutofit/>
          </a:bodyPr>
          <a:lstStyle/>
          <a:p>
            <a:r>
              <a:rPr lang="en-US" dirty="0" smtClean="0"/>
              <a:t>Larry Kull</a:t>
            </a:r>
            <a:endParaRPr lang="en-US" dirty="0"/>
          </a:p>
        </p:txBody>
      </p:sp>
      <p:sp>
        <p:nvSpPr>
          <p:cNvPr id="3" name="TextBox 2"/>
          <p:cNvSpPr txBox="1"/>
          <p:nvPr/>
        </p:nvSpPr>
        <p:spPr>
          <a:xfrm>
            <a:off x="9670845" y="2770618"/>
            <a:ext cx="184666" cy="369332"/>
          </a:xfrm>
          <a:prstGeom prst="rect">
            <a:avLst/>
          </a:prstGeom>
          <a:noFill/>
        </p:spPr>
        <p:txBody>
          <a:bodyPr wrap="none" rtlCol="0">
            <a:spAutoFit/>
          </a:bodyPr>
          <a:lstStyle/>
          <a:p>
            <a:endParaRPr lang="en-US" dirty="0"/>
          </a:p>
        </p:txBody>
      </p:sp>
      <p:pic>
        <p:nvPicPr>
          <p:cNvPr id="6" name="Picture 5" descr="Larry Kull 12-18-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101" y="1510630"/>
            <a:ext cx="4314758" cy="4766362"/>
          </a:xfrm>
          <a:prstGeom prst="rect">
            <a:avLst/>
          </a:prstGeom>
        </p:spPr>
      </p:pic>
      <p:sp>
        <p:nvSpPr>
          <p:cNvPr id="7" name="TextBox 6"/>
          <p:cNvSpPr txBox="1"/>
          <p:nvPr/>
        </p:nvSpPr>
        <p:spPr>
          <a:xfrm>
            <a:off x="232405" y="2936637"/>
            <a:ext cx="2050215" cy="1323439"/>
          </a:xfrm>
          <a:prstGeom prst="rect">
            <a:avLst/>
          </a:prstGeom>
          <a:noFill/>
        </p:spPr>
        <p:txBody>
          <a:bodyPr wrap="square" rtlCol="0">
            <a:spAutoFit/>
          </a:bodyPr>
          <a:lstStyle/>
          <a:p>
            <a:r>
              <a:rPr lang="en-US" sz="1600" dirty="0" smtClean="0"/>
              <a:t>The Lyncean Group started with a meeting at Larry’s house on November 25, 2002.  </a:t>
            </a:r>
            <a:endParaRPr lang="en-US" sz="1600" dirty="0"/>
          </a:p>
        </p:txBody>
      </p:sp>
      <p:sp>
        <p:nvSpPr>
          <p:cNvPr id="8" name="TextBox 7"/>
          <p:cNvSpPr txBox="1"/>
          <p:nvPr/>
        </p:nvSpPr>
        <p:spPr>
          <a:xfrm>
            <a:off x="232405" y="4497072"/>
            <a:ext cx="2050215" cy="1569660"/>
          </a:xfrm>
          <a:prstGeom prst="rect">
            <a:avLst/>
          </a:prstGeom>
          <a:noFill/>
        </p:spPr>
        <p:txBody>
          <a:bodyPr wrap="square" rtlCol="0">
            <a:spAutoFit/>
          </a:bodyPr>
          <a:lstStyle/>
          <a:p>
            <a:r>
              <a:rPr lang="en-US" sz="1600" dirty="0" smtClean="0"/>
              <a:t>The first talks were in 2003 and the speakers were Clyde Richards, Bob Ginaven, Bill Scott, Tom Olson, and Barry Butler.</a:t>
            </a:r>
            <a:endParaRPr lang="en-US" sz="1600" dirty="0"/>
          </a:p>
        </p:txBody>
      </p:sp>
      <p:sp>
        <p:nvSpPr>
          <p:cNvPr id="10" name="TextBox 9"/>
          <p:cNvSpPr txBox="1"/>
          <p:nvPr/>
        </p:nvSpPr>
        <p:spPr>
          <a:xfrm>
            <a:off x="232405" y="1346622"/>
            <a:ext cx="2050215" cy="1323439"/>
          </a:xfrm>
          <a:prstGeom prst="rect">
            <a:avLst/>
          </a:prstGeom>
          <a:noFill/>
        </p:spPr>
        <p:txBody>
          <a:bodyPr wrap="square" rtlCol="0">
            <a:spAutoFit/>
          </a:bodyPr>
          <a:lstStyle/>
          <a:p>
            <a:r>
              <a:rPr lang="en-US" sz="1600" dirty="0" smtClean="0"/>
              <a:t>Larry Kull died on December 6, 2018 after recent medical complications.  He was 80.</a:t>
            </a:r>
            <a:endParaRPr lang="en-US" sz="1600" dirty="0"/>
          </a:p>
        </p:txBody>
      </p:sp>
      <p:sp>
        <p:nvSpPr>
          <p:cNvPr id="11" name="TextBox 10"/>
          <p:cNvSpPr txBox="1"/>
          <p:nvPr/>
        </p:nvSpPr>
        <p:spPr>
          <a:xfrm>
            <a:off x="2539943" y="6283163"/>
            <a:ext cx="4042326" cy="369332"/>
          </a:xfrm>
          <a:prstGeom prst="rect">
            <a:avLst/>
          </a:prstGeom>
          <a:noFill/>
        </p:spPr>
        <p:txBody>
          <a:bodyPr wrap="square" rtlCol="0">
            <a:spAutoFit/>
          </a:bodyPr>
          <a:lstStyle/>
          <a:p>
            <a:pPr algn="ctr"/>
            <a:r>
              <a:rPr lang="en-US" i="1" dirty="0" smtClean="0"/>
              <a:t>At </a:t>
            </a:r>
            <a:r>
              <a:rPr lang="en-US" i="1" dirty="0"/>
              <a:t>the 100</a:t>
            </a:r>
            <a:r>
              <a:rPr lang="en-US" i="1" baseline="30000" dirty="0"/>
              <a:t>th</a:t>
            </a:r>
            <a:r>
              <a:rPr lang="en-US" i="1" dirty="0"/>
              <a:t> Meeting in December 2015</a:t>
            </a:r>
          </a:p>
        </p:txBody>
      </p:sp>
      <p:sp>
        <p:nvSpPr>
          <p:cNvPr id="12" name="TextBox 11"/>
          <p:cNvSpPr txBox="1"/>
          <p:nvPr/>
        </p:nvSpPr>
        <p:spPr>
          <a:xfrm>
            <a:off x="6908970" y="1378857"/>
            <a:ext cx="2050215" cy="2308324"/>
          </a:xfrm>
          <a:prstGeom prst="rect">
            <a:avLst/>
          </a:prstGeom>
          <a:noFill/>
        </p:spPr>
        <p:txBody>
          <a:bodyPr wrap="square" rtlCol="0">
            <a:spAutoFit/>
          </a:bodyPr>
          <a:lstStyle/>
          <a:p>
            <a:r>
              <a:rPr lang="en-US" sz="1600" dirty="0" smtClean="0"/>
              <a:t>Larry gave a talk about dark matter on December 14, 2005.  He discussed Einstein’s field </a:t>
            </a:r>
            <a:r>
              <a:rPr lang="en-US" sz="1600" dirty="0"/>
              <a:t>e</a:t>
            </a:r>
            <a:r>
              <a:rPr lang="en-US" sz="1600" dirty="0" smtClean="0"/>
              <a:t>quations, MACHOs, neutrino mass, baryon energy density, and dark matter detection.</a:t>
            </a:r>
            <a:endParaRPr lang="en-US" sz="1600" dirty="0"/>
          </a:p>
        </p:txBody>
      </p:sp>
      <p:pic>
        <p:nvPicPr>
          <p:cNvPr id="2" name="Picture 1" descr="First Slide for Kull Presentation 2005 (Dark Mat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434" y="3878468"/>
            <a:ext cx="2820815" cy="2106557"/>
          </a:xfrm>
          <a:prstGeom prst="rect">
            <a:avLst/>
          </a:prstGeom>
        </p:spPr>
      </p:pic>
    </p:spTree>
    <p:extLst>
      <p:ext uri="{BB962C8B-B14F-4D97-AF65-F5344CB8AC3E}">
        <p14:creationId xmlns:p14="http://schemas.microsoft.com/office/powerpoint/2010/main" val="1029316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538"/>
            <a:ext cx="9144000" cy="1143000"/>
          </a:xfrm>
        </p:spPr>
        <p:txBody>
          <a:bodyPr>
            <a:normAutofit/>
          </a:bodyPr>
          <a:lstStyle/>
          <a:p>
            <a:r>
              <a:rPr lang="en-US" dirty="0" smtClean="0"/>
              <a:t>Larry Kull</a:t>
            </a:r>
            <a:endParaRPr lang="en-US" dirty="0"/>
          </a:p>
        </p:txBody>
      </p:sp>
      <p:sp>
        <p:nvSpPr>
          <p:cNvPr id="3" name="TextBox 2"/>
          <p:cNvSpPr txBox="1"/>
          <p:nvPr/>
        </p:nvSpPr>
        <p:spPr>
          <a:xfrm>
            <a:off x="9670845" y="2770618"/>
            <a:ext cx="184666" cy="369332"/>
          </a:xfrm>
          <a:prstGeom prst="rect">
            <a:avLst/>
          </a:prstGeom>
          <a:noFill/>
        </p:spPr>
        <p:txBody>
          <a:bodyPr wrap="none" rtlCol="0">
            <a:spAutoFit/>
          </a:bodyPr>
          <a:lstStyle/>
          <a:p>
            <a:endParaRPr lang="en-US" dirty="0"/>
          </a:p>
        </p:txBody>
      </p:sp>
      <p:pic>
        <p:nvPicPr>
          <p:cNvPr id="6" name="Picture 5" descr="Larry Kull 12-18-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101" y="1510630"/>
            <a:ext cx="4314758" cy="4766362"/>
          </a:xfrm>
          <a:prstGeom prst="rect">
            <a:avLst/>
          </a:prstGeom>
        </p:spPr>
      </p:pic>
      <p:sp>
        <p:nvSpPr>
          <p:cNvPr id="9" name="TextBox 8"/>
          <p:cNvSpPr txBox="1"/>
          <p:nvPr/>
        </p:nvSpPr>
        <p:spPr>
          <a:xfrm>
            <a:off x="6876735" y="2776704"/>
            <a:ext cx="2050215" cy="1815882"/>
          </a:xfrm>
          <a:prstGeom prst="rect">
            <a:avLst/>
          </a:prstGeom>
          <a:noFill/>
        </p:spPr>
        <p:txBody>
          <a:bodyPr wrap="square" rtlCol="0">
            <a:spAutoFit/>
          </a:bodyPr>
          <a:lstStyle/>
          <a:p>
            <a:r>
              <a:rPr lang="en-US" sz="1600" dirty="0" smtClean="0"/>
              <a:t>There will be a celebration of Larry’s life on Sunday, February 10, 2019, 1PM-5PM here at the Southwestern Yacht Club.</a:t>
            </a:r>
            <a:endParaRPr lang="en-US" sz="1600" dirty="0"/>
          </a:p>
        </p:txBody>
      </p:sp>
      <p:sp>
        <p:nvSpPr>
          <p:cNvPr id="11" name="TextBox 10"/>
          <p:cNvSpPr txBox="1"/>
          <p:nvPr/>
        </p:nvSpPr>
        <p:spPr>
          <a:xfrm>
            <a:off x="2539943" y="6283163"/>
            <a:ext cx="4042326" cy="369332"/>
          </a:xfrm>
          <a:prstGeom prst="rect">
            <a:avLst/>
          </a:prstGeom>
          <a:noFill/>
        </p:spPr>
        <p:txBody>
          <a:bodyPr wrap="square" rtlCol="0">
            <a:spAutoFit/>
          </a:bodyPr>
          <a:lstStyle/>
          <a:p>
            <a:pPr algn="ctr"/>
            <a:r>
              <a:rPr lang="en-US" i="1" dirty="0" smtClean="0"/>
              <a:t>At </a:t>
            </a:r>
            <a:r>
              <a:rPr lang="en-US" i="1" dirty="0"/>
              <a:t>the 100</a:t>
            </a:r>
            <a:r>
              <a:rPr lang="en-US" i="1" baseline="30000" dirty="0"/>
              <a:t>th</a:t>
            </a:r>
            <a:r>
              <a:rPr lang="en-US" i="1" dirty="0"/>
              <a:t> Meeting in December 2015</a:t>
            </a:r>
          </a:p>
        </p:txBody>
      </p:sp>
      <p:sp>
        <p:nvSpPr>
          <p:cNvPr id="13" name="TextBox 12"/>
          <p:cNvSpPr txBox="1"/>
          <p:nvPr/>
        </p:nvSpPr>
        <p:spPr>
          <a:xfrm>
            <a:off x="305112" y="1832606"/>
            <a:ext cx="2050215" cy="3046988"/>
          </a:xfrm>
          <a:prstGeom prst="rect">
            <a:avLst/>
          </a:prstGeom>
          <a:noFill/>
        </p:spPr>
        <p:txBody>
          <a:bodyPr wrap="square" rtlCol="0">
            <a:spAutoFit/>
          </a:bodyPr>
          <a:lstStyle/>
          <a:p>
            <a:r>
              <a:rPr lang="en-US" sz="1600" dirty="0" smtClean="0"/>
              <a:t>Larry was many different things:</a:t>
            </a:r>
          </a:p>
          <a:p>
            <a:pPr marL="285750" indent="-169863">
              <a:buFont typeface="Arial"/>
              <a:buChar char="•"/>
            </a:pPr>
            <a:r>
              <a:rPr lang="en-US" sz="1600" dirty="0" smtClean="0"/>
              <a:t>Lyncean founder</a:t>
            </a:r>
          </a:p>
          <a:p>
            <a:pPr marL="285750" indent="-169863">
              <a:buFont typeface="Arial"/>
              <a:buChar char="•"/>
            </a:pPr>
            <a:r>
              <a:rPr lang="en-US" sz="1600" dirty="0" smtClean="0"/>
              <a:t>Scientist</a:t>
            </a:r>
          </a:p>
          <a:p>
            <a:pPr marL="285750" indent="-169863">
              <a:buFont typeface="Arial"/>
              <a:buChar char="•"/>
            </a:pPr>
            <a:r>
              <a:rPr lang="en-US" sz="1600" dirty="0" smtClean="0"/>
              <a:t>President of SAIC (Larry loved SAIC)</a:t>
            </a:r>
          </a:p>
          <a:p>
            <a:pPr marL="285750" indent="-169863">
              <a:buFont typeface="Arial"/>
              <a:buChar char="•"/>
            </a:pPr>
            <a:r>
              <a:rPr lang="en-US" sz="1600" dirty="0" smtClean="0"/>
              <a:t>Sailor</a:t>
            </a:r>
          </a:p>
          <a:p>
            <a:pPr marL="285750" indent="-169863">
              <a:buFont typeface="Arial"/>
              <a:buChar char="•"/>
            </a:pPr>
            <a:r>
              <a:rPr lang="en-US" sz="1600" dirty="0" smtClean="0"/>
              <a:t>Pilot</a:t>
            </a:r>
          </a:p>
          <a:p>
            <a:pPr marL="285750" indent="-169863">
              <a:buFont typeface="Arial"/>
              <a:buChar char="•"/>
            </a:pPr>
            <a:r>
              <a:rPr lang="en-US" sz="1600" dirty="0" smtClean="0"/>
              <a:t>Father</a:t>
            </a:r>
          </a:p>
          <a:p>
            <a:pPr marL="285750" indent="-169863">
              <a:buFont typeface="Arial"/>
              <a:buChar char="•"/>
            </a:pPr>
            <a:r>
              <a:rPr lang="en-US" sz="1600" dirty="0" smtClean="0"/>
              <a:t>Husband</a:t>
            </a:r>
          </a:p>
          <a:p>
            <a:pPr marL="285750" indent="-169863">
              <a:buFont typeface="Arial"/>
              <a:buChar char="•"/>
            </a:pPr>
            <a:r>
              <a:rPr lang="en-US" sz="1600" dirty="0" smtClean="0"/>
              <a:t>Mentor</a:t>
            </a:r>
          </a:p>
          <a:p>
            <a:pPr marL="285750" indent="-169863">
              <a:buFont typeface="Arial"/>
              <a:buChar char="•"/>
            </a:pPr>
            <a:r>
              <a:rPr lang="en-US" sz="1600" dirty="0" smtClean="0"/>
              <a:t>Problem solver</a:t>
            </a:r>
          </a:p>
        </p:txBody>
      </p:sp>
      <p:sp>
        <p:nvSpPr>
          <p:cNvPr id="14" name="TextBox 13"/>
          <p:cNvSpPr txBox="1"/>
          <p:nvPr/>
        </p:nvSpPr>
        <p:spPr>
          <a:xfrm>
            <a:off x="305112" y="4596438"/>
            <a:ext cx="2050215" cy="1323439"/>
          </a:xfrm>
          <a:prstGeom prst="rect">
            <a:avLst/>
          </a:prstGeom>
          <a:noFill/>
        </p:spPr>
        <p:txBody>
          <a:bodyPr wrap="square" rtlCol="0">
            <a:spAutoFit/>
          </a:bodyPr>
          <a:lstStyle/>
          <a:p>
            <a:endParaRPr lang="en-US" sz="1600" dirty="0"/>
          </a:p>
          <a:p>
            <a:r>
              <a:rPr lang="en-US" sz="1600" dirty="0" smtClean="0"/>
              <a:t>But to everyone who knew him, Larry Kull was a friend and a good man</a:t>
            </a:r>
            <a:endParaRPr lang="en-US" sz="1600" dirty="0"/>
          </a:p>
        </p:txBody>
      </p:sp>
    </p:spTree>
    <p:extLst>
      <p:ext uri="{BB962C8B-B14F-4D97-AF65-F5344CB8AC3E}">
        <p14:creationId xmlns:p14="http://schemas.microsoft.com/office/powerpoint/2010/main" val="586669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099" y="50538"/>
            <a:ext cx="8232582" cy="1143000"/>
          </a:xfrm>
        </p:spPr>
        <p:txBody>
          <a:bodyPr>
            <a:normAutofit/>
          </a:bodyPr>
          <a:lstStyle/>
          <a:p>
            <a:r>
              <a:rPr lang="en-US" dirty="0" smtClean="0"/>
              <a:t>Harold Brown</a:t>
            </a:r>
            <a:endParaRPr lang="en-US" dirty="0"/>
          </a:p>
        </p:txBody>
      </p:sp>
      <p:sp>
        <p:nvSpPr>
          <p:cNvPr id="3" name="TextBox 2"/>
          <p:cNvSpPr txBox="1"/>
          <p:nvPr/>
        </p:nvSpPr>
        <p:spPr>
          <a:xfrm>
            <a:off x="9670845" y="2770618"/>
            <a:ext cx="184666" cy="369332"/>
          </a:xfrm>
          <a:prstGeom prst="rect">
            <a:avLst/>
          </a:prstGeom>
          <a:noFill/>
        </p:spPr>
        <p:txBody>
          <a:bodyPr wrap="none" rtlCol="0">
            <a:spAutoFit/>
          </a:bodyPr>
          <a:lstStyle/>
          <a:p>
            <a:endParaRPr lang="en-US" dirty="0"/>
          </a:p>
        </p:txBody>
      </p:sp>
      <p:sp>
        <p:nvSpPr>
          <p:cNvPr id="7" name="TextBox 6"/>
          <p:cNvSpPr txBox="1"/>
          <p:nvPr/>
        </p:nvSpPr>
        <p:spPr>
          <a:xfrm>
            <a:off x="291799" y="2504688"/>
            <a:ext cx="2050215" cy="1938992"/>
          </a:xfrm>
          <a:prstGeom prst="rect">
            <a:avLst/>
          </a:prstGeom>
          <a:noFill/>
        </p:spPr>
        <p:txBody>
          <a:bodyPr wrap="square" rtlCol="0">
            <a:spAutoFit/>
          </a:bodyPr>
          <a:lstStyle/>
          <a:p>
            <a:r>
              <a:rPr lang="en-US" sz="1500" dirty="0" smtClean="0"/>
              <a:t>Recognized as a genius from childhood, he graduated from high school at 15 and received his PhD in physics at age 21 from Columbia*.  His advisor was I. I. Rabi.</a:t>
            </a:r>
            <a:endParaRPr lang="en-US" sz="1500" dirty="0"/>
          </a:p>
        </p:txBody>
      </p:sp>
      <p:sp>
        <p:nvSpPr>
          <p:cNvPr id="8" name="TextBox 7"/>
          <p:cNvSpPr txBox="1"/>
          <p:nvPr/>
        </p:nvSpPr>
        <p:spPr>
          <a:xfrm>
            <a:off x="6803292" y="2279619"/>
            <a:ext cx="2050215" cy="1477328"/>
          </a:xfrm>
          <a:prstGeom prst="rect">
            <a:avLst/>
          </a:prstGeom>
          <a:noFill/>
        </p:spPr>
        <p:txBody>
          <a:bodyPr wrap="square" rtlCol="0">
            <a:spAutoFit/>
          </a:bodyPr>
          <a:lstStyle/>
          <a:p>
            <a:r>
              <a:rPr lang="en-US" sz="1500" dirty="0" smtClean="0"/>
              <a:t>A friend to SAIC, after leaving government he conducted special meetings for Bob Beyster called “Brown Panels”.</a:t>
            </a:r>
            <a:endParaRPr lang="en-US" sz="1500" dirty="0"/>
          </a:p>
        </p:txBody>
      </p:sp>
      <p:sp>
        <p:nvSpPr>
          <p:cNvPr id="10" name="TextBox 9"/>
          <p:cNvSpPr txBox="1"/>
          <p:nvPr/>
        </p:nvSpPr>
        <p:spPr>
          <a:xfrm>
            <a:off x="291799" y="1159659"/>
            <a:ext cx="2050215" cy="1246495"/>
          </a:xfrm>
          <a:prstGeom prst="rect">
            <a:avLst/>
          </a:prstGeom>
          <a:noFill/>
        </p:spPr>
        <p:txBody>
          <a:bodyPr wrap="square" rtlCol="0">
            <a:spAutoFit/>
          </a:bodyPr>
          <a:lstStyle/>
          <a:p>
            <a:r>
              <a:rPr lang="en-US" sz="1500" dirty="0" smtClean="0"/>
              <a:t>Harold Brown died on January 4, 2019 at his home in Rancho Santa Fe of pancreatic cancer.  He was 91.</a:t>
            </a:r>
            <a:endParaRPr lang="en-US" sz="1500" dirty="0"/>
          </a:p>
        </p:txBody>
      </p:sp>
      <p:sp>
        <p:nvSpPr>
          <p:cNvPr id="11" name="TextBox 10"/>
          <p:cNvSpPr txBox="1"/>
          <p:nvPr/>
        </p:nvSpPr>
        <p:spPr>
          <a:xfrm>
            <a:off x="2612756" y="5783527"/>
            <a:ext cx="4042326" cy="369332"/>
          </a:xfrm>
          <a:prstGeom prst="rect">
            <a:avLst/>
          </a:prstGeom>
          <a:noFill/>
        </p:spPr>
        <p:txBody>
          <a:bodyPr wrap="square" rtlCol="0">
            <a:spAutoFit/>
          </a:bodyPr>
          <a:lstStyle/>
          <a:p>
            <a:pPr algn="ctr"/>
            <a:r>
              <a:rPr lang="en-US" i="1" dirty="0" smtClean="0"/>
              <a:t>Outside the White House in 2006</a:t>
            </a:r>
            <a:endParaRPr lang="en-US" i="1" dirty="0"/>
          </a:p>
        </p:txBody>
      </p:sp>
      <p:sp>
        <p:nvSpPr>
          <p:cNvPr id="12" name="TextBox 11"/>
          <p:cNvSpPr txBox="1"/>
          <p:nvPr/>
        </p:nvSpPr>
        <p:spPr>
          <a:xfrm>
            <a:off x="118441" y="4716198"/>
            <a:ext cx="2471545" cy="323165"/>
          </a:xfrm>
          <a:prstGeom prst="rect">
            <a:avLst/>
          </a:prstGeom>
          <a:noFill/>
        </p:spPr>
        <p:txBody>
          <a:bodyPr wrap="square" rtlCol="0">
            <a:spAutoFit/>
          </a:bodyPr>
          <a:lstStyle/>
          <a:p>
            <a:r>
              <a:rPr lang="en-US" sz="1500" dirty="0" smtClean="0"/>
              <a:t>60-61: LLNL </a:t>
            </a:r>
            <a:r>
              <a:rPr lang="en-US" sz="1500" dirty="0" err="1" smtClean="0"/>
              <a:t>Dir</a:t>
            </a:r>
            <a:endParaRPr lang="en-US" sz="1500" dirty="0" smtClean="0"/>
          </a:p>
        </p:txBody>
      </p:sp>
      <p:pic>
        <p:nvPicPr>
          <p:cNvPr id="2" name="Picture 1" descr="Obit_Brown_46678.jpg"/>
          <p:cNvPicPr>
            <a:picLocks noChangeAspect="1"/>
          </p:cNvPicPr>
          <p:nvPr/>
        </p:nvPicPr>
        <p:blipFill rotWithShape="1">
          <a:blip r:embed="rId3">
            <a:extLst>
              <a:ext uri="{28A0092B-C50C-407E-A947-70E740481C1C}">
                <a14:useLocalDpi xmlns:a14="http://schemas.microsoft.com/office/drawing/2010/main" val="0"/>
              </a:ext>
            </a:extLst>
          </a:blip>
          <a:srcRect l="18324" r="17358"/>
          <a:stretch/>
        </p:blipFill>
        <p:spPr>
          <a:xfrm>
            <a:off x="2597914" y="1596043"/>
            <a:ext cx="4093799" cy="4187484"/>
          </a:xfrm>
          <a:prstGeom prst="rect">
            <a:avLst/>
          </a:prstGeom>
        </p:spPr>
      </p:pic>
      <p:sp>
        <p:nvSpPr>
          <p:cNvPr id="14" name="TextBox 13"/>
          <p:cNvSpPr txBox="1"/>
          <p:nvPr/>
        </p:nvSpPr>
        <p:spPr>
          <a:xfrm>
            <a:off x="6803292" y="3894939"/>
            <a:ext cx="2268967" cy="2169825"/>
          </a:xfrm>
          <a:prstGeom prst="rect">
            <a:avLst/>
          </a:prstGeom>
          <a:noFill/>
        </p:spPr>
        <p:txBody>
          <a:bodyPr wrap="square" rtlCol="0">
            <a:spAutoFit/>
          </a:bodyPr>
          <a:lstStyle/>
          <a:p>
            <a:r>
              <a:rPr lang="en-US" sz="1500" dirty="0"/>
              <a:t>In his farewell address as Sec of Defense, he said, “Most satisfying of all is that for four years, our nation remained at peace despite the world tensions and turmoil that constantly pose challenges to our interest and peace.”</a:t>
            </a:r>
          </a:p>
        </p:txBody>
      </p:sp>
      <p:sp>
        <p:nvSpPr>
          <p:cNvPr id="5" name="TextBox 4"/>
          <p:cNvSpPr txBox="1"/>
          <p:nvPr/>
        </p:nvSpPr>
        <p:spPr>
          <a:xfrm>
            <a:off x="2837539" y="6220225"/>
            <a:ext cx="3530743" cy="461665"/>
          </a:xfrm>
          <a:prstGeom prst="rect">
            <a:avLst/>
          </a:prstGeom>
          <a:noFill/>
        </p:spPr>
        <p:txBody>
          <a:bodyPr wrap="square" rtlCol="0">
            <a:spAutoFit/>
          </a:bodyPr>
          <a:lstStyle/>
          <a:p>
            <a:r>
              <a:rPr lang="en-US" sz="1200" i="1" dirty="0" smtClean="0">
                <a:latin typeface="Cambria"/>
                <a:cs typeface="Cambria"/>
              </a:rPr>
              <a:t>*Beta-Spectra of Gaseous Argon-41 and Oxygen-15,</a:t>
            </a:r>
          </a:p>
          <a:p>
            <a:r>
              <a:rPr lang="en-US" sz="1200" dirty="0" smtClean="0">
                <a:latin typeface="Cambria"/>
                <a:cs typeface="Cambria"/>
              </a:rPr>
              <a:t>Harold Brown, Columbia University, 1951.</a:t>
            </a:r>
            <a:endParaRPr lang="en-US" sz="1200" dirty="0">
              <a:latin typeface="Cambria"/>
              <a:cs typeface="Cambria"/>
            </a:endParaRPr>
          </a:p>
        </p:txBody>
      </p:sp>
      <p:sp>
        <p:nvSpPr>
          <p:cNvPr id="13" name="TextBox 12"/>
          <p:cNvSpPr txBox="1"/>
          <p:nvPr/>
        </p:nvSpPr>
        <p:spPr>
          <a:xfrm>
            <a:off x="139897" y="4456663"/>
            <a:ext cx="2361948" cy="323165"/>
          </a:xfrm>
          <a:prstGeom prst="rect">
            <a:avLst/>
          </a:prstGeom>
          <a:noFill/>
        </p:spPr>
        <p:txBody>
          <a:bodyPr wrap="square" rtlCol="0">
            <a:spAutoFit/>
          </a:bodyPr>
          <a:lstStyle/>
          <a:p>
            <a:r>
              <a:rPr lang="en-US" sz="1500" dirty="0" smtClean="0"/>
              <a:t>A bit of an underachiever:</a:t>
            </a:r>
          </a:p>
        </p:txBody>
      </p:sp>
      <p:sp>
        <p:nvSpPr>
          <p:cNvPr id="17" name="TextBox 16"/>
          <p:cNvSpPr txBox="1"/>
          <p:nvPr/>
        </p:nvSpPr>
        <p:spPr>
          <a:xfrm>
            <a:off x="118441" y="4979852"/>
            <a:ext cx="2581143" cy="323165"/>
          </a:xfrm>
          <a:prstGeom prst="rect">
            <a:avLst/>
          </a:prstGeom>
          <a:noFill/>
        </p:spPr>
        <p:txBody>
          <a:bodyPr wrap="square" rtlCol="0">
            <a:spAutoFit/>
          </a:bodyPr>
          <a:lstStyle/>
          <a:p>
            <a:r>
              <a:rPr lang="en-US" sz="1500" dirty="0" smtClean="0"/>
              <a:t>61-65: DDR&amp;E                    (34) </a:t>
            </a:r>
          </a:p>
        </p:txBody>
      </p:sp>
      <p:sp>
        <p:nvSpPr>
          <p:cNvPr id="19" name="TextBox 18"/>
          <p:cNvSpPr txBox="1"/>
          <p:nvPr/>
        </p:nvSpPr>
        <p:spPr>
          <a:xfrm>
            <a:off x="105553" y="5262340"/>
            <a:ext cx="2581143" cy="323165"/>
          </a:xfrm>
          <a:prstGeom prst="rect">
            <a:avLst/>
          </a:prstGeom>
          <a:noFill/>
        </p:spPr>
        <p:txBody>
          <a:bodyPr wrap="square" rtlCol="0">
            <a:spAutoFit/>
          </a:bodyPr>
          <a:lstStyle/>
          <a:p>
            <a:r>
              <a:rPr lang="en-US" sz="1500" dirty="0" smtClean="0"/>
              <a:t>65-69: Sec of Air Force     (38)</a:t>
            </a:r>
          </a:p>
        </p:txBody>
      </p:sp>
      <p:sp>
        <p:nvSpPr>
          <p:cNvPr id="20" name="TextBox 19"/>
          <p:cNvSpPr txBox="1"/>
          <p:nvPr/>
        </p:nvSpPr>
        <p:spPr>
          <a:xfrm>
            <a:off x="118441" y="5542532"/>
            <a:ext cx="2581143" cy="323165"/>
          </a:xfrm>
          <a:prstGeom prst="rect">
            <a:avLst/>
          </a:prstGeom>
          <a:noFill/>
        </p:spPr>
        <p:txBody>
          <a:bodyPr wrap="square" rtlCol="0">
            <a:spAutoFit/>
          </a:bodyPr>
          <a:lstStyle/>
          <a:p>
            <a:r>
              <a:rPr lang="en-US" sz="1500" dirty="0" smtClean="0"/>
              <a:t>69-77: Caltech President (42)</a:t>
            </a:r>
          </a:p>
        </p:txBody>
      </p:sp>
      <p:sp>
        <p:nvSpPr>
          <p:cNvPr id="21" name="TextBox 20"/>
          <p:cNvSpPr txBox="1"/>
          <p:nvPr/>
        </p:nvSpPr>
        <p:spPr>
          <a:xfrm>
            <a:off x="118441" y="5823872"/>
            <a:ext cx="2581143" cy="323165"/>
          </a:xfrm>
          <a:prstGeom prst="rect">
            <a:avLst/>
          </a:prstGeom>
          <a:noFill/>
        </p:spPr>
        <p:txBody>
          <a:bodyPr wrap="square" rtlCol="0">
            <a:spAutoFit/>
          </a:bodyPr>
          <a:lstStyle/>
          <a:p>
            <a:r>
              <a:rPr lang="en-US" sz="1500" dirty="0" smtClean="0"/>
              <a:t>77-81: Sec of Defense      (50)</a:t>
            </a:r>
          </a:p>
        </p:txBody>
      </p:sp>
      <p:sp>
        <p:nvSpPr>
          <p:cNvPr id="22" name="TextBox 21"/>
          <p:cNvSpPr txBox="1"/>
          <p:nvPr/>
        </p:nvSpPr>
        <p:spPr>
          <a:xfrm>
            <a:off x="6803292" y="1162713"/>
            <a:ext cx="2050215" cy="1015663"/>
          </a:xfrm>
          <a:prstGeom prst="rect">
            <a:avLst/>
          </a:prstGeom>
          <a:noFill/>
        </p:spPr>
        <p:txBody>
          <a:bodyPr wrap="square" rtlCol="0">
            <a:spAutoFit/>
          </a:bodyPr>
          <a:lstStyle/>
          <a:p>
            <a:r>
              <a:rPr lang="en-US" sz="1500" dirty="0" smtClean="0"/>
              <a:t>Before leaving office, Jimmy Carter awarded Harold the Presidential Medal of Freedom.</a:t>
            </a:r>
          </a:p>
        </p:txBody>
      </p:sp>
      <p:sp>
        <p:nvSpPr>
          <p:cNvPr id="23" name="TextBox 22"/>
          <p:cNvSpPr txBox="1"/>
          <p:nvPr/>
        </p:nvSpPr>
        <p:spPr>
          <a:xfrm>
            <a:off x="105553" y="4709930"/>
            <a:ext cx="2594031" cy="323165"/>
          </a:xfrm>
          <a:prstGeom prst="rect">
            <a:avLst/>
          </a:prstGeom>
          <a:noFill/>
        </p:spPr>
        <p:txBody>
          <a:bodyPr wrap="square" rtlCol="0">
            <a:spAutoFit/>
          </a:bodyPr>
          <a:lstStyle/>
          <a:p>
            <a:r>
              <a:rPr lang="en-US" sz="1500" dirty="0"/>
              <a:t> </a:t>
            </a:r>
            <a:r>
              <a:rPr lang="en-US" sz="1500" dirty="0" smtClean="0"/>
              <a:t>                                    (age 33!)</a:t>
            </a:r>
          </a:p>
        </p:txBody>
      </p:sp>
    </p:spTree>
    <p:extLst>
      <p:ext uri="{BB962C8B-B14F-4D97-AF65-F5344CB8AC3E}">
        <p14:creationId xmlns:p14="http://schemas.microsoft.com/office/powerpoint/2010/main" val="404953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P spid="5" grpId="0"/>
      <p:bldP spid="13" grpId="0"/>
      <p:bldP spid="17"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538"/>
            <a:ext cx="9144000" cy="1143000"/>
          </a:xfrm>
        </p:spPr>
        <p:txBody>
          <a:bodyPr>
            <a:normAutofit/>
          </a:bodyPr>
          <a:lstStyle/>
          <a:p>
            <a:r>
              <a:rPr lang="en-US" dirty="0" smtClean="0"/>
              <a:t>Harold Brown</a:t>
            </a:r>
            <a:endParaRPr lang="en-US" dirty="0"/>
          </a:p>
        </p:txBody>
      </p:sp>
      <p:sp>
        <p:nvSpPr>
          <p:cNvPr id="3" name="TextBox 2"/>
          <p:cNvSpPr txBox="1"/>
          <p:nvPr/>
        </p:nvSpPr>
        <p:spPr>
          <a:xfrm>
            <a:off x="9670845" y="2770618"/>
            <a:ext cx="184666" cy="369332"/>
          </a:xfrm>
          <a:prstGeom prst="rect">
            <a:avLst/>
          </a:prstGeom>
          <a:noFill/>
        </p:spPr>
        <p:txBody>
          <a:bodyPr wrap="none" rtlCol="0">
            <a:spAutoFit/>
          </a:bodyPr>
          <a:lstStyle/>
          <a:p>
            <a:endParaRPr lang="en-US" dirty="0"/>
          </a:p>
        </p:txBody>
      </p:sp>
      <p:sp>
        <p:nvSpPr>
          <p:cNvPr id="11" name="TextBox 10"/>
          <p:cNvSpPr txBox="1"/>
          <p:nvPr/>
        </p:nvSpPr>
        <p:spPr>
          <a:xfrm>
            <a:off x="1631876" y="5788602"/>
            <a:ext cx="5880248" cy="584776"/>
          </a:xfrm>
          <a:prstGeom prst="rect">
            <a:avLst/>
          </a:prstGeom>
          <a:noFill/>
        </p:spPr>
        <p:txBody>
          <a:bodyPr wrap="square" rtlCol="0">
            <a:spAutoFit/>
          </a:bodyPr>
          <a:lstStyle/>
          <a:p>
            <a:pPr algn="ctr"/>
            <a:r>
              <a:rPr lang="en-US" sz="1600" dirty="0" smtClean="0">
                <a:latin typeface="Times Roman"/>
                <a:cs typeface="Times Roman"/>
              </a:rPr>
              <a:t>Harold Brown signing copies of “Star Spangled Security” in his office at the Center for Strategic and International Studies (9/17/13)</a:t>
            </a:r>
            <a:endParaRPr lang="en-US" sz="1600" dirty="0">
              <a:latin typeface="Times Roman"/>
              <a:cs typeface="Times Roman"/>
            </a:endParaRPr>
          </a:p>
        </p:txBody>
      </p:sp>
      <p:pic>
        <p:nvPicPr>
          <p:cNvPr id="5" name="Picture 4" descr="Harold Brown signing books 9-17-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855" y="1246803"/>
            <a:ext cx="5996291" cy="4476763"/>
          </a:xfrm>
          <a:prstGeom prst="rect">
            <a:avLst/>
          </a:prstGeom>
        </p:spPr>
      </p:pic>
      <p:pic>
        <p:nvPicPr>
          <p:cNvPr id="6" name="Picture 5" descr="Image of Star Spangled Security boo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75318">
            <a:off x="6995855" y="920677"/>
            <a:ext cx="1379156" cy="2024114"/>
          </a:xfrm>
          <a:prstGeom prst="rect">
            <a:avLst/>
          </a:prstGeom>
        </p:spPr>
      </p:pic>
      <p:sp>
        <p:nvSpPr>
          <p:cNvPr id="2" name="Oval 1"/>
          <p:cNvSpPr/>
          <p:nvPr/>
        </p:nvSpPr>
        <p:spPr>
          <a:xfrm>
            <a:off x="5092986" y="4074506"/>
            <a:ext cx="741384" cy="676936"/>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025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737"/>
            <a:ext cx="9144000" cy="1143000"/>
          </a:xfrm>
        </p:spPr>
        <p:txBody>
          <a:bodyPr>
            <a:normAutofit/>
          </a:bodyPr>
          <a:lstStyle/>
          <a:p>
            <a:r>
              <a:rPr lang="en-US" dirty="0" smtClean="0"/>
              <a:t>Upcoming Talks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9033655"/>
              </p:ext>
            </p:extLst>
          </p:nvPr>
        </p:nvGraphicFramePr>
        <p:xfrm>
          <a:off x="472410" y="1609345"/>
          <a:ext cx="8229600" cy="5064759"/>
        </p:xfrm>
        <a:graphic>
          <a:graphicData uri="http://schemas.openxmlformats.org/drawingml/2006/table">
            <a:tbl>
              <a:tblPr firstRow="1" bandRow="1">
                <a:tableStyleId>{5C22544A-7EE6-4342-B048-85BDC9FD1C3A}</a:tableStyleId>
              </a:tblPr>
              <a:tblGrid>
                <a:gridCol w="1398407"/>
                <a:gridCol w="3574326"/>
                <a:gridCol w="3256867"/>
              </a:tblGrid>
              <a:tr h="370840">
                <a:tc>
                  <a:txBody>
                    <a:bodyPr/>
                    <a:lstStyle/>
                    <a:p>
                      <a:pPr algn="ctr"/>
                      <a:r>
                        <a:rPr lang="en-US" sz="1600" dirty="0" smtClean="0"/>
                        <a:t>Date</a:t>
                      </a:r>
                      <a:endParaRPr lang="en-US" sz="1600" dirty="0"/>
                    </a:p>
                  </a:txBody>
                  <a:tcPr/>
                </a:tc>
                <a:tc>
                  <a:txBody>
                    <a:bodyPr/>
                    <a:lstStyle/>
                    <a:p>
                      <a:pPr algn="ctr"/>
                      <a:r>
                        <a:rPr lang="en-US" sz="1600" dirty="0" smtClean="0"/>
                        <a:t>Speaker</a:t>
                      </a:r>
                      <a:endParaRPr lang="en-US" sz="1600" dirty="0"/>
                    </a:p>
                  </a:txBody>
                  <a:tcPr/>
                </a:tc>
                <a:tc>
                  <a:txBody>
                    <a:bodyPr/>
                    <a:lstStyle/>
                    <a:p>
                      <a:pPr algn="ctr"/>
                      <a:r>
                        <a:rPr lang="en-US" sz="1600" dirty="0" smtClean="0"/>
                        <a:t>Topic/Title</a:t>
                      </a:r>
                      <a:endParaRPr lang="en-US" sz="1600" dirty="0"/>
                    </a:p>
                  </a:txBody>
                  <a:tcPr/>
                </a:tc>
              </a:tr>
              <a:tr h="370840">
                <a:tc>
                  <a:txBody>
                    <a:bodyPr/>
                    <a:lstStyle/>
                    <a:p>
                      <a:pPr marL="0" marR="0" algn="ctr">
                        <a:spcBef>
                          <a:spcPts val="0"/>
                        </a:spcBef>
                        <a:spcAft>
                          <a:spcPts val="0"/>
                        </a:spcAft>
                      </a:pPr>
                      <a:r>
                        <a:rPr lang="en-US" sz="1400" dirty="0" smtClean="0">
                          <a:solidFill>
                            <a:srgbClr val="365F91"/>
                          </a:solidFill>
                          <a:effectLst/>
                          <a:latin typeface="Cambria"/>
                          <a:ea typeface="ＭＳ 明朝"/>
                          <a:cs typeface="Times New Roman"/>
                        </a:rPr>
                        <a:t>2/20/19</a:t>
                      </a:r>
                      <a:endParaRPr lang="en-US" sz="1400" dirty="0">
                        <a:solidFill>
                          <a:srgbClr val="365F91"/>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endParaRPr lang="en-US" sz="1400" b="1" i="0" baseline="0" dirty="0" smtClean="0">
                        <a:solidFill>
                          <a:srgbClr val="365F91"/>
                        </a:solidFill>
                        <a:effectLst/>
                        <a:latin typeface="Cambria"/>
                        <a:ea typeface="ＭＳ 明朝"/>
                        <a:cs typeface="Times New Roman"/>
                      </a:endParaRPr>
                    </a:p>
                    <a:p>
                      <a:pPr marL="0" marR="0">
                        <a:spcBef>
                          <a:spcPts val="0"/>
                        </a:spcBef>
                        <a:spcAft>
                          <a:spcPts val="0"/>
                        </a:spcAft>
                      </a:pPr>
                      <a:r>
                        <a:rPr lang="en-US" sz="1400" b="1" i="0" baseline="0" dirty="0" smtClean="0">
                          <a:solidFill>
                            <a:srgbClr val="365F91"/>
                          </a:solidFill>
                          <a:effectLst/>
                          <a:latin typeface="Cambria"/>
                          <a:ea typeface="ＭＳ 明朝"/>
                          <a:cs typeface="Times New Roman"/>
                        </a:rPr>
                        <a:t>Brian Keating</a:t>
                      </a:r>
                    </a:p>
                    <a:p>
                      <a:pPr marL="0" marR="0">
                        <a:spcBef>
                          <a:spcPts val="0"/>
                        </a:spcBef>
                        <a:spcAft>
                          <a:spcPts val="0"/>
                        </a:spcAft>
                      </a:pPr>
                      <a:r>
                        <a:rPr lang="en-US" sz="1400" b="0" i="1" baseline="0" dirty="0" smtClean="0">
                          <a:solidFill>
                            <a:srgbClr val="365F91"/>
                          </a:solidFill>
                          <a:effectLst/>
                          <a:latin typeface="Cambria"/>
                          <a:ea typeface="ＭＳ 明朝"/>
                          <a:cs typeface="Times New Roman"/>
                        </a:rPr>
                        <a:t>Professor of Physics</a:t>
                      </a:r>
                    </a:p>
                    <a:p>
                      <a:pPr marL="0" marR="0">
                        <a:spcBef>
                          <a:spcPts val="0"/>
                        </a:spcBef>
                        <a:spcAft>
                          <a:spcPts val="0"/>
                        </a:spcAft>
                      </a:pPr>
                      <a:r>
                        <a:rPr lang="en-US" sz="1400" b="0" i="1" baseline="0" dirty="0" smtClean="0">
                          <a:solidFill>
                            <a:srgbClr val="365F91"/>
                          </a:solidFill>
                          <a:effectLst/>
                          <a:latin typeface="Cambria"/>
                          <a:ea typeface="ＭＳ 明朝"/>
                          <a:cs typeface="Times New Roman"/>
                        </a:rPr>
                        <a:t>Center for Astrophysics &amp; Space Sciences</a:t>
                      </a:r>
                    </a:p>
                    <a:p>
                      <a:pPr marL="0" marR="0">
                        <a:spcBef>
                          <a:spcPts val="0"/>
                        </a:spcBef>
                        <a:spcAft>
                          <a:spcPts val="0"/>
                        </a:spcAft>
                      </a:pPr>
                      <a:r>
                        <a:rPr lang="en-US" sz="1400" b="0" i="1" baseline="0" dirty="0" smtClean="0">
                          <a:solidFill>
                            <a:srgbClr val="365F91"/>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rgbClr val="365F91"/>
                          </a:solidFill>
                          <a:effectLst/>
                          <a:latin typeface="Cambria"/>
                          <a:ea typeface="ＭＳ 明朝"/>
                          <a:cs typeface="Times New Roman"/>
                        </a:rPr>
                        <a:t>Losing the Nobel Prize: A Cosmic Mystery Story</a:t>
                      </a:r>
                      <a:endParaRPr lang="en-US" sz="1400" b="0" dirty="0">
                        <a:solidFill>
                          <a:srgbClr val="365F91"/>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FF0000"/>
                          </a:solidFill>
                          <a:effectLst/>
                          <a:latin typeface="Cambria"/>
                          <a:ea typeface="ＭＳ 明朝"/>
                          <a:cs typeface="Times New Roman"/>
                        </a:rPr>
                        <a:t>4/3/19</a:t>
                      </a:r>
                      <a:endParaRPr lang="en-US" sz="1400" dirty="0">
                        <a:solidFill>
                          <a:srgbClr val="FF0000"/>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endParaRPr lang="en-US" sz="1400" b="1" i="0" baseline="0" dirty="0" smtClean="0">
                        <a:solidFill>
                          <a:srgbClr val="FF0000"/>
                        </a:solidFill>
                        <a:effectLst/>
                        <a:latin typeface="Cambria"/>
                        <a:ea typeface="ＭＳ 明朝"/>
                        <a:cs typeface="Times New Roman"/>
                      </a:endParaRPr>
                    </a:p>
                    <a:p>
                      <a:pPr marL="0" marR="0">
                        <a:spcBef>
                          <a:spcPts val="0"/>
                        </a:spcBef>
                        <a:spcAft>
                          <a:spcPts val="0"/>
                        </a:spcAft>
                      </a:pPr>
                      <a:r>
                        <a:rPr lang="en-US" sz="1400" b="1" i="0" baseline="0" dirty="0" smtClean="0">
                          <a:solidFill>
                            <a:srgbClr val="FF0000"/>
                          </a:solidFill>
                          <a:effectLst/>
                          <a:latin typeface="Cambria"/>
                          <a:ea typeface="ＭＳ 明朝"/>
                          <a:cs typeface="Times New Roman"/>
                        </a:rPr>
                        <a:t>Vadim Parfenov</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Professor</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State Electrotechnical University</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St. Petersburg, Russia</a:t>
                      </a:r>
                    </a:p>
                  </a:txBody>
                  <a:tcPr marL="68580" marR="68580" marT="0" marB="0" anchor="ctr"/>
                </a:tc>
                <a:tc>
                  <a:txBody>
                    <a:bodyPr/>
                    <a:lstStyle/>
                    <a:p>
                      <a:pPr marL="0" marR="0">
                        <a:spcBef>
                          <a:spcPts val="0"/>
                        </a:spcBef>
                        <a:spcAft>
                          <a:spcPts val="0"/>
                        </a:spcAft>
                      </a:pPr>
                      <a:r>
                        <a:rPr lang="en-US" sz="1400" b="0" dirty="0" smtClean="0">
                          <a:solidFill>
                            <a:srgbClr val="FF0000"/>
                          </a:solidFill>
                          <a:effectLst/>
                          <a:latin typeface="Cambria"/>
                          <a:ea typeface="ＭＳ 明朝"/>
                          <a:cs typeface="Times New Roman"/>
                        </a:rPr>
                        <a:t>TBD</a:t>
                      </a:r>
                      <a:endParaRPr lang="en-US" sz="1400" b="0" dirty="0">
                        <a:solidFill>
                          <a:srgbClr val="FF0000"/>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000000"/>
                          </a:solidFill>
                          <a:effectLst/>
                          <a:latin typeface="Cambria"/>
                          <a:ea typeface="ＭＳ 明朝"/>
                          <a:cs typeface="Times New Roman"/>
                        </a:rPr>
                        <a:t>5/15/19</a:t>
                      </a:r>
                      <a:endParaRPr lang="en-US" sz="1400" dirty="0">
                        <a:solidFill>
                          <a:srgbClr val="000000"/>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endParaRPr lang="en-US" sz="1400" b="1" i="0" baseline="0" dirty="0" smtClean="0">
                        <a:solidFill>
                          <a:srgbClr val="000000"/>
                        </a:solidFill>
                        <a:effectLst/>
                        <a:latin typeface="Cambria"/>
                        <a:ea typeface="ＭＳ 明朝"/>
                        <a:cs typeface="Times New Roman"/>
                      </a:endParaRPr>
                    </a:p>
                    <a:p>
                      <a:pPr marL="0" marR="0">
                        <a:spcBef>
                          <a:spcPts val="0"/>
                        </a:spcBef>
                        <a:spcAft>
                          <a:spcPts val="0"/>
                        </a:spcAft>
                      </a:pPr>
                      <a:r>
                        <a:rPr lang="en-US" sz="1400" b="1" i="0" baseline="0" dirty="0" smtClean="0">
                          <a:solidFill>
                            <a:srgbClr val="000000"/>
                          </a:solidFill>
                          <a:effectLst/>
                          <a:latin typeface="Cambria"/>
                          <a:ea typeface="ＭＳ 明朝"/>
                          <a:cs typeface="Times New Roman"/>
                        </a:rPr>
                        <a:t>Pamela Cosman</a:t>
                      </a:r>
                    </a:p>
                    <a:p>
                      <a:pPr marL="0" marR="0">
                        <a:spcBef>
                          <a:spcPts val="0"/>
                        </a:spcBef>
                        <a:spcAft>
                          <a:spcPts val="0"/>
                        </a:spcAft>
                      </a:pPr>
                      <a:r>
                        <a:rPr lang="en-US" sz="1400" b="0" i="1" baseline="0" dirty="0" smtClean="0">
                          <a:solidFill>
                            <a:srgbClr val="000000"/>
                          </a:solidFill>
                          <a:effectLst/>
                          <a:latin typeface="Cambria"/>
                          <a:ea typeface="ＭＳ 明朝"/>
                          <a:cs typeface="Times New Roman"/>
                        </a:rPr>
                        <a:t>Professor of Electrical and Computer Engineering</a:t>
                      </a:r>
                    </a:p>
                    <a:p>
                      <a:pPr marL="0" marR="0">
                        <a:spcBef>
                          <a:spcPts val="0"/>
                        </a:spcBef>
                        <a:spcAft>
                          <a:spcPts val="0"/>
                        </a:spcAft>
                      </a:pPr>
                      <a:r>
                        <a:rPr lang="en-US" sz="1400" b="0" i="1" baseline="0" dirty="0" smtClean="0">
                          <a:solidFill>
                            <a:srgbClr val="000000"/>
                          </a:solidFill>
                          <a:effectLst/>
                          <a:latin typeface="Cambria"/>
                          <a:ea typeface="ＭＳ 明朝"/>
                          <a:cs typeface="Times New Roman"/>
                        </a:rPr>
                        <a:t>Jacobs School of Engineering</a:t>
                      </a:r>
                    </a:p>
                    <a:p>
                      <a:pPr marL="0" marR="0">
                        <a:spcBef>
                          <a:spcPts val="0"/>
                        </a:spcBef>
                        <a:spcAft>
                          <a:spcPts val="0"/>
                        </a:spcAft>
                      </a:pPr>
                      <a:r>
                        <a:rPr lang="en-US" sz="1400" b="0" i="1" baseline="0" dirty="0" smtClean="0">
                          <a:solidFill>
                            <a:srgbClr val="000000"/>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rgbClr val="000000"/>
                          </a:solidFill>
                          <a:effectLst/>
                          <a:latin typeface="Cambria"/>
                          <a:ea typeface="ＭＳ 明朝"/>
                          <a:cs typeface="Times New Roman"/>
                        </a:rPr>
                        <a:t>TBD</a:t>
                      </a:r>
                      <a:endParaRPr lang="en-US" sz="1400" b="0" dirty="0">
                        <a:solidFill>
                          <a:srgbClr val="000000"/>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FF0000"/>
                          </a:solidFill>
                          <a:effectLst/>
                          <a:latin typeface="Cambria"/>
                          <a:ea typeface="ＭＳ 明朝"/>
                          <a:cs typeface="Times New Roman"/>
                        </a:rPr>
                        <a:t>6/26/19</a:t>
                      </a:r>
                      <a:endParaRPr lang="en-US" sz="1400" dirty="0">
                        <a:solidFill>
                          <a:srgbClr val="FF0000"/>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endParaRPr lang="en-US" sz="1400" b="1" i="0" baseline="0" dirty="0" smtClean="0">
                        <a:solidFill>
                          <a:srgbClr val="FF0000"/>
                        </a:solidFill>
                        <a:effectLst/>
                        <a:latin typeface="Cambria"/>
                        <a:ea typeface="ＭＳ 明朝"/>
                        <a:cs typeface="Times New Roman"/>
                      </a:endParaRPr>
                    </a:p>
                    <a:p>
                      <a:pPr marL="0" marR="0">
                        <a:spcBef>
                          <a:spcPts val="0"/>
                        </a:spcBef>
                        <a:spcAft>
                          <a:spcPts val="0"/>
                        </a:spcAft>
                      </a:pPr>
                      <a:r>
                        <a:rPr lang="en-US" sz="1400" b="1" i="0" baseline="0" dirty="0" smtClean="0">
                          <a:solidFill>
                            <a:srgbClr val="FF0000"/>
                          </a:solidFill>
                          <a:effectLst/>
                          <a:latin typeface="Cambria"/>
                          <a:ea typeface="ＭＳ 明朝"/>
                          <a:cs typeface="Times New Roman"/>
                        </a:rPr>
                        <a:t>Jeff Severinghaus</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Professor</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Geosciences Research Division</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Scripps Institution of Oceanography</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rgbClr val="FF0000"/>
                          </a:solidFill>
                          <a:effectLst/>
                          <a:latin typeface="Cambria"/>
                          <a:ea typeface="ＭＳ 明朝"/>
                          <a:cs typeface="Times New Roman"/>
                        </a:rPr>
                        <a:t>TBD</a:t>
                      </a:r>
                      <a:endParaRPr lang="en-US" sz="1400" b="0" dirty="0">
                        <a:solidFill>
                          <a:srgbClr val="FF0000"/>
                        </a:solidFill>
                        <a:effectLst/>
                        <a:latin typeface="Cambria"/>
                        <a:ea typeface="ＭＳ 明朝"/>
                        <a:cs typeface="Times New Roman"/>
                      </a:endParaRPr>
                    </a:p>
                  </a:txBody>
                  <a:tcPr marL="68580" marR="68580" marT="0" marB="0" anchor="ctr"/>
                </a:tc>
              </a:tr>
            </a:tbl>
          </a:graphicData>
        </a:graphic>
      </p:graphicFrame>
      <p:sp>
        <p:nvSpPr>
          <p:cNvPr id="5" name="TextBox 4"/>
          <p:cNvSpPr txBox="1"/>
          <p:nvPr/>
        </p:nvSpPr>
        <p:spPr>
          <a:xfrm>
            <a:off x="472410" y="665149"/>
            <a:ext cx="8229600" cy="707886"/>
          </a:xfrm>
          <a:prstGeom prst="rect">
            <a:avLst/>
          </a:prstGeom>
          <a:noFill/>
        </p:spPr>
        <p:txBody>
          <a:bodyPr wrap="square" rtlCol="0">
            <a:spAutoFit/>
          </a:bodyPr>
          <a:lstStyle/>
          <a:p>
            <a:pPr algn="ctr"/>
            <a:r>
              <a:rPr lang="en-US" sz="2000" dirty="0" smtClean="0"/>
              <a:t>SUBJECT TO CHANGE</a:t>
            </a:r>
          </a:p>
          <a:p>
            <a:pPr algn="ctr"/>
            <a:r>
              <a:rPr lang="en-US" sz="2000" dirty="0" smtClean="0"/>
              <a:t>This information is also on the website under “Upcoming Talks”</a:t>
            </a:r>
            <a:endParaRPr lang="en-US" sz="2000" dirty="0"/>
          </a:p>
        </p:txBody>
      </p:sp>
    </p:spTree>
    <p:extLst>
      <p:ext uri="{BB962C8B-B14F-4D97-AF65-F5344CB8AC3E}">
        <p14:creationId xmlns:p14="http://schemas.microsoft.com/office/powerpoint/2010/main" val="23108649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737"/>
            <a:ext cx="9144000" cy="1143000"/>
          </a:xfrm>
        </p:spPr>
        <p:txBody>
          <a:bodyPr>
            <a:normAutofit/>
          </a:bodyPr>
          <a:lstStyle/>
          <a:p>
            <a:r>
              <a:rPr lang="en-US" dirty="0" smtClean="0"/>
              <a:t>Upcoming Talks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2212916"/>
              </p:ext>
            </p:extLst>
          </p:nvPr>
        </p:nvGraphicFramePr>
        <p:xfrm>
          <a:off x="472410" y="1609345"/>
          <a:ext cx="8229600" cy="4155439"/>
        </p:xfrm>
        <a:graphic>
          <a:graphicData uri="http://schemas.openxmlformats.org/drawingml/2006/table">
            <a:tbl>
              <a:tblPr firstRow="1" bandRow="1">
                <a:tableStyleId>{5C22544A-7EE6-4342-B048-85BDC9FD1C3A}</a:tableStyleId>
              </a:tblPr>
              <a:tblGrid>
                <a:gridCol w="1398407"/>
                <a:gridCol w="3574326"/>
                <a:gridCol w="3256867"/>
              </a:tblGrid>
              <a:tr h="370840">
                <a:tc>
                  <a:txBody>
                    <a:bodyPr/>
                    <a:lstStyle/>
                    <a:p>
                      <a:pPr algn="ctr"/>
                      <a:r>
                        <a:rPr lang="en-US" sz="1600" dirty="0" smtClean="0"/>
                        <a:t>Date</a:t>
                      </a:r>
                      <a:endParaRPr lang="en-US" sz="1600" dirty="0"/>
                    </a:p>
                  </a:txBody>
                  <a:tcPr/>
                </a:tc>
                <a:tc>
                  <a:txBody>
                    <a:bodyPr/>
                    <a:lstStyle/>
                    <a:p>
                      <a:pPr algn="ctr"/>
                      <a:r>
                        <a:rPr lang="en-US" sz="1600" dirty="0" smtClean="0"/>
                        <a:t>Speaker</a:t>
                      </a:r>
                      <a:endParaRPr lang="en-US" sz="1600" dirty="0"/>
                    </a:p>
                  </a:txBody>
                  <a:tcPr/>
                </a:tc>
                <a:tc>
                  <a:txBody>
                    <a:bodyPr/>
                    <a:lstStyle/>
                    <a:p>
                      <a:pPr algn="ctr"/>
                      <a:r>
                        <a:rPr lang="en-US" sz="1600" dirty="0" smtClean="0"/>
                        <a:t>Topic/Title</a:t>
                      </a:r>
                      <a:endParaRPr lang="en-US" sz="1600" dirty="0"/>
                    </a:p>
                  </a:txBody>
                  <a:tcPr/>
                </a:tc>
              </a:tr>
              <a:tr h="370840">
                <a:tc>
                  <a:txBody>
                    <a:bodyPr/>
                    <a:lstStyle/>
                    <a:p>
                      <a:pPr marL="0" marR="0" algn="ctr">
                        <a:spcBef>
                          <a:spcPts val="0"/>
                        </a:spcBef>
                        <a:spcAft>
                          <a:spcPts val="0"/>
                        </a:spcAft>
                      </a:pPr>
                      <a:r>
                        <a:rPr lang="en-US" sz="1400" dirty="0" smtClean="0">
                          <a:solidFill>
                            <a:srgbClr val="FF0000"/>
                          </a:solidFill>
                          <a:effectLst/>
                          <a:latin typeface="Cambria"/>
                          <a:ea typeface="ＭＳ 明朝"/>
                          <a:cs typeface="Times New Roman"/>
                        </a:rPr>
                        <a:t>8/7/19</a:t>
                      </a:r>
                      <a:endParaRPr lang="en-US" sz="1400" dirty="0">
                        <a:solidFill>
                          <a:srgbClr val="FF0000"/>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endParaRPr lang="en-US" sz="1400" b="1" i="0" baseline="0" dirty="0" smtClean="0">
                        <a:solidFill>
                          <a:srgbClr val="FF0000"/>
                        </a:solidFill>
                        <a:effectLst/>
                        <a:latin typeface="Cambria"/>
                        <a:ea typeface="ＭＳ 明朝"/>
                        <a:cs typeface="Times New Roman"/>
                      </a:endParaRPr>
                    </a:p>
                    <a:p>
                      <a:pPr marL="0" marR="0">
                        <a:spcBef>
                          <a:spcPts val="0"/>
                        </a:spcBef>
                        <a:spcAft>
                          <a:spcPts val="0"/>
                        </a:spcAft>
                      </a:pPr>
                      <a:r>
                        <a:rPr lang="en-US" sz="1400" b="1" i="0" baseline="0" dirty="0" smtClean="0">
                          <a:solidFill>
                            <a:srgbClr val="FF0000"/>
                          </a:solidFill>
                          <a:effectLst/>
                          <a:latin typeface="Cambria"/>
                          <a:ea typeface="ＭＳ 明朝"/>
                          <a:cs typeface="Times New Roman"/>
                        </a:rPr>
                        <a:t>William Tong</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Professor of Chemistry &amp; Biochemistry</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San Diego State University</a:t>
                      </a:r>
                    </a:p>
                  </a:txBody>
                  <a:tcPr marL="68580" marR="68580" marT="0" marB="0" anchor="ctr"/>
                </a:tc>
                <a:tc>
                  <a:txBody>
                    <a:bodyPr/>
                    <a:lstStyle/>
                    <a:p>
                      <a:pPr marL="0" marR="0">
                        <a:spcBef>
                          <a:spcPts val="0"/>
                        </a:spcBef>
                        <a:spcAft>
                          <a:spcPts val="0"/>
                        </a:spcAft>
                      </a:pPr>
                      <a:r>
                        <a:rPr lang="en-US" sz="1400" b="0" dirty="0" smtClean="0">
                          <a:solidFill>
                            <a:srgbClr val="FF0000"/>
                          </a:solidFill>
                          <a:effectLst/>
                          <a:latin typeface="Cambria"/>
                          <a:ea typeface="ＭＳ 明朝"/>
                          <a:cs typeface="Times New Roman"/>
                        </a:rPr>
                        <a:t>TBD</a:t>
                      </a:r>
                      <a:endParaRPr lang="en-US" sz="1400" b="0" dirty="0">
                        <a:solidFill>
                          <a:srgbClr val="FF0000"/>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FF0000"/>
                          </a:solidFill>
                          <a:effectLst/>
                          <a:latin typeface="Cambria"/>
                          <a:ea typeface="ＭＳ 明朝"/>
                          <a:cs typeface="Times New Roman"/>
                        </a:rPr>
                        <a:t>9/18/19</a:t>
                      </a:r>
                      <a:endParaRPr lang="en-US" sz="1400" dirty="0">
                        <a:solidFill>
                          <a:srgbClr val="FF0000"/>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endParaRPr lang="en-US" sz="1400" b="1" i="0" baseline="0" dirty="0" smtClean="0">
                        <a:solidFill>
                          <a:srgbClr val="FF0000"/>
                        </a:solidFill>
                        <a:effectLst/>
                        <a:latin typeface="Cambria"/>
                        <a:ea typeface="ＭＳ 明朝"/>
                        <a:cs typeface="Times New Roman"/>
                      </a:endParaRPr>
                    </a:p>
                    <a:p>
                      <a:pPr marL="0" marR="0">
                        <a:spcBef>
                          <a:spcPts val="0"/>
                        </a:spcBef>
                        <a:spcAft>
                          <a:spcPts val="0"/>
                        </a:spcAft>
                      </a:pPr>
                      <a:r>
                        <a:rPr lang="en-US" sz="1400" b="1" i="0" baseline="0" dirty="0" smtClean="0">
                          <a:solidFill>
                            <a:srgbClr val="FF0000"/>
                          </a:solidFill>
                          <a:effectLst/>
                          <a:latin typeface="Cambria"/>
                          <a:ea typeface="ＭＳ 明朝"/>
                          <a:cs typeface="Times New Roman"/>
                        </a:rPr>
                        <a:t>Mark Merrifield</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Director, Center for Climate Change Impacts and Adaptation</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Scripps Institution of Oceanography</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1" baseline="0" dirty="0" smtClean="0">
                          <a:solidFill>
                            <a:srgbClr val="FF0000"/>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rgbClr val="FF0000"/>
                          </a:solidFill>
                          <a:effectLst/>
                          <a:latin typeface="Cambria"/>
                          <a:ea typeface="ＭＳ 明朝"/>
                          <a:cs typeface="Times New Roman"/>
                        </a:rPr>
                        <a:t>TBD</a:t>
                      </a:r>
                      <a:endParaRPr lang="en-US" sz="1400" b="0" dirty="0">
                        <a:solidFill>
                          <a:srgbClr val="FF0000"/>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FF0000"/>
                          </a:solidFill>
                          <a:effectLst/>
                          <a:latin typeface="Cambria"/>
                          <a:ea typeface="ＭＳ 明朝"/>
                          <a:cs typeface="Times New Roman"/>
                        </a:rPr>
                        <a:t>10/30/19</a:t>
                      </a:r>
                      <a:endParaRPr lang="en-US" sz="1400" dirty="0">
                        <a:solidFill>
                          <a:srgbClr val="FF0000"/>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endParaRPr lang="en-US" sz="1400" b="1" i="0" baseline="0" dirty="0" smtClean="0">
                        <a:solidFill>
                          <a:srgbClr val="FF0000"/>
                        </a:solidFill>
                        <a:effectLst/>
                        <a:latin typeface="Cambria"/>
                        <a:ea typeface="ＭＳ 明朝"/>
                        <a:cs typeface="Times New Roman"/>
                      </a:endParaRPr>
                    </a:p>
                    <a:p>
                      <a:pPr marL="0" marR="0">
                        <a:spcBef>
                          <a:spcPts val="0"/>
                        </a:spcBef>
                        <a:spcAft>
                          <a:spcPts val="0"/>
                        </a:spcAft>
                      </a:pPr>
                      <a:r>
                        <a:rPr lang="en-US" sz="1400" b="1" i="0" baseline="0" dirty="0" smtClean="0">
                          <a:solidFill>
                            <a:srgbClr val="FF0000"/>
                          </a:solidFill>
                          <a:effectLst/>
                          <a:latin typeface="Cambria"/>
                          <a:ea typeface="ＭＳ 明朝"/>
                          <a:cs typeface="Times New Roman"/>
                        </a:rPr>
                        <a:t>Richard Norris</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Professor of Paleobiology</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Geosciences Research Division</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Scripps Institution of Oceanography</a:t>
                      </a:r>
                    </a:p>
                    <a:p>
                      <a:pPr marL="0" marR="0">
                        <a:spcBef>
                          <a:spcPts val="0"/>
                        </a:spcBef>
                        <a:spcAft>
                          <a:spcPts val="0"/>
                        </a:spcAft>
                      </a:pPr>
                      <a:r>
                        <a:rPr lang="en-US" sz="1400" b="0" i="1" baseline="0" dirty="0" smtClean="0">
                          <a:solidFill>
                            <a:srgbClr val="FF0000"/>
                          </a:solidFill>
                          <a:effectLst/>
                          <a:latin typeface="Cambria"/>
                          <a:ea typeface="ＭＳ 明朝"/>
                          <a:cs typeface="Times New Roman"/>
                        </a:rPr>
                        <a:t>UC San Diego</a:t>
                      </a:r>
                    </a:p>
                  </a:txBody>
                  <a:tcPr marL="68580" marR="68580" marT="0" marB="0" anchor="ctr"/>
                </a:tc>
                <a:tc>
                  <a:txBody>
                    <a:bodyPr/>
                    <a:lstStyle/>
                    <a:p>
                      <a:pPr marL="0" marR="0">
                        <a:spcBef>
                          <a:spcPts val="0"/>
                        </a:spcBef>
                        <a:spcAft>
                          <a:spcPts val="0"/>
                        </a:spcAft>
                      </a:pPr>
                      <a:r>
                        <a:rPr lang="en-US" sz="1400" b="0" dirty="0" smtClean="0">
                          <a:solidFill>
                            <a:srgbClr val="FF0000"/>
                          </a:solidFill>
                          <a:effectLst/>
                          <a:latin typeface="Cambria"/>
                          <a:ea typeface="ＭＳ 明朝"/>
                          <a:cs typeface="Times New Roman"/>
                        </a:rPr>
                        <a:t>TBD</a:t>
                      </a:r>
                      <a:endParaRPr lang="en-US" sz="1400" b="0" dirty="0">
                        <a:solidFill>
                          <a:srgbClr val="FF0000"/>
                        </a:solidFill>
                        <a:effectLst/>
                        <a:latin typeface="Cambria"/>
                        <a:ea typeface="ＭＳ 明朝"/>
                        <a:cs typeface="Times New Roman"/>
                      </a:endParaRPr>
                    </a:p>
                  </a:txBody>
                  <a:tcPr marL="68580" marR="68580" marT="0" marB="0" anchor="ctr"/>
                </a:tc>
              </a:tr>
              <a:tr h="370840">
                <a:tc>
                  <a:txBody>
                    <a:bodyPr/>
                    <a:lstStyle/>
                    <a:p>
                      <a:pPr marL="0" marR="0" algn="ctr">
                        <a:spcBef>
                          <a:spcPts val="0"/>
                        </a:spcBef>
                        <a:spcAft>
                          <a:spcPts val="0"/>
                        </a:spcAft>
                      </a:pPr>
                      <a:r>
                        <a:rPr lang="en-US" sz="1400" dirty="0" smtClean="0">
                          <a:solidFill>
                            <a:srgbClr val="365F91"/>
                          </a:solidFill>
                          <a:effectLst/>
                          <a:latin typeface="Cambria"/>
                          <a:ea typeface="ＭＳ 明朝"/>
                          <a:cs typeface="Times New Roman"/>
                        </a:rPr>
                        <a:t>12/11/19</a:t>
                      </a:r>
                      <a:endParaRPr lang="en-US" sz="1400" dirty="0">
                        <a:solidFill>
                          <a:srgbClr val="365F91"/>
                        </a:solidFill>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400" b="1" i="0" baseline="0" dirty="0" smtClean="0">
                          <a:solidFill>
                            <a:srgbClr val="365F91"/>
                          </a:solidFill>
                          <a:effectLst/>
                          <a:latin typeface="Cambria"/>
                          <a:ea typeface="ＭＳ 明朝"/>
                          <a:cs typeface="Times New Roman"/>
                        </a:rPr>
                        <a:t>TBD</a:t>
                      </a:r>
                    </a:p>
                  </a:txBody>
                  <a:tcPr marL="68580" marR="68580" marT="0" marB="0" anchor="ctr"/>
                </a:tc>
                <a:tc>
                  <a:txBody>
                    <a:bodyPr/>
                    <a:lstStyle/>
                    <a:p>
                      <a:pPr marL="0" marR="0">
                        <a:spcBef>
                          <a:spcPts val="0"/>
                        </a:spcBef>
                        <a:spcAft>
                          <a:spcPts val="0"/>
                        </a:spcAft>
                      </a:pPr>
                      <a:r>
                        <a:rPr lang="en-US" sz="1400" b="0" dirty="0" smtClean="0">
                          <a:solidFill>
                            <a:srgbClr val="365F91"/>
                          </a:solidFill>
                          <a:effectLst/>
                          <a:latin typeface="Cambria"/>
                          <a:ea typeface="ＭＳ 明朝"/>
                          <a:cs typeface="Times New Roman"/>
                        </a:rPr>
                        <a:t>TBD</a:t>
                      </a:r>
                      <a:endParaRPr lang="en-US" sz="1400" b="0" dirty="0">
                        <a:solidFill>
                          <a:srgbClr val="365F91"/>
                        </a:solidFill>
                        <a:effectLst/>
                        <a:latin typeface="Cambria"/>
                        <a:ea typeface="ＭＳ 明朝"/>
                        <a:cs typeface="Times New Roman"/>
                      </a:endParaRPr>
                    </a:p>
                  </a:txBody>
                  <a:tcPr marL="68580" marR="68580" marT="0" marB="0" anchor="ctr"/>
                </a:tc>
              </a:tr>
            </a:tbl>
          </a:graphicData>
        </a:graphic>
      </p:graphicFrame>
      <p:sp>
        <p:nvSpPr>
          <p:cNvPr id="5" name="TextBox 4"/>
          <p:cNvSpPr txBox="1"/>
          <p:nvPr/>
        </p:nvSpPr>
        <p:spPr>
          <a:xfrm>
            <a:off x="472410" y="665149"/>
            <a:ext cx="8229600" cy="707886"/>
          </a:xfrm>
          <a:prstGeom prst="rect">
            <a:avLst/>
          </a:prstGeom>
          <a:noFill/>
        </p:spPr>
        <p:txBody>
          <a:bodyPr wrap="square" rtlCol="0">
            <a:spAutoFit/>
          </a:bodyPr>
          <a:lstStyle/>
          <a:p>
            <a:pPr algn="ctr"/>
            <a:r>
              <a:rPr lang="en-US" sz="2000" dirty="0" smtClean="0"/>
              <a:t>SUBJECT TO CHANGE</a:t>
            </a:r>
          </a:p>
          <a:p>
            <a:pPr algn="ctr"/>
            <a:r>
              <a:rPr lang="en-US" sz="2000" dirty="0" smtClean="0"/>
              <a:t>This information is also on the website under “Upcoming Talks”</a:t>
            </a:r>
            <a:endParaRPr lang="en-US" sz="2000" dirty="0"/>
          </a:p>
        </p:txBody>
      </p:sp>
    </p:spTree>
    <p:extLst>
      <p:ext uri="{BB962C8B-B14F-4D97-AF65-F5344CB8AC3E}">
        <p14:creationId xmlns:p14="http://schemas.microsoft.com/office/powerpoint/2010/main" val="5033075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118" y="2675781"/>
            <a:ext cx="8545765" cy="1143000"/>
          </a:xfrm>
        </p:spPr>
        <p:txBody>
          <a:bodyPr>
            <a:noAutofit/>
          </a:bodyPr>
          <a:lstStyle/>
          <a:p>
            <a:r>
              <a:rPr lang="en-US" dirty="0" smtClean="0">
                <a:ea typeface="ＭＳ 明朝"/>
                <a:cs typeface="Times New Roman"/>
              </a:rPr>
              <a:t>Pete’s Lynx</a:t>
            </a:r>
            <a:endParaRPr lang="en-US" dirty="0"/>
          </a:p>
        </p:txBody>
      </p:sp>
    </p:spTree>
    <p:extLst>
      <p:ext uri="{BB962C8B-B14F-4D97-AF65-F5344CB8AC3E}">
        <p14:creationId xmlns:p14="http://schemas.microsoft.com/office/powerpoint/2010/main" val="11842799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263"/>
            <a:ext cx="9144000" cy="1143000"/>
          </a:xfrm>
        </p:spPr>
        <p:txBody>
          <a:bodyPr>
            <a:noAutofit/>
          </a:bodyPr>
          <a:lstStyle/>
          <a:p>
            <a:r>
              <a:rPr lang="en-US" sz="3800" dirty="0" smtClean="0"/>
              <a:t>Cumulative Visits: 2/3/18 - 1/8/19</a:t>
            </a:r>
            <a:br>
              <a:rPr lang="en-US" sz="3800" dirty="0" smtClean="0"/>
            </a:br>
            <a:r>
              <a:rPr lang="en-US" sz="3800" b="1" i="1" dirty="0" smtClean="0"/>
              <a:t>www.lynceans.org</a:t>
            </a:r>
            <a:endParaRPr lang="en-US" sz="3800" b="1" i="1" dirty="0"/>
          </a:p>
        </p:txBody>
      </p:sp>
      <p:pic>
        <p:nvPicPr>
          <p:cNvPr id="2" name="Picture 1"/>
          <p:cNvPicPr>
            <a:picLocks noChangeAspect="1"/>
          </p:cNvPicPr>
          <p:nvPr/>
        </p:nvPicPr>
        <p:blipFill>
          <a:blip r:embed="rId2"/>
          <a:stretch>
            <a:fillRect/>
          </a:stretch>
        </p:blipFill>
        <p:spPr>
          <a:xfrm>
            <a:off x="1270000" y="1526283"/>
            <a:ext cx="6591300" cy="4940300"/>
          </a:xfrm>
          <a:prstGeom prst="rect">
            <a:avLst/>
          </a:prstGeom>
        </p:spPr>
      </p:pic>
    </p:spTree>
    <p:extLst>
      <p:ext uri="{BB962C8B-B14F-4D97-AF65-F5344CB8AC3E}">
        <p14:creationId xmlns:p14="http://schemas.microsoft.com/office/powerpoint/2010/main" val="13195921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5236</TotalTime>
  <Words>803</Words>
  <Application>Microsoft Macintosh PowerPoint</Application>
  <PresentationFormat>On-screen Show (4:3)</PresentationFormat>
  <Paragraphs>142</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Agenda for 1/9/19 125th Meeting</vt:lpstr>
      <vt:lpstr>Larry Kull</vt:lpstr>
      <vt:lpstr>Larry Kull</vt:lpstr>
      <vt:lpstr>Harold Brown</vt:lpstr>
      <vt:lpstr>Harold Brown</vt:lpstr>
      <vt:lpstr>Upcoming Talks</vt:lpstr>
      <vt:lpstr>Upcoming Talks</vt:lpstr>
      <vt:lpstr>Pete’s Lynx</vt:lpstr>
      <vt:lpstr>Cumulative Visits: 2/3/18 - 1/8/19 www.lynceans.org</vt:lpstr>
      <vt:lpstr>“The Rise of Graphene: From Laboratory Curiosity to a Wonder Material for Science and Technology”  Nai-Chang Yeh</vt:lpstr>
      <vt:lpstr>Speaker Appreciation</vt:lpstr>
      <vt:lpstr>nano-coin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Hagan</dc:creator>
  <cp:lastModifiedBy>Bill Hagan</cp:lastModifiedBy>
  <cp:revision>431</cp:revision>
  <cp:lastPrinted>2018-12-04T07:02:20Z</cp:lastPrinted>
  <dcterms:created xsi:type="dcterms:W3CDTF">2018-05-21T17:25:52Z</dcterms:created>
  <dcterms:modified xsi:type="dcterms:W3CDTF">2019-01-12T20:21:29Z</dcterms:modified>
</cp:coreProperties>
</file>