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0" r:id="rId2"/>
    <p:sldId id="441" r:id="rId3"/>
    <p:sldId id="274" r:id="rId4"/>
    <p:sldId id="342" r:id="rId5"/>
    <p:sldId id="344" r:id="rId6"/>
    <p:sldId id="508" r:id="rId7"/>
    <p:sldId id="359" r:id="rId8"/>
    <p:sldId id="491" r:id="rId9"/>
    <p:sldId id="357" r:id="rId10"/>
    <p:sldId id="494" r:id="rId11"/>
    <p:sldId id="495" r:id="rId12"/>
    <p:sldId id="440" r:id="rId13"/>
    <p:sldId id="493" r:id="rId14"/>
    <p:sldId id="496" r:id="rId15"/>
    <p:sldId id="498" r:id="rId16"/>
    <p:sldId id="497" r:id="rId17"/>
    <p:sldId id="499" r:id="rId18"/>
    <p:sldId id="500" r:id="rId19"/>
    <p:sldId id="490" r:id="rId20"/>
    <p:sldId id="501" r:id="rId21"/>
    <p:sldId id="351" r:id="rId22"/>
    <p:sldId id="502" r:id="rId23"/>
    <p:sldId id="360" r:id="rId24"/>
    <p:sldId id="420" r:id="rId25"/>
    <p:sldId id="373" r:id="rId26"/>
    <p:sldId id="374" r:id="rId27"/>
    <p:sldId id="421" r:id="rId28"/>
    <p:sldId id="390" r:id="rId29"/>
    <p:sldId id="389" r:id="rId30"/>
    <p:sldId id="414" r:id="rId31"/>
    <p:sldId id="503" r:id="rId32"/>
    <p:sldId id="504" r:id="rId33"/>
    <p:sldId id="439" r:id="rId34"/>
    <p:sldId id="391" r:id="rId35"/>
    <p:sldId id="512" r:id="rId36"/>
    <p:sldId id="513" r:id="rId37"/>
    <p:sldId id="39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8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0DF63-F4C5-6647-BF69-EE01185F8C5D}" type="datetimeFigureOut">
              <a:rPr kumimoji="1" lang="ja-JP" altLang="en-US" smtClean="0"/>
              <a:t>2019/4/3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AB42-2A84-1F4C-BD26-7AC4D9CF2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64265-17E2-CF45-9C8B-FC0D208A5E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BB3F-55AA-6D4E-A872-D3EB6931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20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D266D0-973A-B543-97B7-3404E7C47F9A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5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D2E30-CBE6-48CE-A1F8-621E0B01AF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B25B-F819-0B42-BD75-FD217051DE98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2463-8D0A-B340-89A2-E5155BF69773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3E6C-D181-0743-ABC0-BCA2BD3222BB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FA14-98C8-2A48-88BB-C6639CA7A7A4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CDD6-B728-C442-885F-EBFDCA1CED59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FF66-48D8-6443-AD2A-0FC9E233A567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B3A2-2595-9548-9C74-2C3979C85979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EC16-BB6E-394C-8C0F-63C6BEA244CF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97DE-D308-4A40-A646-D0D7482A1390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AD38-18A1-7542-AB8A-C03816AD5D82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CF7-C4E7-1B48-9617-836221F7F7F8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B441-E8F2-9843-A701-C3E1372BD468}" type="datetime1">
              <a:rPr lang="en-US" altLang="ja-JP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561-2F6D-5E43-9303-3C08F9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rg-stemm.ucsd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195061"/>
            <a:ext cx="9144000" cy="914400"/>
          </a:xfrm>
        </p:spPr>
        <p:txBody>
          <a:bodyPr>
            <a:normAutofit fontScale="90000"/>
          </a:bodyPr>
          <a:lstStyle/>
          <a:p>
            <a:pPr marL="7938" indent="-7938"/>
            <a:r>
              <a:rPr lang="en-US" sz="3100" b="1" dirty="0">
                <a:solidFill>
                  <a:srgbClr val="008000"/>
                </a:solidFill>
              </a:rPr>
              <a:t>An Engineer’s Data-Driven Perspective on Gender in STEM</a:t>
            </a:r>
            <a:br>
              <a:rPr lang="en-US" sz="3100" b="1" dirty="0">
                <a:solidFill>
                  <a:srgbClr val="008000"/>
                </a:solidFill>
              </a:rPr>
            </a:br>
            <a:r>
              <a:rPr lang="en-US" sz="3100" b="1" dirty="0">
                <a:solidFill>
                  <a:srgbClr val="008000"/>
                </a:solidFill>
              </a:rPr>
              <a:t>April 3, 2019</a:t>
            </a:r>
            <a:endParaRPr lang="en-US" altLang="ja-JP" sz="3200" b="1" dirty="0">
              <a:latin typeface="Calibri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2E4249-44E1-F84A-AF07-0ABB433311D1}" type="slidenum">
              <a:rPr lang="en-US" altLang="ja-JP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ja-JP" sz="1200" dirty="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151" y="3207946"/>
            <a:ext cx="7338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Pamela Cosman</a:t>
            </a:r>
          </a:p>
          <a:p>
            <a:pPr algn="ctr"/>
            <a:r>
              <a:rPr lang="en-US" sz="2000" b="1" dirty="0"/>
              <a:t>Professor, Department of Electrical &amp; Computer Engineering</a:t>
            </a:r>
          </a:p>
          <a:p>
            <a:pPr algn="ctr"/>
            <a:r>
              <a:rPr lang="en-US" sz="2000" b="1" dirty="0"/>
              <a:t>Co-Director, Center for Research on Gender in STEMM</a:t>
            </a:r>
          </a:p>
          <a:p>
            <a:pPr algn="ctr"/>
            <a:r>
              <a:rPr lang="en-US" sz="2000" b="1" dirty="0"/>
              <a:t>UC San Diego</a:t>
            </a:r>
          </a:p>
          <a:p>
            <a:pPr algn="ctr"/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0182" cy="2001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0"/>
            <a:ext cx="2560389" cy="2001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316" y="1"/>
            <a:ext cx="3207067" cy="2001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313" y="4662939"/>
            <a:ext cx="3902331" cy="219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498" y="4662939"/>
            <a:ext cx="3913239" cy="2201197"/>
          </a:xfrm>
          <a:prstGeom prst="rect">
            <a:avLst/>
          </a:prstGeom>
        </p:spPr>
      </p:pic>
      <p:pic>
        <p:nvPicPr>
          <p:cNvPr id="8" name="Picture 2" descr="D03303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939"/>
            <a:ext cx="1656584" cy="21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10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8" y="1182913"/>
            <a:ext cx="8752114" cy="552182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Less need to earn a living: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Can study subjects that don’t lead to secure or high-paying jobs.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College viewed as identity construction and self-realization:</a:t>
            </a:r>
          </a:p>
          <a:p>
            <a:pPr lvl="1"/>
            <a:r>
              <a:rPr lang="en-US" sz="2400" dirty="0"/>
              <a:t>Expressing your essential male/female selves, rather than career preparation, economic betterment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More high school choices: </a:t>
            </a:r>
          </a:p>
          <a:p>
            <a:pPr lvl="1"/>
            <a:r>
              <a:rPr lang="en-US" sz="2400" dirty="0"/>
              <a:t>Art, drama, many languages</a:t>
            </a:r>
            <a:r>
              <a:rPr lang="mr-IN" sz="2400" dirty="0"/>
              <a:t>…</a:t>
            </a:r>
            <a:r>
              <a:rPr lang="en-US" sz="2400" dirty="0"/>
              <a:t> Girls can opt out of 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8000"/>
                </a:solidFill>
              </a:rPr>
              <a:t>More college choices created for girls: </a:t>
            </a:r>
          </a:p>
          <a:p>
            <a:pPr lvl="1"/>
            <a:r>
              <a:rPr lang="en-US" sz="2400" dirty="0"/>
              <a:t>Home economics, early childhood education, gender studies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657" y="145554"/>
            <a:ext cx="888384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Why do </a:t>
            </a:r>
            <a:r>
              <a:rPr lang="en-US" sz="3200" b="1" i="1" dirty="0">
                <a:solidFill>
                  <a:schemeClr val="tx2"/>
                </a:solidFill>
              </a:rPr>
              <a:t>wealthy</a:t>
            </a:r>
            <a:r>
              <a:rPr lang="en-US" sz="3200" b="1" dirty="0">
                <a:solidFill>
                  <a:schemeClr val="tx2"/>
                </a:solidFill>
              </a:rPr>
              <a:t> countries have </a:t>
            </a:r>
            <a:r>
              <a:rPr lang="en-US" sz="3200" b="1" i="1" dirty="0">
                <a:solidFill>
                  <a:schemeClr val="tx2"/>
                </a:solidFill>
              </a:rPr>
              <a:t>fewer</a:t>
            </a:r>
            <a:r>
              <a:rPr lang="en-US" sz="3200" b="1" dirty="0">
                <a:solidFill>
                  <a:schemeClr val="tx2"/>
                </a:solidFill>
              </a:rPr>
              <a:t> women in STEM? </a:t>
            </a:r>
          </a:p>
        </p:txBody>
      </p:sp>
    </p:spTree>
    <p:extLst>
      <p:ext uri="{BB962C8B-B14F-4D97-AF65-F5344CB8AC3E}">
        <p14:creationId xmlns:p14="http://schemas.microsoft.com/office/powerpoint/2010/main" val="41084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11-30 at 8.36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7" b="-3766"/>
          <a:stretch/>
        </p:blipFill>
        <p:spPr>
          <a:xfrm>
            <a:off x="457200" y="1213930"/>
            <a:ext cx="7801897" cy="5324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F601A-5D3C-D745-A2A1-EA52E98E3FE7}"/>
              </a:ext>
            </a:extLst>
          </p:cNvPr>
          <p:cNvSpPr txBox="1">
            <a:spLocks/>
          </p:cNvSpPr>
          <p:nvPr/>
        </p:nvSpPr>
        <p:spPr>
          <a:xfrm>
            <a:off x="195823" y="104295"/>
            <a:ext cx="8490977" cy="1109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b="1" dirty="0">
                <a:solidFill>
                  <a:srgbClr val="008000"/>
                </a:solidFill>
              </a:rPr>
              <a:t>Consumerism: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Sell more toys if boys/girls play with different stuff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657" y="145554"/>
            <a:ext cx="888384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Why do </a:t>
            </a:r>
            <a:r>
              <a:rPr lang="en-US" sz="3200" b="1" i="1" dirty="0">
                <a:solidFill>
                  <a:schemeClr val="tx2"/>
                </a:solidFill>
              </a:rPr>
              <a:t>wealthy</a:t>
            </a:r>
            <a:r>
              <a:rPr lang="en-US" sz="3200" b="1" dirty="0">
                <a:solidFill>
                  <a:schemeClr val="tx2"/>
                </a:solidFill>
              </a:rPr>
              <a:t> countries have </a:t>
            </a:r>
            <a:r>
              <a:rPr lang="en-US" sz="3200" b="1" i="1" dirty="0">
                <a:solidFill>
                  <a:schemeClr val="tx2"/>
                </a:solidFill>
              </a:rPr>
              <a:t>fewer</a:t>
            </a:r>
            <a:r>
              <a:rPr lang="en-US" sz="3200" b="1" dirty="0">
                <a:solidFill>
                  <a:schemeClr val="tx2"/>
                </a:solidFill>
              </a:rPr>
              <a:t> women in STEM?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485" y="1098845"/>
            <a:ext cx="8724187" cy="525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008000"/>
                </a:solidFill>
              </a:rPr>
              <a:t>“Follow your passion” </a:t>
            </a:r>
          </a:p>
          <a:p>
            <a:pPr lvl="1"/>
            <a:r>
              <a:rPr lang="en-US" dirty="0"/>
              <a:t>Many 18-year-olds don’t know their passion</a:t>
            </a:r>
          </a:p>
          <a:p>
            <a:pPr lvl="1"/>
            <a:r>
              <a:rPr lang="en-US" i="1" dirty="0"/>
              <a:t>What does society expect</a:t>
            </a:r>
            <a:r>
              <a:rPr lang="en-US" dirty="0"/>
              <a:t> </a:t>
            </a:r>
            <a:r>
              <a:rPr lang="en-US" i="1" dirty="0"/>
              <a:t>me to be passionate about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Becomes a stereotypical gendered choice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b="1" dirty="0">
                <a:solidFill>
                  <a:srgbClr val="008000"/>
                </a:solidFill>
              </a:rPr>
              <a:t>Self-reinforcing: </a:t>
            </a:r>
          </a:p>
          <a:p>
            <a:pPr lvl="1"/>
            <a:r>
              <a:rPr lang="en-US" dirty="0"/>
              <a:t>Fewer opportunities to socialize with other girls in STEM clubs</a:t>
            </a:r>
          </a:p>
          <a:p>
            <a:pPr lvl="1"/>
            <a:r>
              <a:rPr lang="en-US" dirty="0"/>
              <a:t>Believing in difference can produce difference (e.g., stereotype threat)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236" y="253202"/>
            <a:ext cx="841532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Why do many </a:t>
            </a:r>
            <a:r>
              <a:rPr lang="en-US" sz="3200" b="1" i="1" dirty="0">
                <a:solidFill>
                  <a:schemeClr val="tx2"/>
                </a:solidFill>
              </a:rPr>
              <a:t>conservative</a:t>
            </a:r>
            <a:r>
              <a:rPr lang="en-US" sz="3200" b="1" dirty="0">
                <a:solidFill>
                  <a:schemeClr val="tx2"/>
                </a:solidFill>
              </a:rPr>
              <a:t> Muslim/Arab countries have </a:t>
            </a:r>
            <a:r>
              <a:rPr lang="en-US" sz="3200" b="1" i="1" dirty="0">
                <a:solidFill>
                  <a:schemeClr val="tx2"/>
                </a:solidFill>
              </a:rPr>
              <a:t>more</a:t>
            </a:r>
            <a:r>
              <a:rPr lang="en-US" sz="3200" b="1" dirty="0">
                <a:solidFill>
                  <a:schemeClr val="tx2"/>
                </a:solidFill>
              </a:rPr>
              <a:t> women in STEM?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236" y="861516"/>
            <a:ext cx="8807527" cy="538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Single-sex education: </a:t>
            </a:r>
          </a:p>
          <a:p>
            <a:pPr lvl="1"/>
            <a:r>
              <a:rPr lang="en-US" dirty="0"/>
              <a:t>More girls enjoy STEM when no pressure to appear feminine</a:t>
            </a:r>
          </a:p>
          <a:p>
            <a:pPr lvl="1"/>
            <a:r>
              <a:rPr lang="en-US" dirty="0"/>
              <a:t>No need to “dumb down”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Military, religious, political jobs: </a:t>
            </a:r>
          </a:p>
          <a:p>
            <a:pPr lvl="1"/>
            <a:r>
              <a:rPr lang="en-US" dirty="0"/>
              <a:t>Only for men in some countries, leaving more STEM jobs for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Safe spaces for women: </a:t>
            </a:r>
          </a:p>
          <a:p>
            <a:pPr lvl="1"/>
            <a:r>
              <a:rPr lang="en-US" dirty="0"/>
              <a:t>Chemistry lab vs. courtroom</a:t>
            </a:r>
          </a:p>
        </p:txBody>
      </p:sp>
    </p:spTree>
    <p:extLst>
      <p:ext uri="{BB962C8B-B14F-4D97-AF65-F5344CB8AC3E}">
        <p14:creationId xmlns:p14="http://schemas.microsoft.com/office/powerpoint/2010/main" val="17343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0067" y="5581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What about in the U.S. ??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7" y="507026"/>
            <a:ext cx="81912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 algn="ctr"/>
            <a:r>
              <a:rPr lang="en-US" altLang="ko-KR" sz="3200" b="1" dirty="0">
                <a:solidFill>
                  <a:srgbClr val="008000"/>
                </a:solidFill>
              </a:rPr>
              <a:t>In the U.S., boys on the average outperform girls in math, and girls outperform boys in English/language arts (ELA).</a:t>
            </a:r>
          </a:p>
          <a:p>
            <a:endParaRPr lang="en-US" altLang="ko-KR" sz="3200" b="1" dirty="0">
              <a:solidFill>
                <a:srgbClr val="008000"/>
              </a:solidFill>
            </a:endParaRPr>
          </a:p>
          <a:p>
            <a:pPr lvl="1"/>
            <a:r>
              <a:rPr lang="en-US" altLang="ko-KR" sz="3200" dirty="0"/>
              <a:t>Which of the following do you think is true about math? Boys outperform girls by a larger amount in:</a:t>
            </a:r>
          </a:p>
          <a:p>
            <a:pPr lvl="1" algn="ctr"/>
            <a:endParaRPr lang="en-US" altLang="ko-KR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3200" b="1" dirty="0"/>
              <a:t>poor</a:t>
            </a:r>
            <a:r>
              <a:rPr lang="en-US" altLang="ko-KR" sz="3200" dirty="0"/>
              <a:t> school districts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3200" b="1" dirty="0"/>
              <a:t>wealthy</a:t>
            </a:r>
            <a:r>
              <a:rPr lang="en-US" altLang="ko-KR" sz="3200" dirty="0"/>
              <a:t> school districts</a:t>
            </a:r>
          </a:p>
          <a:p>
            <a:pPr lvl="1"/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9961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0066" y="149045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Math/ELA gender gaps among children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515" y="2611952"/>
            <a:ext cx="81912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Scores on 260 million standardized tests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Roughly 10,000 U.S. school districts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Grades 3-8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2008-09 through 2014-15 school years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Composite measure of average socioeconomic status (SES)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200" dirty="0"/>
              <a:t>Local adult gender disparities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3D4B65-7AE4-104B-85B1-4489F4452C46}"/>
              </a:ext>
            </a:extLst>
          </p:cNvPr>
          <p:cNvSpPr txBox="1">
            <a:spLocks/>
          </p:cNvSpPr>
          <p:nvPr/>
        </p:nvSpPr>
        <p:spPr>
          <a:xfrm>
            <a:off x="516194" y="1380498"/>
            <a:ext cx="744793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B050"/>
                </a:solidFill>
              </a:rPr>
              <a:t>Stanford Center for Education Policy Analysis, CEPA Working Paper No. 18-13 (Reardon, </a:t>
            </a:r>
            <a:r>
              <a:rPr lang="en-US" sz="2800" b="1" dirty="0" err="1">
                <a:solidFill>
                  <a:srgbClr val="00B050"/>
                </a:solidFill>
              </a:rPr>
              <a:t>Fahle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Kalogrides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Podolsky</a:t>
            </a:r>
            <a:r>
              <a:rPr lang="en-US" sz="2800" b="1" dirty="0">
                <a:solidFill>
                  <a:srgbClr val="00B050"/>
                </a:solidFill>
              </a:rPr>
              <a:t>, Zarate)</a:t>
            </a:r>
          </a:p>
        </p:txBody>
      </p:sp>
    </p:spTree>
    <p:extLst>
      <p:ext uri="{BB962C8B-B14F-4D97-AF65-F5344CB8AC3E}">
        <p14:creationId xmlns:p14="http://schemas.microsoft.com/office/powerpoint/2010/main" val="278453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FE743-414D-164D-ACF4-117910D7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" y="238774"/>
            <a:ext cx="9144000" cy="6600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9085" y="5403490"/>
            <a:ext cx="7447934" cy="715962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tx2"/>
                </a:solidFill>
              </a:rPr>
              <a:t>Stanford Center for Education Policy Analysis, CEPA Working Paper No. 18-13 (Reardon, </a:t>
            </a:r>
            <a:r>
              <a:rPr lang="en-US" sz="1800" b="1" dirty="0" err="1">
                <a:solidFill>
                  <a:schemeClr val="tx2"/>
                </a:solidFill>
              </a:rPr>
              <a:t>Fahle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 err="1">
                <a:solidFill>
                  <a:schemeClr val="tx2"/>
                </a:solidFill>
              </a:rPr>
              <a:t>Kalogrides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 err="1">
                <a:solidFill>
                  <a:schemeClr val="tx2"/>
                </a:solidFill>
              </a:rPr>
              <a:t>Podolsky</a:t>
            </a:r>
            <a:r>
              <a:rPr lang="en-US" sz="1800" b="1" dirty="0">
                <a:solidFill>
                  <a:schemeClr val="tx2"/>
                </a:solidFill>
              </a:rPr>
              <a:t>, Zarate)</a:t>
            </a:r>
          </a:p>
        </p:txBody>
      </p:sp>
    </p:spTree>
    <p:extLst>
      <p:ext uri="{BB962C8B-B14F-4D97-AF65-F5344CB8AC3E}">
        <p14:creationId xmlns:p14="http://schemas.microsoft.com/office/powerpoint/2010/main" val="77019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2149" y="608505"/>
            <a:ext cx="8495577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Why? Hypothesis 1. Parents invest time/money resources in their children in gendered ways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F49783-BF16-D04D-B967-6400FE1C5E5A}"/>
              </a:ext>
            </a:extLst>
          </p:cNvPr>
          <p:cNvGrpSpPr/>
          <p:nvPr/>
        </p:nvGrpSpPr>
        <p:grpSpPr>
          <a:xfrm>
            <a:off x="322149" y="1621029"/>
            <a:ext cx="3556677" cy="3108543"/>
            <a:chOff x="322149" y="2016700"/>
            <a:chExt cx="3556677" cy="31085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C06903-C0FE-0E4E-B354-73EFCCD43C1B}"/>
                </a:ext>
              </a:extLst>
            </p:cNvPr>
            <p:cNvSpPr/>
            <p:nvPr/>
          </p:nvSpPr>
          <p:spPr>
            <a:xfrm>
              <a:off x="322149" y="2016700"/>
              <a:ext cx="355667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rgbClr val="00B0F0"/>
                  </a:solidFill>
                </a:rPr>
                <a:t>Parents have gender stereotypes </a:t>
              </a: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pPr lvl="1"/>
              <a:r>
                <a:rPr lang="en-US" altLang="ko-KR" sz="2800" dirty="0">
                  <a:solidFill>
                    <a:srgbClr val="000000"/>
                  </a:solidFill>
                </a:rPr>
                <a:t>Leading      children     to                develop</a:t>
              </a: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r>
                <a:rPr lang="en-US" altLang="ko-KR" sz="2800" b="1" dirty="0">
                  <a:solidFill>
                    <a:srgbClr val="00B0F0"/>
                  </a:solidFill>
                </a:rPr>
                <a:t>Gendered interests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3FE0973B-FA4C-0141-95B2-0AAC611FEA79}"/>
                </a:ext>
              </a:extLst>
            </p:cNvPr>
            <p:cNvSpPr/>
            <p:nvPr/>
          </p:nvSpPr>
          <p:spPr>
            <a:xfrm>
              <a:off x="2082451" y="3216091"/>
              <a:ext cx="255494" cy="107576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7ED5642-F46F-C049-B48A-0910B21A9ED1}"/>
              </a:ext>
            </a:extLst>
          </p:cNvPr>
          <p:cNvSpPr/>
          <p:nvPr/>
        </p:nvSpPr>
        <p:spPr>
          <a:xfrm>
            <a:off x="-326274" y="515391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2800" b="1" dirty="0">
                <a:solidFill>
                  <a:srgbClr val="00B050"/>
                </a:solidFill>
              </a:rPr>
              <a:t>Either way, greater investments from affluent families can lead to greater gender differences in children’s interests, identities, and skills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608684-9C8D-3242-8E58-4D1A7FBD4C62}"/>
              </a:ext>
            </a:extLst>
          </p:cNvPr>
          <p:cNvGrpSpPr/>
          <p:nvPr/>
        </p:nvGrpSpPr>
        <p:grpSpPr>
          <a:xfrm>
            <a:off x="4245726" y="1466782"/>
            <a:ext cx="4739006" cy="3693319"/>
            <a:chOff x="4245726" y="1621385"/>
            <a:chExt cx="4739006" cy="36933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C481A5-1BAE-284B-BE1B-6A2354E1AE07}"/>
                </a:ext>
              </a:extLst>
            </p:cNvPr>
            <p:cNvSpPr/>
            <p:nvPr/>
          </p:nvSpPr>
          <p:spPr>
            <a:xfrm>
              <a:off x="4245726" y="1621385"/>
              <a:ext cx="4739006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800" b="1" dirty="0">
                  <a:solidFill>
                    <a:srgbClr val="00B0F0"/>
                  </a:solidFill>
                </a:rPr>
                <a:t>Broad social norms </a:t>
              </a:r>
              <a:endParaRPr lang="en-US" altLang="ko-KR" sz="2800" dirty="0">
                <a:solidFill>
                  <a:srgbClr val="000000"/>
                </a:solidFill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ko-KR" sz="2800" dirty="0">
                  <a:solidFill>
                    <a:srgbClr val="000000"/>
                  </a:solidFill>
                </a:rPr>
                <a:t>Lead       children to develop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800" b="1" dirty="0">
                  <a:solidFill>
                    <a:srgbClr val="00B0F0"/>
                  </a:solidFill>
                </a:rPr>
                <a:t>Gendered interests</a:t>
              </a:r>
              <a:endParaRPr lang="en-US" altLang="ko-KR" sz="2800" dirty="0">
                <a:solidFill>
                  <a:srgbClr val="0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800" dirty="0">
                  <a:solidFill>
                    <a:srgbClr val="000000"/>
                  </a:solidFill>
                </a:rPr>
                <a:t>         to        which 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800" b="1" dirty="0">
                  <a:solidFill>
                    <a:srgbClr val="00B0F0"/>
                  </a:solidFill>
                </a:rPr>
                <a:t>Parents respond &amp; reinforce</a:t>
              </a:r>
            </a:p>
            <a:p>
              <a:endParaRPr lang="en-US" altLang="ko-KR" sz="2400" dirty="0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7FB126D9-990E-6F49-B474-4A34C277A740}"/>
                </a:ext>
              </a:extLst>
            </p:cNvPr>
            <p:cNvSpPr/>
            <p:nvPr/>
          </p:nvSpPr>
          <p:spPr>
            <a:xfrm>
              <a:off x="5595138" y="2219684"/>
              <a:ext cx="255494" cy="88187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F1626452-CCE4-DC40-ADFD-8FC90A2EF3A5}"/>
                </a:ext>
              </a:extLst>
            </p:cNvPr>
            <p:cNvSpPr/>
            <p:nvPr/>
          </p:nvSpPr>
          <p:spPr>
            <a:xfrm>
              <a:off x="5511381" y="3546186"/>
              <a:ext cx="255494" cy="88187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6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2149" y="608505"/>
            <a:ext cx="8495577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Why? Hypothesis 2. Different returns on educational investments</a:t>
            </a:r>
            <a:br>
              <a:rPr lang="en-US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F49783-BF16-D04D-B967-6400FE1C5E5A}"/>
              </a:ext>
            </a:extLst>
          </p:cNvPr>
          <p:cNvGrpSpPr/>
          <p:nvPr/>
        </p:nvGrpSpPr>
        <p:grpSpPr>
          <a:xfrm>
            <a:off x="322149" y="1442086"/>
            <a:ext cx="3756571" cy="3108543"/>
            <a:chOff x="322149" y="2016700"/>
            <a:chExt cx="3756571" cy="31085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C06903-C0FE-0E4E-B354-73EFCCD43C1B}"/>
                </a:ext>
              </a:extLst>
            </p:cNvPr>
            <p:cNvSpPr/>
            <p:nvPr/>
          </p:nvSpPr>
          <p:spPr>
            <a:xfrm>
              <a:off x="322149" y="2016700"/>
              <a:ext cx="375657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rgbClr val="00B0F0"/>
                  </a:solidFill>
                </a:rPr>
                <a:t>Wealthy families: Men earn more than women </a:t>
              </a: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pPr lvl="1"/>
              <a:r>
                <a:rPr lang="en-US" altLang="ko-KR" sz="2800" dirty="0">
                  <a:solidFill>
                    <a:srgbClr val="000000"/>
                  </a:solidFill>
                </a:rPr>
                <a:t>Leading       to                </a:t>
              </a: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r>
                <a:rPr lang="en-US" altLang="ko-KR" sz="2800" b="1" dirty="0">
                  <a:solidFill>
                    <a:srgbClr val="00B0F0"/>
                  </a:solidFill>
                </a:rPr>
                <a:t>Higher expected return on education for boys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3FE0973B-FA4C-0141-95B2-0AAC611FEA79}"/>
                </a:ext>
              </a:extLst>
            </p:cNvPr>
            <p:cNvSpPr/>
            <p:nvPr/>
          </p:nvSpPr>
          <p:spPr>
            <a:xfrm>
              <a:off x="2072687" y="3007646"/>
              <a:ext cx="255494" cy="107576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7ED5642-F46F-C049-B48A-0910B21A9ED1}"/>
              </a:ext>
            </a:extLst>
          </p:cNvPr>
          <p:cNvSpPr/>
          <p:nvPr/>
        </p:nvSpPr>
        <p:spPr>
          <a:xfrm>
            <a:off x="-326274" y="468489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rgbClr val="00B050"/>
                </a:solidFill>
              </a:rPr>
              <a:t>Sons of high-status fathers tend to achieve higher educational attainment than daughters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srgbClr val="00B050"/>
                </a:solidFill>
              </a:rPr>
              <a:t>Among low SES families, boys have lower academic &amp; economic outcomes than girls</a:t>
            </a:r>
          </a:p>
          <a:p>
            <a:pPr lvl="1"/>
            <a:endParaRPr lang="en-US" altLang="ko-KR" sz="2800" b="1" dirty="0">
              <a:solidFill>
                <a:srgbClr val="00B05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A7B115-592B-A843-8872-F303286F02A2}"/>
              </a:ext>
            </a:extLst>
          </p:cNvPr>
          <p:cNvGrpSpPr/>
          <p:nvPr/>
        </p:nvGrpSpPr>
        <p:grpSpPr>
          <a:xfrm>
            <a:off x="4569937" y="1415477"/>
            <a:ext cx="3756571" cy="3108543"/>
            <a:chOff x="322149" y="2016700"/>
            <a:chExt cx="3756571" cy="31085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BA4A62-D978-C14C-98E1-C3079BC87FC5}"/>
                </a:ext>
              </a:extLst>
            </p:cNvPr>
            <p:cNvSpPr/>
            <p:nvPr/>
          </p:nvSpPr>
          <p:spPr>
            <a:xfrm>
              <a:off x="322149" y="2016700"/>
              <a:ext cx="375657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rgbClr val="00B0F0"/>
                  </a:solidFill>
                </a:rPr>
                <a:t>Lower SES conditions (especially single-mom families)</a:t>
              </a: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pPr lvl="1"/>
              <a:endParaRPr lang="en-US" altLang="ko-KR" sz="2800" dirty="0">
                <a:solidFill>
                  <a:srgbClr val="000000"/>
                </a:solidFill>
              </a:endParaRPr>
            </a:p>
            <a:p>
              <a:r>
                <a:rPr lang="en-US" altLang="ko-KR" sz="2800" b="1" dirty="0">
                  <a:solidFill>
                    <a:srgbClr val="00B0F0"/>
                  </a:solidFill>
                </a:rPr>
                <a:t>Higher expected return on education for girls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0EEF678C-6B45-4347-8D39-151A6CABD2CF}"/>
                </a:ext>
              </a:extLst>
            </p:cNvPr>
            <p:cNvSpPr/>
            <p:nvPr/>
          </p:nvSpPr>
          <p:spPr>
            <a:xfrm>
              <a:off x="2072687" y="3007646"/>
              <a:ext cx="255494" cy="107576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088" y="-76200"/>
            <a:ext cx="8509824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Why are Women Under-represented in STEM?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055AFB-5637-2943-9617-EFE362E77711}"/>
              </a:ext>
            </a:extLst>
          </p:cNvPr>
          <p:cNvGrpSpPr/>
          <p:nvPr/>
        </p:nvGrpSpPr>
        <p:grpSpPr>
          <a:xfrm>
            <a:off x="244463" y="3267013"/>
            <a:ext cx="5459652" cy="3264416"/>
            <a:chOff x="244463" y="3267013"/>
            <a:chExt cx="5459652" cy="32644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D8BF6C-36B3-DB41-92AC-28F3F81E5E3C}"/>
                </a:ext>
              </a:extLst>
            </p:cNvPr>
            <p:cNvSpPr txBox="1"/>
            <p:nvPr/>
          </p:nvSpPr>
          <p:spPr>
            <a:xfrm>
              <a:off x="2226300" y="4537451"/>
              <a:ext cx="2476512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Advertisements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0426DF-D002-9F40-9222-5505F94444F2}"/>
                </a:ext>
              </a:extLst>
            </p:cNvPr>
            <p:cNvSpPr txBox="1"/>
            <p:nvPr/>
          </p:nvSpPr>
          <p:spPr>
            <a:xfrm>
              <a:off x="504604" y="4117537"/>
              <a:ext cx="1538691" cy="9541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Parental</a:t>
              </a:r>
            </a:p>
            <a:p>
              <a:r>
                <a:rPr lang="en-US" sz="2800" dirty="0"/>
                <a:t>Influence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EC8C17-DC86-0848-9352-DEB60A6C83C3}"/>
                </a:ext>
              </a:extLst>
            </p:cNvPr>
            <p:cNvSpPr txBox="1"/>
            <p:nvPr/>
          </p:nvSpPr>
          <p:spPr>
            <a:xfrm>
              <a:off x="2997163" y="5795201"/>
              <a:ext cx="2243563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Role models…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D906F4-9F4C-9349-8E23-E8A8C13135CD}"/>
                </a:ext>
              </a:extLst>
            </p:cNvPr>
            <p:cNvSpPr txBox="1"/>
            <p:nvPr/>
          </p:nvSpPr>
          <p:spPr>
            <a:xfrm>
              <a:off x="3241243" y="5146058"/>
              <a:ext cx="2294090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Discrimination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AF84A9-051F-A24F-9DE0-231C51A415CA}"/>
                </a:ext>
              </a:extLst>
            </p:cNvPr>
            <p:cNvSpPr txBox="1"/>
            <p:nvPr/>
          </p:nvSpPr>
          <p:spPr>
            <a:xfrm>
              <a:off x="786059" y="5320584"/>
              <a:ext cx="2039661" cy="9541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Societal</a:t>
              </a:r>
            </a:p>
            <a:p>
              <a:r>
                <a:rPr lang="en-US" sz="2800" dirty="0"/>
                <a:t>Expectations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90271F8-0697-204C-A619-9C7F55F7368F}"/>
                </a:ext>
              </a:extLst>
            </p:cNvPr>
            <p:cNvSpPr/>
            <p:nvPr/>
          </p:nvSpPr>
          <p:spPr>
            <a:xfrm>
              <a:off x="244463" y="3867945"/>
              <a:ext cx="5459652" cy="2663484"/>
            </a:xfrm>
            <a:prstGeom prst="round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FD2753E5-E6D0-7A47-A1FC-9FD5D22BD417}"/>
                </a:ext>
              </a:extLst>
            </p:cNvPr>
            <p:cNvSpPr/>
            <p:nvPr/>
          </p:nvSpPr>
          <p:spPr>
            <a:xfrm rot="19782604">
              <a:off x="4147663" y="3267013"/>
              <a:ext cx="991537" cy="33225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8BE2B5-823B-AA44-AB2D-4BA2734A6CDC}"/>
                </a:ext>
              </a:extLst>
            </p:cNvPr>
            <p:cNvSpPr txBox="1"/>
            <p:nvPr/>
          </p:nvSpPr>
          <p:spPr>
            <a:xfrm>
              <a:off x="2466784" y="3913797"/>
              <a:ext cx="2665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SOCIAL FACTORS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7ABC9E-774A-EA4C-8FA4-C1D62A9AFE85}"/>
              </a:ext>
            </a:extLst>
          </p:cNvPr>
          <p:cNvGrpSpPr/>
          <p:nvPr/>
        </p:nvGrpSpPr>
        <p:grpSpPr>
          <a:xfrm>
            <a:off x="4862286" y="1661172"/>
            <a:ext cx="2728148" cy="2163171"/>
            <a:chOff x="4862286" y="1661172"/>
            <a:chExt cx="2728148" cy="21631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5E977-D00D-4A4A-A028-CC898C584A83}"/>
                </a:ext>
              </a:extLst>
            </p:cNvPr>
            <p:cNvSpPr txBox="1"/>
            <p:nvPr/>
          </p:nvSpPr>
          <p:spPr>
            <a:xfrm>
              <a:off x="5071993" y="2431031"/>
              <a:ext cx="190238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Preferences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38DF25-27E5-874A-BD1B-99100731CD97}"/>
                </a:ext>
              </a:extLst>
            </p:cNvPr>
            <p:cNvSpPr txBox="1"/>
            <p:nvPr/>
          </p:nvSpPr>
          <p:spPr>
            <a:xfrm>
              <a:off x="5223124" y="1784312"/>
              <a:ext cx="1600118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Aptitudes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75745DA-5A3D-1549-A064-A731CA99D90C}"/>
                </a:ext>
              </a:extLst>
            </p:cNvPr>
            <p:cNvSpPr/>
            <p:nvPr/>
          </p:nvSpPr>
          <p:spPr>
            <a:xfrm>
              <a:off x="4862286" y="1661172"/>
              <a:ext cx="2336800" cy="1408831"/>
            </a:xfrm>
            <a:prstGeom prst="round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B48B7163-AFF3-1447-966D-369B8D7EFB1E}"/>
                </a:ext>
              </a:extLst>
            </p:cNvPr>
            <p:cNvSpPr/>
            <p:nvPr/>
          </p:nvSpPr>
          <p:spPr>
            <a:xfrm rot="2851899">
              <a:off x="6959859" y="3193768"/>
              <a:ext cx="898967" cy="362183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3F470E-54CF-654E-A410-21B3653D05BB}"/>
              </a:ext>
            </a:extLst>
          </p:cNvPr>
          <p:cNvSpPr txBox="1"/>
          <p:nvPr/>
        </p:nvSpPr>
        <p:spPr>
          <a:xfrm>
            <a:off x="7409342" y="3759069"/>
            <a:ext cx="118013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Job</a:t>
            </a:r>
          </a:p>
          <a:p>
            <a:pPr algn="ctr"/>
            <a:r>
              <a:rPr lang="en-US" sz="2800" b="1" dirty="0"/>
              <a:t>Choice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627DB-F7DD-6C4E-9EB9-C3023427EE03}"/>
              </a:ext>
            </a:extLst>
          </p:cNvPr>
          <p:cNvGrpSpPr/>
          <p:nvPr/>
        </p:nvGrpSpPr>
        <p:grpSpPr>
          <a:xfrm>
            <a:off x="244462" y="765685"/>
            <a:ext cx="4603023" cy="2663484"/>
            <a:chOff x="244462" y="765685"/>
            <a:chExt cx="4603023" cy="26634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576F56-FC5C-0F4C-8A0F-9C6C2F15E96D}"/>
                </a:ext>
              </a:extLst>
            </p:cNvPr>
            <p:cNvSpPr txBox="1"/>
            <p:nvPr/>
          </p:nvSpPr>
          <p:spPr>
            <a:xfrm>
              <a:off x="553623" y="1437704"/>
              <a:ext cx="1429622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Strength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AA587BF9-EB24-5748-9F24-1C4A114F15D9}"/>
                </a:ext>
              </a:extLst>
            </p:cNvPr>
            <p:cNvSpPr/>
            <p:nvPr/>
          </p:nvSpPr>
          <p:spPr>
            <a:xfrm rot="1924722">
              <a:off x="4071739" y="1369791"/>
              <a:ext cx="775746" cy="411989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4593388-9D9A-2245-9189-4B80B796E76B}"/>
                </a:ext>
              </a:extLst>
            </p:cNvPr>
            <p:cNvSpPr/>
            <p:nvPr/>
          </p:nvSpPr>
          <p:spPr>
            <a:xfrm>
              <a:off x="244462" y="765685"/>
              <a:ext cx="3886172" cy="2663484"/>
            </a:xfrm>
            <a:prstGeom prst="round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C0452D-D100-3F4B-AF0C-EE2644E29E78}"/>
                </a:ext>
              </a:extLst>
            </p:cNvPr>
            <p:cNvSpPr txBox="1"/>
            <p:nvPr/>
          </p:nvSpPr>
          <p:spPr>
            <a:xfrm>
              <a:off x="475575" y="817053"/>
              <a:ext cx="3410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</a:rPr>
                <a:t>BIOLOGICAL FACTORS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DE3D4B-F201-2C4A-994D-FBD57DDD5B98}"/>
                </a:ext>
              </a:extLst>
            </p:cNvPr>
            <p:cNvSpPr txBox="1"/>
            <p:nvPr/>
          </p:nvSpPr>
          <p:spPr>
            <a:xfrm>
              <a:off x="797426" y="2053293"/>
              <a:ext cx="3184462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Psychological factors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D8BD34-58AB-7B4B-9DE5-38AB9AA4CA1F}"/>
                </a:ext>
              </a:extLst>
            </p:cNvPr>
            <p:cNvSpPr txBox="1"/>
            <p:nvPr/>
          </p:nvSpPr>
          <p:spPr>
            <a:xfrm>
              <a:off x="2371030" y="1437704"/>
              <a:ext cx="1143133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Height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1E9F04-9CD9-5E49-B23F-F86D30BB3190}"/>
                </a:ext>
              </a:extLst>
            </p:cNvPr>
            <p:cNvSpPr txBox="1"/>
            <p:nvPr/>
          </p:nvSpPr>
          <p:spPr>
            <a:xfrm>
              <a:off x="480777" y="2722799"/>
              <a:ext cx="3349443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Reproductive needs…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9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431" y="-76200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Who I am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8" y="378600"/>
            <a:ext cx="8826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Education in Electrical 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B.S. from Caltech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M.S., Ph.D. from Stanford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Postdocs at Stanford &amp; Univ. of Minnesota</a:t>
            </a:r>
          </a:p>
          <a:p>
            <a:pPr lvl="1"/>
            <a:endParaRPr lang="en-US" altLang="ko-KR" sz="2400" dirty="0"/>
          </a:p>
          <a:p>
            <a:pPr marL="0" lvl="1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Since 1995:  </a:t>
            </a:r>
            <a:r>
              <a:rPr lang="en-US" altLang="ko-KR" sz="2400" dirty="0">
                <a:solidFill>
                  <a:srgbClr val="000000"/>
                </a:solidFill>
              </a:rPr>
              <a:t>Prof. of Electrical &amp; Comp. Engineering at UC San Diego</a:t>
            </a:r>
          </a:p>
          <a:p>
            <a:pPr>
              <a:buFont typeface="Arial" pitchFamily="34" charset="0"/>
              <a:buChar char="•"/>
            </a:pPr>
            <a:endParaRPr lang="en-US" altLang="ko-KR" sz="2400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UC San Diego </a:t>
            </a:r>
            <a:r>
              <a:rPr lang="mr-IN" altLang="ko-KR" sz="2400" b="1" dirty="0">
                <a:solidFill>
                  <a:srgbClr val="008000"/>
                </a:solidFill>
              </a:rPr>
              <a:t>–</a:t>
            </a:r>
            <a:r>
              <a:rPr lang="en-US" altLang="ko-KR" sz="2400" b="1" dirty="0">
                <a:solidFill>
                  <a:srgbClr val="008000"/>
                </a:solidFill>
              </a:rPr>
              <a:t> past administrative roles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Director of Center for Wireless Communications (2006-2008)</a:t>
            </a:r>
            <a:endParaRPr lang="en-US" altLang="ko-KR" sz="2400" dirty="0"/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Associate Dean for Students (2013-2016)</a:t>
            </a:r>
          </a:p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UC San Diego </a:t>
            </a:r>
            <a:r>
              <a:rPr lang="mr-IN" altLang="ko-KR" sz="2400" b="1" dirty="0">
                <a:solidFill>
                  <a:srgbClr val="008000"/>
                </a:solidFill>
              </a:rPr>
              <a:t>–</a:t>
            </a:r>
            <a:r>
              <a:rPr lang="en-US" altLang="ko-KR" sz="2400" b="1" dirty="0">
                <a:solidFill>
                  <a:srgbClr val="008000"/>
                </a:solidFill>
              </a:rPr>
              <a:t> current administrative roles (about 20% time)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Faculty Equity Adviser, Jacobs School of Engineering (2012 </a:t>
            </a:r>
            <a:r>
              <a:rPr lang="mr-IN" altLang="ko-KR" sz="2400" dirty="0">
                <a:solidFill>
                  <a:srgbClr val="000000"/>
                </a:solidFill>
              </a:rPr>
              <a:t>–</a:t>
            </a:r>
            <a:r>
              <a:rPr lang="en-US" altLang="ko-KR" sz="2400" dirty="0">
                <a:solidFill>
                  <a:srgbClr val="000000"/>
                </a:solidFill>
              </a:rPr>
              <a:t> 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Co-Director, Center for Research on Gender in STEMM (2014 - )</a:t>
            </a:r>
          </a:p>
        </p:txBody>
      </p:sp>
    </p:spTree>
    <p:extLst>
      <p:ext uri="{BB962C8B-B14F-4D97-AF65-F5344CB8AC3E}">
        <p14:creationId xmlns:p14="http://schemas.microsoft.com/office/powerpoint/2010/main" val="140361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FD51B26-4815-C745-9BF9-EAD0503F8B66}"/>
              </a:ext>
            </a:extLst>
          </p:cNvPr>
          <p:cNvSpPr/>
          <p:nvPr/>
        </p:nvSpPr>
        <p:spPr>
          <a:xfrm>
            <a:off x="306916" y="2393920"/>
            <a:ext cx="5857910" cy="13574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31428" y="-76200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119" y="237178"/>
            <a:ext cx="850498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Women in science/engineering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Trends across time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Trends across different countries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Trends across the the U.S.</a:t>
            </a:r>
          </a:p>
          <a:p>
            <a:pPr lvl="1"/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Two of my projects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Presentations in academic interviews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Book project</a:t>
            </a:r>
          </a:p>
          <a:p>
            <a:pPr lvl="1">
              <a:buFont typeface="Arial" pitchFamily="34" charset="0"/>
              <a:buChar char="•"/>
            </a:pPr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/>
              <a:t> </a:t>
            </a: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Suggestions for what to do</a:t>
            </a:r>
          </a:p>
        </p:txBody>
      </p:sp>
      <p:pic>
        <p:nvPicPr>
          <p:cNvPr id="9" name="Picture 8" descr="51K8WS3VJ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81" y="5227790"/>
            <a:ext cx="1306431" cy="134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30" y="5253344"/>
            <a:ext cx="1306642" cy="1324064"/>
          </a:xfrm>
          <a:prstGeom prst="rect">
            <a:avLst/>
          </a:prstGeom>
        </p:spPr>
      </p:pic>
      <p:pic>
        <p:nvPicPr>
          <p:cNvPr id="14" name="Picture 5" descr="RP-Apollo11Lift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5253344"/>
            <a:ext cx="993959" cy="12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early-vehicle-lo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2" y="5227790"/>
            <a:ext cx="1614913" cy="1075532"/>
          </a:xfrm>
          <a:prstGeom prst="rect">
            <a:avLst/>
          </a:prstGeom>
        </p:spPr>
      </p:pic>
      <p:pic>
        <p:nvPicPr>
          <p:cNvPr id="18" name="Picture 17" descr="Smart-Citi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95" y="5223492"/>
            <a:ext cx="1935352" cy="13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14"/>
            <a:ext cx="8229600" cy="76079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My roles &amp; projects</a:t>
            </a:r>
            <a:br>
              <a:rPr lang="en-US" sz="3200" b="1" dirty="0">
                <a:solidFill>
                  <a:srgbClr val="00009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766"/>
            <a:ext cx="8229600" cy="48759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Faculty Equity Advisor, Jacobs School of Engineering</a:t>
            </a:r>
            <a:endParaRPr lang="en-US" altLang="ko-KR" sz="2000" b="1" dirty="0">
              <a:solidFill>
                <a:srgbClr val="008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Search committee training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Chair of faculty search committees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Meet with faculty candidates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Give talks to student groups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Co-Director, Center for Research on Gender in STEMM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>
                <a:hlinkClick r:id="rId2"/>
              </a:rPr>
              <a:t>http://crg-stemm.ucsd.edu</a:t>
            </a:r>
            <a:endParaRPr lang="en-US" altLang="ja-JP" sz="2400" dirty="0"/>
          </a:p>
          <a:p>
            <a:pPr lvl="1">
              <a:buFont typeface="Arial" pitchFamily="34" charset="0"/>
              <a:buChar char="•"/>
            </a:pPr>
            <a:r>
              <a:rPr lang="en-US" altLang="ko-KR" sz="2400" b="1" dirty="0"/>
              <a:t>Research on engineering job talks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b="1" dirty="0"/>
              <a:t>Research on career assessment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" y="10394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Gender Gap in ECE Faculty: Many Causes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52065"/>
            <a:ext cx="4325493" cy="445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Hiring:</a:t>
            </a:r>
          </a:p>
          <a:p>
            <a:r>
              <a:rPr lang="en-US" sz="2800" dirty="0"/>
              <a:t>Lack of role models</a:t>
            </a:r>
          </a:p>
          <a:p>
            <a:r>
              <a:rPr lang="en-US" sz="2800" dirty="0"/>
              <a:t>Biases in ref letters</a:t>
            </a:r>
          </a:p>
          <a:p>
            <a:r>
              <a:rPr lang="en-US" sz="2800" dirty="0"/>
              <a:t>Biases in teaching </a:t>
            </a:r>
            <a:r>
              <a:rPr lang="en-US" sz="2800" dirty="0" err="1"/>
              <a:t>evals</a:t>
            </a:r>
            <a:endParaRPr lang="en-US" sz="2800" dirty="0"/>
          </a:p>
          <a:p>
            <a:r>
              <a:rPr lang="en-US" sz="2800" dirty="0"/>
              <a:t>Self-citation patterns</a:t>
            </a:r>
          </a:p>
          <a:p>
            <a:r>
              <a:rPr lang="en-US" sz="2800" dirty="0"/>
              <a:t>Shifting criteria, etc.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5011" y="952066"/>
            <a:ext cx="4354402" cy="348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Retention:</a:t>
            </a:r>
          </a:p>
          <a:p>
            <a:r>
              <a:rPr lang="en-US" sz="2600" dirty="0"/>
              <a:t>Hostile climate concerns</a:t>
            </a:r>
          </a:p>
          <a:p>
            <a:r>
              <a:rPr lang="en-US" sz="2600" dirty="0"/>
              <a:t>Two-body problems</a:t>
            </a:r>
          </a:p>
          <a:p>
            <a:r>
              <a:rPr lang="en-US" sz="2600" dirty="0"/>
              <a:t>Lack of mentoring</a:t>
            </a:r>
          </a:p>
          <a:p>
            <a:r>
              <a:rPr lang="en-US" sz="2600" dirty="0"/>
              <a:t>Exclusion from useful networks, etc.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4486" y="4332556"/>
            <a:ext cx="49068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much studied:  The Interview Day</a:t>
            </a:r>
          </a:p>
          <a:p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1870357" y="4181463"/>
            <a:ext cx="5278559" cy="837381"/>
          </a:xfrm>
          <a:prstGeom prst="frame">
            <a:avLst>
              <a:gd name="adj1" fmla="val 16750"/>
            </a:avLst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" y="10394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The Interview Day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09356"/>
            <a:ext cx="8684614" cy="4754563"/>
          </a:xfrm>
        </p:spPr>
        <p:txBody>
          <a:bodyPr>
            <a:normAutofit/>
          </a:bodyPr>
          <a:lstStyle/>
          <a:p>
            <a:r>
              <a:rPr lang="en-US" sz="2800" b="1" dirty="0"/>
              <a:t>1-hour research seminar open to faculty, students</a:t>
            </a:r>
          </a:p>
          <a:p>
            <a:r>
              <a:rPr lang="en-US" sz="2800" dirty="0"/>
              <a:t>Meet Department Chair</a:t>
            </a:r>
          </a:p>
          <a:p>
            <a:r>
              <a:rPr lang="en-US" sz="2800" dirty="0"/>
              <a:t>Individual meetings with faculty</a:t>
            </a:r>
          </a:p>
          <a:p>
            <a:r>
              <a:rPr lang="en-US" sz="2800" dirty="0"/>
              <a:t>Lunch, dinner</a:t>
            </a:r>
          </a:p>
          <a:p>
            <a:r>
              <a:rPr lang="en-US" sz="2800" dirty="0"/>
              <a:t>Other stuff</a:t>
            </a:r>
            <a:r>
              <a:rPr lang="mr-IN" sz="2800" dirty="0"/>
              <a:t>…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23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 rot="988953">
            <a:off x="4305416" y="1562323"/>
            <a:ext cx="1641542" cy="31714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Frame 3"/>
          <p:cNvSpPr/>
          <p:nvPr/>
        </p:nvSpPr>
        <p:spPr>
          <a:xfrm>
            <a:off x="450165" y="875066"/>
            <a:ext cx="3858567" cy="61777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0396" y="1671801"/>
            <a:ext cx="1650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 Job Talk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8847F-D886-754E-A73F-18CC95F75A38}"/>
              </a:ext>
            </a:extLst>
          </p:cNvPr>
          <p:cNvSpPr txBox="1">
            <a:spLocks/>
          </p:cNvSpPr>
          <p:nvPr/>
        </p:nvSpPr>
        <p:spPr>
          <a:xfrm>
            <a:off x="842632" y="3994303"/>
            <a:ext cx="7962432" cy="2023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Questions &amp; Interruptions during Job Talks</a:t>
            </a:r>
          </a:p>
          <a:p>
            <a:r>
              <a:rPr lang="en-US" sz="2800" b="1" dirty="0"/>
              <a:t>Preliminary work: Analyses of Introductions</a:t>
            </a:r>
          </a:p>
          <a:p>
            <a:endParaRPr lang="en-US" sz="2800" b="1" dirty="0"/>
          </a:p>
          <a:p>
            <a:pPr marL="0" indent="0">
              <a:buFont typeface="Arial"/>
              <a:buNone/>
            </a:pPr>
            <a:endParaRPr lang="en-US" b="1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Research on Interruptions in Conversation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557" y="1110944"/>
            <a:ext cx="4240839" cy="31969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  Groups with different:</a:t>
            </a:r>
          </a:p>
          <a:p>
            <a:pPr lvl="2"/>
            <a:r>
              <a:rPr lang="en-US" dirty="0"/>
              <a:t>Gender composition</a:t>
            </a:r>
          </a:p>
          <a:p>
            <a:pPr lvl="2"/>
            <a:r>
              <a:rPr lang="en-US" dirty="0"/>
              <a:t>Knowledge level</a:t>
            </a:r>
          </a:p>
          <a:p>
            <a:pPr lvl="2"/>
            <a:r>
              <a:rPr lang="en-US" dirty="0"/>
              <a:t>Status</a:t>
            </a:r>
          </a:p>
          <a:p>
            <a:pPr lvl="2"/>
            <a:r>
              <a:rPr lang="en-US" dirty="0"/>
              <a:t>Size</a:t>
            </a:r>
          </a:p>
          <a:p>
            <a:pPr lvl="2"/>
            <a:r>
              <a:rPr lang="en-US" dirty="0"/>
              <a:t>Setting</a:t>
            </a:r>
          </a:p>
          <a:p>
            <a:pPr lvl="2"/>
            <a:r>
              <a:rPr lang="en-US" dirty="0"/>
              <a:t>Topics of discussion</a:t>
            </a:r>
          </a:p>
          <a:p>
            <a:pPr lvl="1"/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27501" y="1110944"/>
            <a:ext cx="4490810" cy="334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  Many contexts studied:</a:t>
            </a:r>
          </a:p>
          <a:p>
            <a:pPr lvl="2"/>
            <a:r>
              <a:rPr lang="en-US" dirty="0"/>
              <a:t>Corporations</a:t>
            </a:r>
          </a:p>
          <a:p>
            <a:pPr lvl="2"/>
            <a:r>
              <a:rPr lang="en-US" dirty="0"/>
              <a:t>Press briefings</a:t>
            </a:r>
          </a:p>
          <a:p>
            <a:pPr lvl="2"/>
            <a:r>
              <a:rPr lang="en-US" dirty="0"/>
              <a:t>Parent-child</a:t>
            </a:r>
          </a:p>
          <a:p>
            <a:pPr lvl="2"/>
            <a:r>
              <a:rPr lang="en-US" dirty="0"/>
              <a:t>Fictional TV</a:t>
            </a:r>
          </a:p>
          <a:p>
            <a:pPr lvl="2"/>
            <a:r>
              <a:rPr lang="en-US" dirty="0"/>
              <a:t>Doctor-patient</a:t>
            </a:r>
          </a:p>
          <a:p>
            <a:pPr lvl="2"/>
            <a:r>
              <a:rPr lang="en-US" dirty="0"/>
              <a:t>Supreme Court</a:t>
            </a:r>
            <a:endParaRPr lang="en-US" sz="1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2118" y="4616011"/>
            <a:ext cx="7055914" cy="156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Interruptions indicate power &amp; dominance</a:t>
            </a:r>
          </a:p>
          <a:p>
            <a:r>
              <a:rPr lang="en-US" sz="2800" dirty="0"/>
              <a:t>Gender and status effects</a:t>
            </a:r>
          </a:p>
          <a:p>
            <a:r>
              <a:rPr lang="en-US" sz="2800" dirty="0"/>
              <a:t>Many complex effects</a:t>
            </a:r>
          </a:p>
          <a:p>
            <a:pPr marL="457200" lvl="1" indent="0">
              <a:buFont typeface="Arial"/>
              <a:buNone/>
            </a:pPr>
            <a:endParaRPr lang="en-US" dirty="0"/>
          </a:p>
          <a:p>
            <a:pPr lvl="1"/>
            <a:endParaRPr lang="en-US" sz="2000" b="1" dirty="0"/>
          </a:p>
        </p:txBody>
      </p:sp>
      <p:sp>
        <p:nvSpPr>
          <p:cNvPr id="9" name="Frame 8"/>
          <p:cNvSpPr/>
          <p:nvPr/>
        </p:nvSpPr>
        <p:spPr>
          <a:xfrm>
            <a:off x="364633" y="927441"/>
            <a:ext cx="3944100" cy="3576907"/>
          </a:xfrm>
          <a:prstGeom prst="frame">
            <a:avLst>
              <a:gd name="adj1" fmla="val 341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867112" y="901253"/>
            <a:ext cx="3944100" cy="3576907"/>
          </a:xfrm>
          <a:prstGeom prst="frame">
            <a:avLst>
              <a:gd name="adj1" fmla="val 341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099836" y="4596006"/>
            <a:ext cx="7083450" cy="1644419"/>
          </a:xfrm>
          <a:prstGeom prst="frame">
            <a:avLst>
              <a:gd name="adj1" fmla="val 5805"/>
            </a:avLst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42" y="4906152"/>
            <a:ext cx="1963986" cy="110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How would you define an Interruption?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422646" cy="4380317"/>
          </a:xfrm>
        </p:spPr>
        <p:txBody>
          <a:bodyPr>
            <a:normAutofit/>
          </a:bodyPr>
          <a:lstStyle/>
          <a:p>
            <a:r>
              <a:rPr lang="en-US" sz="2800" dirty="0"/>
              <a:t>Simultaneous speech more than two syllables before the end of someone’s sentence</a:t>
            </a:r>
          </a:p>
          <a:p>
            <a:r>
              <a:rPr lang="en-US" sz="2800" dirty="0"/>
              <a:t>Interrupting in midst of incomplete grammatical unit</a:t>
            </a:r>
          </a:p>
          <a:p>
            <a:pPr lvl="1"/>
            <a:r>
              <a:rPr lang="en-US" sz="2400" dirty="0"/>
              <a:t>It’s raining outside so I am going to leave.</a:t>
            </a:r>
          </a:p>
          <a:p>
            <a:pPr lvl="1"/>
            <a:r>
              <a:rPr lang="en-US" sz="2400" dirty="0"/>
              <a:t>It’s raining outside </a:t>
            </a:r>
            <a:r>
              <a:rPr lang="mr-IN" sz="2400" dirty="0"/>
              <a:t>…</a:t>
            </a:r>
            <a:endParaRPr lang="en-US" sz="2400" dirty="0"/>
          </a:p>
          <a:p>
            <a:pPr lvl="1"/>
            <a:r>
              <a:rPr lang="en-US" sz="2400" dirty="0"/>
              <a:t>It’s</a:t>
            </a:r>
            <a:r>
              <a:rPr lang="mr-IN" sz="2400" dirty="0"/>
              <a:t>…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Didn’t raise your hand; didn’t get acknowledged by the speaker</a:t>
            </a:r>
            <a:r>
              <a:rPr lang="en-US" sz="2400" dirty="0"/>
              <a:t> </a:t>
            </a:r>
            <a:endParaRPr lang="en-US" dirty="0"/>
          </a:p>
          <a:p>
            <a:pPr lvl="1"/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25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 rot="10800000">
            <a:off x="0" y="4421719"/>
            <a:ext cx="522849" cy="466175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Frame 7"/>
          <p:cNvSpPr/>
          <p:nvPr/>
        </p:nvSpPr>
        <p:spPr>
          <a:xfrm>
            <a:off x="890342" y="2566431"/>
            <a:ext cx="2461532" cy="414945"/>
          </a:xfrm>
          <a:prstGeom prst="frame">
            <a:avLst>
              <a:gd name="adj1" fmla="val 5805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42716" y="3064242"/>
            <a:ext cx="1400976" cy="314019"/>
          </a:xfrm>
          <a:prstGeom prst="frame">
            <a:avLst>
              <a:gd name="adj1" fmla="val 5805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42716" y="3500457"/>
            <a:ext cx="471355" cy="314019"/>
          </a:xfrm>
          <a:prstGeom prst="frame">
            <a:avLst>
              <a:gd name="adj1" fmla="val 5805"/>
            </a:avLst>
          </a:prstGeom>
          <a:solidFill>
            <a:srgbClr val="0000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55" y="4740041"/>
            <a:ext cx="1358507" cy="135850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93738"/>
            <a:ext cx="4040188" cy="639762"/>
          </a:xfrm>
        </p:spPr>
        <p:txBody>
          <a:bodyPr/>
          <a:lstStyle/>
          <a:p>
            <a:r>
              <a:rPr kumimoji="1" lang="en-US" altLang="ja-JP" dirty="0"/>
              <a:t>Presenter is Presenting:</a:t>
            </a:r>
            <a:endParaRPr kumimoji="1"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18704"/>
          </a:xfrm>
        </p:spPr>
        <p:txBody>
          <a:bodyPr/>
          <a:lstStyle/>
          <a:p>
            <a:r>
              <a:rPr kumimoji="1" lang="en-US" altLang="ja-JP" dirty="0"/>
              <a:t>Raise your hand, get acknowledged</a:t>
            </a:r>
          </a:p>
          <a:p>
            <a:pPr lvl="1"/>
            <a:r>
              <a:rPr kumimoji="1" lang="en-US" altLang="ja-JP" dirty="0"/>
              <a:t>ACKNOWLEDGED QUESTION</a:t>
            </a:r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Otherwise</a:t>
            </a:r>
          </a:p>
          <a:p>
            <a:pPr lvl="1"/>
            <a:r>
              <a:rPr kumimoji="1" lang="en-US" altLang="ja-JP" dirty="0"/>
              <a:t>INTERRUPTION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937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Presenter is Answering a Question:</a:t>
            </a:r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Wait until the presenter has finished their answer, then ask another question without raising hand</a:t>
            </a:r>
          </a:p>
          <a:p>
            <a:pPr lvl="1"/>
            <a:r>
              <a:rPr kumimoji="1" lang="en-US" altLang="ja-JP" dirty="0"/>
              <a:t>FOLLOW-UP QUESTION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Otherwise (ask another question without letting presenter finish, speech overlap)</a:t>
            </a:r>
          </a:p>
          <a:p>
            <a:pPr lvl="1"/>
            <a:r>
              <a:rPr kumimoji="1" lang="en-US" altLang="ja-JP" dirty="0"/>
              <a:t>INTERRUPTION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26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705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</a:rPr>
              <a:t>Definitions of Interruptions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49916" y="1990293"/>
            <a:ext cx="3947471" cy="1644419"/>
          </a:xfrm>
          <a:prstGeom prst="frame">
            <a:avLst>
              <a:gd name="adj1" fmla="val 5805"/>
            </a:avLst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752851" y="1990293"/>
            <a:ext cx="4053258" cy="2081951"/>
          </a:xfrm>
          <a:prstGeom prst="frame">
            <a:avLst>
              <a:gd name="adj1" fmla="val 5805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49916" y="3634713"/>
            <a:ext cx="3947472" cy="1052952"/>
          </a:xfrm>
          <a:prstGeom prst="frame">
            <a:avLst>
              <a:gd name="adj1" fmla="val 107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752851" y="4057214"/>
            <a:ext cx="4053258" cy="2042761"/>
          </a:xfrm>
          <a:prstGeom prst="frame">
            <a:avLst>
              <a:gd name="adj1" fmla="val 629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1" y="5321842"/>
            <a:ext cx="1297620" cy="1384694"/>
          </a:xfrm>
          <a:prstGeom prst="rect">
            <a:avLst/>
          </a:prstGeom>
        </p:spPr>
      </p:pic>
      <p:sp>
        <p:nvSpPr>
          <p:cNvPr id="16" name="Striped Right Arrow 15"/>
          <p:cNvSpPr/>
          <p:nvPr/>
        </p:nvSpPr>
        <p:spPr>
          <a:xfrm rot="9378177">
            <a:off x="2165202" y="5536906"/>
            <a:ext cx="929621" cy="392821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66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First Data Set: Video recordings of job talks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63" y="1126980"/>
            <a:ext cx="3838876" cy="53450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140 videos</a:t>
            </a:r>
          </a:p>
          <a:p>
            <a:r>
              <a:rPr lang="en-US" dirty="0"/>
              <a:t>91 men, 49 women</a:t>
            </a:r>
          </a:p>
          <a:p>
            <a:r>
              <a:rPr lang="en-US" dirty="0"/>
              <a:t>Range of seniority:</a:t>
            </a:r>
          </a:p>
          <a:p>
            <a:pPr lvl="1"/>
            <a:r>
              <a:rPr lang="en-US" dirty="0"/>
              <a:t>PhD students: 44</a:t>
            </a:r>
          </a:p>
          <a:p>
            <a:pPr lvl="1"/>
            <a:r>
              <a:rPr lang="en-US" dirty="0"/>
              <a:t>1-2 years out: 26</a:t>
            </a:r>
          </a:p>
          <a:p>
            <a:pPr lvl="1"/>
            <a:r>
              <a:rPr lang="en-US" dirty="0"/>
              <a:t>3-6 years out: 40</a:t>
            </a:r>
          </a:p>
          <a:p>
            <a:pPr lvl="1"/>
            <a:r>
              <a:rPr lang="en-US" dirty="0"/>
              <a:t>7-21 years out: 30</a:t>
            </a:r>
          </a:p>
          <a:p>
            <a:r>
              <a:rPr lang="en-US" dirty="0"/>
              <a:t>2 large public R1 schools</a:t>
            </a:r>
          </a:p>
          <a:p>
            <a:r>
              <a:rPr lang="en-US" dirty="0"/>
              <a:t>Multiple departments</a:t>
            </a:r>
          </a:p>
          <a:p>
            <a:pPr lvl="1"/>
            <a:r>
              <a:rPr lang="en-US" sz="2800" dirty="0"/>
              <a:t>EE, CS, ME, </a:t>
            </a:r>
            <a:r>
              <a:rPr lang="en-US" sz="2800" dirty="0" err="1"/>
              <a:t>BioEng</a:t>
            </a:r>
            <a:r>
              <a:rPr lang="en-US" sz="2800" dirty="0"/>
              <a:t> </a:t>
            </a:r>
          </a:p>
          <a:p>
            <a:r>
              <a:rPr lang="en-US" dirty="0"/>
              <a:t>Data analysis from pre-Q&amp;A portion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955E30-677E-344C-A0B4-95CE9C67A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11445"/>
              </p:ext>
            </p:extLst>
          </p:nvPr>
        </p:nvGraphicFramePr>
        <p:xfrm>
          <a:off x="4572000" y="1218816"/>
          <a:ext cx="4214928" cy="315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Female,</a:t>
                      </a:r>
                      <a:r>
                        <a:rPr kumimoji="1" lang="en-US" altLang="ja-JP" sz="2000" baseline="0" dirty="0"/>
                        <a:t> </a:t>
                      </a:r>
                      <a:r>
                        <a:rPr kumimoji="1" lang="en-US" altLang="ja-JP" sz="2000" dirty="0"/>
                        <a:t>PhD+4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Duration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Presenting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10:03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Question (Acknowledged)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00:07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00:12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Presenting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03:53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Question (Interruption)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00:03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9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Answer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00:06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2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4" y="932031"/>
            <a:ext cx="8121650" cy="541443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676" y="83316"/>
            <a:ext cx="7563768" cy="7159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Number of Questions vs. Length of Talk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362"/>
            <a:ext cx="8991600" cy="7921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Results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7970515" cy="47545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85107"/>
              </p:ext>
            </p:extLst>
          </p:nvPr>
        </p:nvGraphicFramePr>
        <p:xfrm>
          <a:off x="1507069" y="901979"/>
          <a:ext cx="491439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28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Men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Women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2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Interruptions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3.31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4.20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2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Ack. Questions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4.81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4.55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2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Follow-ups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4.21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5.57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2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Total Questions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14.3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0CC7CA-08D0-4542-915B-F02B27D7AF5E}"/>
              </a:ext>
            </a:extLst>
          </p:cNvPr>
          <p:cNvSpPr txBox="1"/>
          <p:nvPr/>
        </p:nvSpPr>
        <p:spPr>
          <a:xfrm>
            <a:off x="519879" y="3444081"/>
            <a:ext cx="7778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/>
              <a:t>Gender effect: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/>
              <a:t>Women get 3 more questions, on average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/>
              <a:t>Women experience more talks with zero questions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ja-JP" sz="2400" dirty="0"/>
              <a:t>Conditioned on getting any questions, women get 6 more questions than men, on average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/>
              <a:t>Seniority effect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/>
              <a:t>Department effect</a:t>
            </a:r>
          </a:p>
        </p:txBody>
      </p:sp>
    </p:spTree>
    <p:extLst>
      <p:ext uri="{BB962C8B-B14F-4D97-AF65-F5344CB8AC3E}">
        <p14:creationId xmlns:p14="http://schemas.microsoft.com/office/powerpoint/2010/main" val="31362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31428" y="-76200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119" y="237178"/>
            <a:ext cx="850498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Trends in participation of women in science/engineering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Across time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Across different countries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Across the U.S.</a:t>
            </a:r>
          </a:p>
          <a:p>
            <a:pPr lvl="1"/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Two of my projects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Presentations in academic interviews</a:t>
            </a:r>
            <a:endParaRPr lang="en-US" altLang="ko-KR" sz="2400" dirty="0"/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Book project</a:t>
            </a:r>
          </a:p>
          <a:p>
            <a:pPr lvl="1">
              <a:buFont typeface="Arial" pitchFamily="34" charset="0"/>
              <a:buChar char="•"/>
            </a:pPr>
            <a:endParaRPr lang="en-US" altLang="ko-KR" sz="2400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 </a:t>
            </a:r>
            <a:r>
              <a:rPr lang="en-US" altLang="ko-KR" sz="2400" b="1" dirty="0">
                <a:solidFill>
                  <a:srgbClr val="008000"/>
                </a:solidFill>
              </a:rPr>
              <a:t>Suggestions for what individuals can do</a:t>
            </a:r>
          </a:p>
        </p:txBody>
      </p:sp>
      <p:pic>
        <p:nvPicPr>
          <p:cNvPr id="9" name="Picture 8" descr="51K8WS3VJ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81" y="5227790"/>
            <a:ext cx="1306431" cy="134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30" y="5253344"/>
            <a:ext cx="1306642" cy="1324064"/>
          </a:xfrm>
          <a:prstGeom prst="rect">
            <a:avLst/>
          </a:prstGeom>
        </p:spPr>
      </p:pic>
      <p:pic>
        <p:nvPicPr>
          <p:cNvPr id="14" name="Picture 5" descr="RP-Apollo11Lift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" y="5253344"/>
            <a:ext cx="993959" cy="12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early-vehicle-lo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2" y="5227790"/>
            <a:ext cx="1614913" cy="1075532"/>
          </a:xfrm>
          <a:prstGeom prst="rect">
            <a:avLst/>
          </a:prstGeom>
        </p:spPr>
      </p:pic>
      <p:pic>
        <p:nvPicPr>
          <p:cNvPr id="18" name="Picture 17" descr="Smart-Citi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95" y="5223492"/>
            <a:ext cx="1935352" cy="13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Is it Bad to get More Questions?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62" y="1069260"/>
            <a:ext cx="8046944" cy="4525963"/>
          </a:xfrm>
        </p:spPr>
        <p:txBody>
          <a:bodyPr>
            <a:normAutofit/>
          </a:bodyPr>
          <a:lstStyle/>
          <a:p>
            <a:r>
              <a:rPr lang="en-US" dirty="0"/>
              <a:t>Could be a sign of audience interest</a:t>
            </a:r>
          </a:p>
          <a:p>
            <a:r>
              <a:rPr lang="en-US" dirty="0"/>
              <a:t>No outcome information (offers, hires)</a:t>
            </a:r>
          </a:p>
          <a:p>
            <a:r>
              <a:rPr lang="en-US" dirty="0"/>
              <a:t>More questions correlated with speaker rushing:</a:t>
            </a:r>
          </a:p>
          <a:p>
            <a:pPr lvl="1"/>
            <a:r>
              <a:rPr lang="en-US" dirty="0"/>
              <a:t>“There’s not much time left; I will rush through this”</a:t>
            </a:r>
          </a:p>
          <a:p>
            <a:pPr lvl="1"/>
            <a:r>
              <a:rPr lang="en-US" dirty="0"/>
              <a:t>“I’m going to skip to the end”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4493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Preliminary research: Analyses of Introductions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679" y="982052"/>
            <a:ext cx="8841942" cy="5374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85 Introductions transcribed</a:t>
            </a:r>
            <a:endParaRPr lang="en-US" altLang="ja-JP" sz="2800" dirty="0"/>
          </a:p>
          <a:p>
            <a:r>
              <a:rPr lang="en-US" altLang="ja-JP" sz="2800" dirty="0"/>
              <a:t>Count positive comments in intro:</a:t>
            </a:r>
          </a:p>
          <a:p>
            <a:pPr lvl="1"/>
            <a:r>
              <a:rPr lang="en-US" altLang="ja-JP" sz="2400" dirty="0"/>
              <a:t>Awards, Number of citations, Media attention, etc.</a:t>
            </a:r>
          </a:p>
          <a:p>
            <a:r>
              <a:rPr lang="en-US" altLang="ja-JP" sz="2800" dirty="0"/>
              <a:t>Positive introduction:  &gt;1 positive comment</a:t>
            </a:r>
          </a:p>
          <a:p>
            <a:pPr lvl="1"/>
            <a:r>
              <a:rPr lang="en-US" altLang="ja-JP" sz="2400" dirty="0"/>
              <a:t>Men are four times as likely as women to have a positive introduction</a:t>
            </a:r>
          </a:p>
          <a:p>
            <a:r>
              <a:rPr lang="en-US" altLang="ja-JP" sz="2800" dirty="0"/>
              <a:t>Research Awards:</a:t>
            </a:r>
          </a:p>
          <a:p>
            <a:endParaRPr lang="en-US" altLang="ja-JP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AC5C37-005F-FE4F-9D0D-345402438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87042"/>
              </p:ext>
            </p:extLst>
          </p:nvPr>
        </p:nvGraphicFramePr>
        <p:xfrm>
          <a:off x="1278368" y="4409885"/>
          <a:ext cx="620780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076">
                  <a:extLst>
                    <a:ext uri="{9D8B030D-6E8A-4147-A177-3AD203B41FA5}">
                      <a16:colId xmlns:a16="http://schemas.microsoft.com/office/drawing/2014/main" val="397505759"/>
                    </a:ext>
                  </a:extLst>
                </a:gridCol>
                <a:gridCol w="1797246">
                  <a:extLst>
                    <a:ext uri="{9D8B030D-6E8A-4147-A177-3AD203B41FA5}">
                      <a16:colId xmlns:a16="http://schemas.microsoft.com/office/drawing/2014/main" val="937806739"/>
                    </a:ext>
                  </a:extLst>
                </a:gridCol>
                <a:gridCol w="3075483">
                  <a:extLst>
                    <a:ext uri="{9D8B030D-6E8A-4147-A177-3AD203B41FA5}">
                      <a16:colId xmlns:a16="http://schemas.microsoft.com/office/drawing/2014/main" val="1659080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Listed in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Mentioned in Intro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6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9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9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14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5" y="4493"/>
            <a:ext cx="8991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Irrelevant or Inappropriate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95" y="796655"/>
            <a:ext cx="9091324" cy="470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en-US" altLang="ja-JP" sz="2800" dirty="0"/>
              <a:t>Counting irrelevant statements in introduction:</a:t>
            </a:r>
          </a:p>
          <a:p>
            <a:pPr lvl="1"/>
            <a:r>
              <a:rPr lang="en-US" altLang="ja-JP" sz="2400" dirty="0"/>
              <a:t>Things that wouldn’t be found in the CV</a:t>
            </a:r>
          </a:p>
          <a:p>
            <a:pPr lvl="1"/>
            <a:r>
              <a:rPr lang="en-US" altLang="ja-JP" sz="2400" dirty="0"/>
              <a:t>Women: 40.9 %</a:t>
            </a:r>
          </a:p>
          <a:p>
            <a:pPr lvl="1"/>
            <a:r>
              <a:rPr lang="en-US" altLang="ja-JP" sz="2400" dirty="0"/>
              <a:t>Men: 14.5 %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lvl="1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7442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Suggestions for Engineering Departments</a:t>
            </a:r>
            <a:endParaRPr lang="en-US" sz="1800" b="1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67AF-006B-4C81-BFF8-30D837AD784B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62105" y="969878"/>
            <a:ext cx="8372926" cy="4944225"/>
          </a:xfrm>
        </p:spPr>
        <p:txBody>
          <a:bodyPr>
            <a:normAutofit/>
          </a:bodyPr>
          <a:lstStyle/>
          <a:p>
            <a:r>
              <a:rPr lang="en-US" dirty="0"/>
              <a:t>Standardize strongly positive introductions for all candidates</a:t>
            </a:r>
          </a:p>
          <a:p>
            <a:r>
              <a:rPr lang="en-US" dirty="0"/>
              <a:t>If questions get out of hand, ask audience to hold remaining questions for the end</a:t>
            </a:r>
          </a:p>
          <a:p>
            <a:pPr lvl="1"/>
            <a:r>
              <a:rPr lang="en-US" dirty="0"/>
              <a:t>Most natural for introducer to say this</a:t>
            </a:r>
          </a:p>
          <a:p>
            <a:pPr lvl="1"/>
            <a:r>
              <a:rPr lang="en-US" dirty="0"/>
              <a:t>But any faculty member in audience can step in</a:t>
            </a:r>
          </a:p>
          <a:p>
            <a:pPr lvl="1"/>
            <a:endParaRPr lang="en-US" dirty="0"/>
          </a:p>
          <a:p>
            <a:r>
              <a:rPr lang="en-US" altLang="ja-JP" dirty="0"/>
              <a:t>Engineering should have a more friendly, less aggressive culture!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B0296-A488-8548-BB82-C15DEC5F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09" y="2319355"/>
            <a:ext cx="1555186" cy="15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087" y="-76200"/>
            <a:ext cx="85318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My Book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7" y="1049653"/>
            <a:ext cx="495628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Fictional story for kids (ages 9-11) that teaches a little about Electrical Engineering (error correction coding)</a:t>
            </a:r>
          </a:p>
          <a:p>
            <a:pPr lvl="1">
              <a:buFont typeface="Arial" pitchFamily="34" charset="0"/>
              <a:buChar char="•"/>
            </a:pPr>
            <a:endParaRPr lang="en-US" altLang="ko-KR" sz="2400" b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Originally had both lead characters as girls</a:t>
            </a:r>
          </a:p>
          <a:p>
            <a:pPr>
              <a:buFont typeface="Arial" pitchFamily="34" charset="0"/>
              <a:buChar char="•"/>
            </a:pPr>
            <a:endParaRPr lang="en-US" altLang="ko-KR" sz="2400" b="1" dirty="0">
              <a:solidFill>
                <a:srgbClr val="008000"/>
              </a:solidFill>
            </a:endParaRPr>
          </a:p>
          <a:p>
            <a:r>
              <a:rPr lang="en-US" altLang="ko-KR" sz="2400" b="1" dirty="0">
                <a:solidFill>
                  <a:srgbClr val="008000"/>
                </a:solidFill>
              </a:rPr>
              <a:t>           </a:t>
            </a:r>
            <a:r>
              <a:rPr lang="en-US" altLang="ko-KR" sz="2400" b="1" dirty="0" err="1">
                <a:solidFill>
                  <a:srgbClr val="008000"/>
                </a:solidFill>
              </a:rPr>
              <a:t>Delancey</a:t>
            </a:r>
            <a:r>
              <a:rPr lang="en-US" altLang="ko-KR" sz="2400" b="1" dirty="0">
                <a:solidFill>
                  <a:srgbClr val="008000"/>
                </a:solidFill>
              </a:rPr>
              <a:t>    </a:t>
            </a:r>
            <a:r>
              <a:rPr lang="en-US" altLang="ko-KR" sz="2400" b="1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altLang="ko-KR" sz="2400" b="1" dirty="0">
                <a:solidFill>
                  <a:srgbClr val="008000"/>
                </a:solidFill>
              </a:rPr>
              <a:t>Daniel</a:t>
            </a:r>
          </a:p>
          <a:p>
            <a:endParaRPr lang="en-US" altLang="ko-KR" sz="2400" b="1" dirty="0">
              <a:solidFill>
                <a:srgbClr val="008000"/>
              </a:solidFill>
            </a:endParaRPr>
          </a:p>
          <a:p>
            <a:endParaRPr lang="en-US" altLang="ko-KR" sz="2400" b="1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88" y="1380573"/>
            <a:ext cx="2845658" cy="4325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087" y="-76200"/>
            <a:ext cx="85318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Some Assorted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7" y="724040"/>
            <a:ext cx="8628468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</a:rPr>
              <a:t>Do not say “Follow your passion”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Instead say “Nurture an interest”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</a:rPr>
              <a:t> Women: Never say “</a:t>
            </a:r>
            <a:r>
              <a:rPr lang="en-US" altLang="ko-KR" sz="2400" i="1" dirty="0">
                <a:solidFill>
                  <a:srgbClr val="000000"/>
                </a:solidFill>
              </a:rPr>
              <a:t>I hated math</a:t>
            </a:r>
            <a:r>
              <a:rPr lang="mr-IN" altLang="ko-KR" sz="2400" i="1" dirty="0">
                <a:solidFill>
                  <a:srgbClr val="000000"/>
                </a:solidFill>
              </a:rPr>
              <a:t>…</a:t>
            </a:r>
            <a:r>
              <a:rPr lang="en-US" altLang="ko-KR" sz="2400" i="1" dirty="0">
                <a:solidFill>
                  <a:srgbClr val="000000"/>
                </a:solidFill>
              </a:rPr>
              <a:t> I could never understand it</a:t>
            </a:r>
            <a:r>
              <a:rPr lang="en-US" altLang="ko-KR" sz="2400" dirty="0">
                <a:solidFill>
                  <a:srgbClr val="000000"/>
                </a:solidFill>
              </a:rPr>
              <a:t>”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Even if it’s true, don’t say it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Believing in difference can actually produce difference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Find something else to be self-deprecatory about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</a:rPr>
              <a:t> Message about equal capability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rgbClr val="000000"/>
                </a:solidFill>
              </a:rPr>
              <a:t> Encourage children to: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Draw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Work with their hands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Play games that involve fitting things into places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Play with construction toys</a:t>
            </a:r>
          </a:p>
          <a:p>
            <a:pPr lvl="1">
              <a:buFont typeface="Arial" pitchFamily="34" charset="0"/>
              <a:buChar char="•"/>
            </a:pPr>
            <a:endParaRPr lang="en-US" altLang="ko-KR" sz="2400" dirty="0">
              <a:solidFill>
                <a:srgbClr val="000000"/>
              </a:solidFill>
            </a:endParaRPr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311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087" y="-76200"/>
            <a:ext cx="85318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More Assorted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7" y="463402"/>
            <a:ext cx="8628468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400" dirty="0">
                <a:solidFill>
                  <a:srgbClr val="000000"/>
                </a:solidFill>
              </a:rPr>
              <a:t> Teach children that intellectual skills can be acquired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Praise children for </a:t>
            </a:r>
            <a:r>
              <a:rPr lang="en-US" altLang="ko-KR" sz="2400" i="1" dirty="0">
                <a:solidFill>
                  <a:srgbClr val="000000"/>
                </a:solidFill>
              </a:rPr>
              <a:t>effort</a:t>
            </a:r>
            <a:r>
              <a:rPr lang="en-US" altLang="ko-KR" sz="2400" dirty="0">
                <a:solidFill>
                  <a:srgbClr val="000000"/>
                </a:solidFill>
              </a:rPr>
              <a:t> not innate brilliance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Talented and gifted programs should send the message that they value growth and learning</a:t>
            </a:r>
          </a:p>
          <a:p>
            <a:pPr marL="457200" indent="-457200">
              <a:buFont typeface="+mj-lt"/>
              <a:buAutoNum type="arabicPeriod" startAt="5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400" dirty="0">
                <a:solidFill>
                  <a:srgbClr val="000000"/>
                </a:solidFill>
              </a:rPr>
              <a:t> Portray challenges, effort and mistakes as highly valued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Marva Collins: </a:t>
            </a:r>
            <a:r>
              <a:rPr lang="en-US" altLang="ko-KR" sz="2400" i="1" dirty="0">
                <a:solidFill>
                  <a:srgbClr val="000000"/>
                </a:solidFill>
              </a:rPr>
              <a:t>If you can’t make a mistake, you can’t make  anything</a:t>
            </a:r>
          </a:p>
          <a:p>
            <a:pPr marL="457200" indent="-457200">
              <a:buFont typeface="+mj-lt"/>
              <a:buAutoNum type="arabicPeriod" startAt="5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400" dirty="0">
                <a:solidFill>
                  <a:srgbClr val="000000"/>
                </a:solidFill>
              </a:rPr>
              <a:t> Expose girls to successful role models</a:t>
            </a:r>
          </a:p>
          <a:p>
            <a:pPr marL="457200" indent="-457200">
              <a:buFont typeface="+mj-lt"/>
              <a:buAutoNum type="arabicPeriod" startAt="5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400" dirty="0">
                <a:solidFill>
                  <a:srgbClr val="000000"/>
                </a:solidFill>
              </a:rPr>
              <a:t> Encourage girls to join robotics clubs, Girls Who Code, Math Clubs, etc.</a:t>
            </a:r>
          </a:p>
          <a:p>
            <a:pPr marL="457200" indent="-457200">
              <a:buFont typeface="+mj-lt"/>
              <a:buAutoNum type="arabicPeriod" startAt="5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400" dirty="0">
                <a:solidFill>
                  <a:srgbClr val="000000"/>
                </a:solidFill>
              </a:rPr>
              <a:t>Watch out for media portrayals of women scientists</a:t>
            </a:r>
          </a:p>
          <a:p>
            <a:pPr marL="457200" indent="-457200">
              <a:buFont typeface="+mj-lt"/>
              <a:buAutoNum type="arabicPeriod" startAt="5"/>
            </a:pPr>
            <a:endParaRPr lang="en-US" altLang="ko-K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087" y="-76200"/>
            <a:ext cx="85318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Last Thoughts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7" y="747927"/>
            <a:ext cx="86284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The “Gender of Science” is a cultural construct…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changes over time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changes across different countries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changes across different SES levels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When talking to scientists and engineers about sociology, data is important</a:t>
            </a:r>
          </a:p>
          <a:p>
            <a:endParaRPr lang="en-US" altLang="ko-KR" sz="2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>
                <a:solidFill>
                  <a:srgbClr val="000000"/>
                </a:solidFill>
              </a:rPr>
              <a:t> U.S</a:t>
            </a:r>
            <a:r>
              <a:rPr lang="en-US" altLang="ko-KR" sz="2400" dirty="0">
                <a:solidFill>
                  <a:srgbClr val="000000"/>
                </a:solidFill>
              </a:rPr>
              <a:t>. needs more scientists and engineers!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Many things individuals can do to help</a:t>
            </a:r>
          </a:p>
          <a:p>
            <a:endParaRPr lang="en-US" altLang="ko-K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873" y="1125130"/>
            <a:ext cx="4289296" cy="256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838"/>
          <a:stretch/>
        </p:blipFill>
        <p:spPr>
          <a:xfrm>
            <a:off x="11815" y="721894"/>
            <a:ext cx="9144000" cy="61361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49575" y="1475208"/>
            <a:ext cx="1215766" cy="473005"/>
            <a:chOff x="207312" y="2264701"/>
            <a:chExt cx="1215766" cy="473005"/>
          </a:xfrm>
        </p:grpSpPr>
        <p:sp>
          <p:nvSpPr>
            <p:cNvPr id="16" name="Rectangle 15"/>
            <p:cNvSpPr/>
            <p:nvPr/>
          </p:nvSpPr>
          <p:spPr>
            <a:xfrm>
              <a:off x="418594" y="2423463"/>
              <a:ext cx="396889" cy="1752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693" y="2264701"/>
              <a:ext cx="1136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50%</a:t>
              </a:r>
            </a:p>
          </p:txBody>
        </p:sp>
        <p:sp>
          <p:nvSpPr>
            <p:cNvPr id="21" name="Donut 20"/>
            <p:cNvSpPr/>
            <p:nvPr/>
          </p:nvSpPr>
          <p:spPr>
            <a:xfrm>
              <a:off x="207312" y="2276041"/>
              <a:ext cx="898619" cy="461665"/>
            </a:xfrm>
            <a:prstGeom prst="donut">
              <a:avLst>
                <a:gd name="adj" fmla="val 99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50612" y="0"/>
            <a:ext cx="89933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Law &amp; Medical degrees:  % women, 1971-2010</a:t>
            </a:r>
          </a:p>
        </p:txBody>
      </p:sp>
    </p:spTree>
    <p:extLst>
      <p:ext uri="{BB962C8B-B14F-4D97-AF65-F5344CB8AC3E}">
        <p14:creationId xmlns:p14="http://schemas.microsoft.com/office/powerpoint/2010/main" val="114168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4" y="793212"/>
            <a:ext cx="8665040" cy="55754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0612" y="0"/>
            <a:ext cx="89933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Science fields - % bachelors degrees to women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7873" y="985579"/>
            <a:ext cx="4289296" cy="256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6368668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Data from http://</a:t>
            </a:r>
            <a:r>
              <a:rPr lang="en-US" sz="1200" dirty="0" err="1">
                <a:latin typeface="+mj-lt"/>
              </a:rPr>
              <a:t>www.nsf.gov</a:t>
            </a:r>
            <a:r>
              <a:rPr lang="en-US" sz="1200" dirty="0">
                <a:latin typeface="+mj-lt"/>
              </a:rPr>
              <a:t>/statistics/seind14/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846" y="988797"/>
            <a:ext cx="1136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1966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2992" y="1005400"/>
            <a:ext cx="1136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7312" y="2152634"/>
            <a:ext cx="1215766" cy="473005"/>
            <a:chOff x="207312" y="2264701"/>
            <a:chExt cx="1215766" cy="473005"/>
          </a:xfrm>
        </p:grpSpPr>
        <p:sp>
          <p:nvSpPr>
            <p:cNvPr id="20" name="Rectangle 19"/>
            <p:cNvSpPr/>
            <p:nvPr/>
          </p:nvSpPr>
          <p:spPr>
            <a:xfrm>
              <a:off x="418594" y="2423463"/>
              <a:ext cx="396889" cy="1752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6693" y="2264701"/>
              <a:ext cx="1136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50%</a:t>
              </a:r>
            </a:p>
          </p:txBody>
        </p:sp>
        <p:sp>
          <p:nvSpPr>
            <p:cNvPr id="7" name="Donut 6"/>
            <p:cNvSpPr/>
            <p:nvPr/>
          </p:nvSpPr>
          <p:spPr>
            <a:xfrm>
              <a:off x="207312" y="2276041"/>
              <a:ext cx="898619" cy="461665"/>
            </a:xfrm>
            <a:prstGeom prst="donut">
              <a:avLst>
                <a:gd name="adj" fmla="val 99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49407" y="2806409"/>
            <a:ext cx="1287767" cy="16675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45705" y="1561216"/>
            <a:ext cx="113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Biology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5705" y="2149855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5FF60"/>
                </a:solidFill>
              </a:rPr>
              <a:t>Chemistry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5622" y="2631732"/>
            <a:ext cx="87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Math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1841" y="2938844"/>
            <a:ext cx="15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Earth/Ocean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0666" y="3164189"/>
            <a:ext cx="87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Astro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7551" y="4126595"/>
            <a:ext cx="110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</a:rPr>
              <a:t>Physics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8281" y="4416618"/>
            <a:ext cx="127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800000"/>
                </a:solidFill>
              </a:rPr>
              <a:t>CompSci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0612" y="-76200"/>
            <a:ext cx="8993388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Engineering fields - % bachelors degrees to women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2" y="759683"/>
            <a:ext cx="9037773" cy="563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387" y="6463909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Data from http://</a:t>
            </a:r>
            <a:r>
              <a:rPr lang="en-US" sz="1200" dirty="0" err="1">
                <a:latin typeface="+mj-lt"/>
              </a:rPr>
              <a:t>www.nsf.gov</a:t>
            </a:r>
            <a:r>
              <a:rPr lang="en-US" sz="1200" dirty="0">
                <a:latin typeface="+mj-lt"/>
              </a:rPr>
              <a:t>/statistics/seind14/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95990"/>
            <a:ext cx="1215766" cy="473005"/>
            <a:chOff x="207312" y="2264701"/>
            <a:chExt cx="1215766" cy="473005"/>
          </a:xfrm>
        </p:grpSpPr>
        <p:sp>
          <p:nvSpPr>
            <p:cNvPr id="11" name="Rectangle 10"/>
            <p:cNvSpPr/>
            <p:nvPr/>
          </p:nvSpPr>
          <p:spPr>
            <a:xfrm>
              <a:off x="418594" y="2423463"/>
              <a:ext cx="396889" cy="1752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693" y="2264701"/>
              <a:ext cx="1136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40%</a:t>
              </a:r>
            </a:p>
          </p:txBody>
        </p:sp>
        <p:sp>
          <p:nvSpPr>
            <p:cNvPr id="15" name="Donut 14"/>
            <p:cNvSpPr/>
            <p:nvPr/>
          </p:nvSpPr>
          <p:spPr>
            <a:xfrm>
              <a:off x="207312" y="2276041"/>
              <a:ext cx="898619" cy="461665"/>
            </a:xfrm>
            <a:prstGeom prst="donut">
              <a:avLst>
                <a:gd name="adj" fmla="val 99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63903" y="963601"/>
            <a:ext cx="4777227" cy="256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3229913" y="1065360"/>
            <a:ext cx="898619" cy="461665"/>
          </a:xfrm>
          <a:prstGeom prst="donut">
            <a:avLst>
              <a:gd name="adj" fmla="val 9990"/>
            </a:avLst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818" y="1816442"/>
            <a:ext cx="2002826" cy="256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rgbClr val="008000"/>
                </a:solidFill>
              </a:rPr>
              <a:t>What  happened?</a:t>
            </a:r>
          </a:p>
        </p:txBody>
      </p:sp>
      <p:sp>
        <p:nvSpPr>
          <p:cNvPr id="2" name="Right Arrow 1"/>
          <p:cNvSpPr/>
          <p:nvPr/>
        </p:nvSpPr>
        <p:spPr>
          <a:xfrm rot="20144531">
            <a:off x="2296110" y="1509234"/>
            <a:ext cx="964776" cy="203940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428" y="-76200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Science Education in the Past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8" y="378597"/>
            <a:ext cx="421091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After American Revolution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</a:t>
            </a:r>
            <a:r>
              <a:rPr lang="en-US" altLang="ko-KR" sz="2400" dirty="0"/>
              <a:t>Geography was school science (physics, biology, astronomy, geology)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Subject for boys (exploration was for men)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Dawn of 19</a:t>
            </a:r>
            <a:r>
              <a:rPr lang="en-US" altLang="ko-KR" sz="2400" b="1" baseline="30000" dirty="0">
                <a:solidFill>
                  <a:srgbClr val="008000"/>
                </a:solidFill>
              </a:rPr>
              <a:t>th</a:t>
            </a:r>
            <a:r>
              <a:rPr lang="en-US" altLang="ko-KR" sz="2400" b="1" dirty="0">
                <a:solidFill>
                  <a:srgbClr val="008000"/>
                </a:solidFill>
              </a:rPr>
              <a:t> century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Classics = highest status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University admission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Natural theology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Girls were cheap labor for data collection &amp; lab work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End of 19</a:t>
            </a:r>
            <a:r>
              <a:rPr lang="en-US" altLang="ko-KR" sz="2400" b="1" baseline="30000" dirty="0">
                <a:solidFill>
                  <a:srgbClr val="008000"/>
                </a:solidFill>
              </a:rPr>
              <a:t>th</a:t>
            </a:r>
            <a:r>
              <a:rPr lang="en-US" altLang="ko-KR" sz="2400" b="1" dirty="0">
                <a:solidFill>
                  <a:srgbClr val="008000"/>
                </a:solidFill>
              </a:rPr>
              <a:t> century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More girls than boys taking advanced science classes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8327" y="378597"/>
            <a:ext cx="4395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8000"/>
                </a:solidFill>
              </a:rPr>
              <a:t> </a:t>
            </a:r>
            <a:r>
              <a:rPr lang="en-US" altLang="ko-KR" sz="2400" b="1" dirty="0">
                <a:solidFill>
                  <a:srgbClr val="008000"/>
                </a:solidFill>
              </a:rPr>
              <a:t>Colleges open to women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</a:t>
            </a:r>
            <a:r>
              <a:rPr lang="en-US" altLang="ko-KR" sz="2400" dirty="0"/>
              <a:t>Shift to classics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World War I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National security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Less nature study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Great Depression &amp; WWII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Backlash against women in workforce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</a:rPr>
              <a:t> Science careers reached all-time lows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solidFill>
                  <a:srgbClr val="008000"/>
                </a:solidFill>
              </a:rPr>
              <a:t> Dawn of computers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Considered clerical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/>
              <a:t> Performed more by women</a:t>
            </a:r>
          </a:p>
        </p:txBody>
      </p:sp>
    </p:spTree>
    <p:extLst>
      <p:ext uri="{BB962C8B-B14F-4D97-AF65-F5344CB8AC3E}">
        <p14:creationId xmlns:p14="http://schemas.microsoft.com/office/powerpoint/2010/main" val="21939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1428" y="-76200"/>
            <a:ext cx="6745333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Science Education in Other Countries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088" y="639762"/>
            <a:ext cx="81912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b="1" dirty="0"/>
          </a:p>
          <a:p>
            <a:pPr algn="ctr"/>
            <a:r>
              <a:rPr lang="en-US" altLang="ko-KR" sz="3200" b="1" dirty="0">
                <a:solidFill>
                  <a:srgbClr val="008000"/>
                </a:solidFill>
              </a:rPr>
              <a:t>There are more than 20 countries where women earn the majority of the bachelor’s degrees in STEM fields</a:t>
            </a:r>
          </a:p>
          <a:p>
            <a:endParaRPr lang="en-US" altLang="ko-KR" sz="3200" b="1" dirty="0">
              <a:solidFill>
                <a:srgbClr val="008000"/>
              </a:solidFill>
            </a:endParaRPr>
          </a:p>
          <a:p>
            <a:endParaRPr lang="en-US" altLang="ko-KR" sz="3200" b="1" dirty="0">
              <a:solidFill>
                <a:srgbClr val="008000"/>
              </a:solidFill>
            </a:endParaRPr>
          </a:p>
          <a:p>
            <a:pPr lvl="1" algn="ctr"/>
            <a:r>
              <a:rPr lang="en-US" altLang="ko-KR" sz="3200" dirty="0"/>
              <a:t>Which ones?</a:t>
            </a:r>
          </a:p>
        </p:txBody>
      </p:sp>
    </p:spTree>
    <p:extLst>
      <p:ext uri="{BB962C8B-B14F-4D97-AF65-F5344CB8AC3E}">
        <p14:creationId xmlns:p14="http://schemas.microsoft.com/office/powerpoint/2010/main" val="34822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561-2F6D-5E43-9303-3C08F9A9A2F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Screen Shot 2016-06-19 at 2.5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3" y="282575"/>
            <a:ext cx="7137400" cy="6438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52822" y="6314932"/>
            <a:ext cx="1215766" cy="473005"/>
            <a:chOff x="207312" y="2264701"/>
            <a:chExt cx="1215766" cy="473005"/>
          </a:xfrm>
        </p:grpSpPr>
        <p:sp>
          <p:nvSpPr>
            <p:cNvPr id="6" name="Rectangle 5"/>
            <p:cNvSpPr/>
            <p:nvPr/>
          </p:nvSpPr>
          <p:spPr>
            <a:xfrm>
              <a:off x="418594" y="2423463"/>
              <a:ext cx="396889" cy="17528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693" y="2264701"/>
              <a:ext cx="1136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50%</a:t>
              </a:r>
            </a:p>
          </p:txBody>
        </p:sp>
        <p:sp>
          <p:nvSpPr>
            <p:cNvPr id="9" name="Donut 8"/>
            <p:cNvSpPr/>
            <p:nvPr/>
          </p:nvSpPr>
          <p:spPr>
            <a:xfrm>
              <a:off x="207312" y="2276041"/>
              <a:ext cx="898619" cy="461665"/>
            </a:xfrm>
            <a:prstGeom prst="donut">
              <a:avLst>
                <a:gd name="adj" fmla="val 99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1E9F49-120A-CE45-8C4A-CC75DA1ED636}"/>
              </a:ext>
            </a:extLst>
          </p:cNvPr>
          <p:cNvSpPr txBox="1"/>
          <p:nvPr/>
        </p:nvSpPr>
        <p:spPr>
          <a:xfrm>
            <a:off x="7229878" y="7153"/>
            <a:ext cx="174291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Iran</a:t>
            </a:r>
          </a:p>
          <a:p>
            <a:r>
              <a:rPr lang="en-US" sz="2400" dirty="0"/>
              <a:t>Oman</a:t>
            </a:r>
          </a:p>
          <a:p>
            <a:r>
              <a:rPr lang="en-US" sz="2400" dirty="0"/>
              <a:t>Saudi Arabia</a:t>
            </a:r>
          </a:p>
          <a:p>
            <a:r>
              <a:rPr lang="en-US" sz="2400" dirty="0"/>
              <a:t>UAE</a:t>
            </a:r>
          </a:p>
          <a:p>
            <a:r>
              <a:rPr lang="en-US" sz="2400" dirty="0"/>
              <a:t>Romania</a:t>
            </a:r>
          </a:p>
          <a:p>
            <a:r>
              <a:rPr lang="en-US" sz="2400" dirty="0"/>
              <a:t>Algeria</a:t>
            </a:r>
          </a:p>
          <a:p>
            <a:r>
              <a:rPr lang="en-US" sz="2400" dirty="0"/>
              <a:t>Bulgaria</a:t>
            </a:r>
          </a:p>
          <a:p>
            <a:r>
              <a:rPr lang="en-US" sz="2400" dirty="0"/>
              <a:t>Malaysia</a:t>
            </a:r>
          </a:p>
          <a:p>
            <a:r>
              <a:rPr lang="en-US" sz="2400" dirty="0"/>
              <a:t>Kyrgyzstan</a:t>
            </a:r>
          </a:p>
          <a:p>
            <a:r>
              <a:rPr lang="en-US" sz="2400" dirty="0"/>
              <a:t>Italy</a:t>
            </a:r>
          </a:p>
          <a:p>
            <a:r>
              <a:rPr lang="en-US" sz="2400" dirty="0"/>
              <a:t>Uzbekistan</a:t>
            </a:r>
          </a:p>
          <a:p>
            <a:r>
              <a:rPr lang="en-US" sz="2400" dirty="0"/>
              <a:t>Georgia</a:t>
            </a:r>
          </a:p>
          <a:p>
            <a:r>
              <a:rPr lang="en-US" sz="2400" dirty="0"/>
              <a:t>Panama</a:t>
            </a:r>
          </a:p>
          <a:p>
            <a:r>
              <a:rPr lang="en-US" sz="2400" dirty="0"/>
              <a:t>Lebanon</a:t>
            </a:r>
          </a:p>
          <a:p>
            <a:r>
              <a:rPr lang="en-US" sz="2400" dirty="0"/>
              <a:t>Argentina...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8B1D45-807A-0741-8C1C-7AC2B53DB97C}"/>
              </a:ext>
            </a:extLst>
          </p:cNvPr>
          <p:cNvCxnSpPr>
            <a:cxnSpLocks/>
          </p:cNvCxnSpPr>
          <p:nvPr/>
        </p:nvCxnSpPr>
        <p:spPr>
          <a:xfrm>
            <a:off x="5466507" y="1021278"/>
            <a:ext cx="0" cy="5304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9191" y="5641040"/>
            <a:ext cx="18476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FF"/>
                </a:solidFill>
                <a:latin typeface="Arial" charset="0"/>
              </a:rPr>
              <a:t>Maria Charles, “What Gender is Science?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40775</TotalTime>
  <Words>1994</Words>
  <Application>Microsoft Macintosh PowerPoint</Application>
  <PresentationFormat>On-screen Show (4:3)</PresentationFormat>
  <Paragraphs>463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맑은 고딕</vt:lpstr>
      <vt:lpstr>ＭＳ Ｐゴシック</vt:lpstr>
      <vt:lpstr>Arial</vt:lpstr>
      <vt:lpstr>Calibri</vt:lpstr>
      <vt:lpstr>Mangal</vt:lpstr>
      <vt:lpstr>Wingdings</vt:lpstr>
      <vt:lpstr>Office Theme</vt:lpstr>
      <vt:lpstr>An Engineer’s Data-Driven Perspective on Gender in STEM April 3, 2019</vt:lpstr>
      <vt:lpstr>Who I am</vt:lpstr>
      <vt:lpstr>Outline</vt:lpstr>
      <vt:lpstr>PowerPoint Presentation</vt:lpstr>
      <vt:lpstr>PowerPoint Presentation</vt:lpstr>
      <vt:lpstr>Engineering fields - % bachelors degrees to women</vt:lpstr>
      <vt:lpstr>Science Education in the Past</vt:lpstr>
      <vt:lpstr>Science Education in Other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in the U.S. ?? </vt:lpstr>
      <vt:lpstr>Math/ELA gender gaps among children</vt:lpstr>
      <vt:lpstr>Stanford Center for Education Policy Analysis, CEPA Working Paper No. 18-13 (Reardon, Fahle, Kalogrides, Podolsky, Zarate)</vt:lpstr>
      <vt:lpstr>Why? Hypothesis 1. Parents invest time/money resources in their children in gendered ways </vt:lpstr>
      <vt:lpstr>Why? Hypothesis 2. Different returns on educational investments </vt:lpstr>
      <vt:lpstr>Why are Women Under-represented in STEM?</vt:lpstr>
      <vt:lpstr>Outline</vt:lpstr>
      <vt:lpstr>My roles &amp; projects </vt:lpstr>
      <vt:lpstr>Gender Gap in ECE Faculty: Many Causes</vt:lpstr>
      <vt:lpstr>The Interview Day</vt:lpstr>
      <vt:lpstr>Research on Interruptions in Conversation</vt:lpstr>
      <vt:lpstr>How would you define an Interruption?</vt:lpstr>
      <vt:lpstr>PowerPoint Presentation</vt:lpstr>
      <vt:lpstr>First Data Set: Video recordings of job talks</vt:lpstr>
      <vt:lpstr>Number of Questions vs. Length of Talk</vt:lpstr>
      <vt:lpstr>Results</vt:lpstr>
      <vt:lpstr>Is it Bad to get More Questions?</vt:lpstr>
      <vt:lpstr>Preliminary research: Analyses of Introductions</vt:lpstr>
      <vt:lpstr>Irrelevant or Inappropriate</vt:lpstr>
      <vt:lpstr>Suggestions for Engineering Departments</vt:lpstr>
      <vt:lpstr>My Book Project</vt:lpstr>
      <vt:lpstr>Some Assorted Recommendations</vt:lpstr>
      <vt:lpstr>More Assorted Recommendations</vt:lpstr>
      <vt:lpstr>Last Thoughts</vt:lpstr>
    </vt:vector>
  </TitlesOfParts>
  <Manager/>
  <Company>UCSD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Recruitment: Reducing Bias             </dc:title>
  <dc:subject/>
  <dc:creator>Pam Cosman</dc:creator>
  <cp:keywords/>
  <dc:description/>
  <cp:lastModifiedBy>Pamela Cosman</cp:lastModifiedBy>
  <cp:revision>301</cp:revision>
  <dcterms:created xsi:type="dcterms:W3CDTF">2014-09-16T23:11:00Z</dcterms:created>
  <dcterms:modified xsi:type="dcterms:W3CDTF">2019-04-03T16:16:18Z</dcterms:modified>
  <cp:category/>
</cp:coreProperties>
</file>