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sldIdLst>
    <p:sldId id="262" r:id="rId2"/>
    <p:sldId id="384" r:id="rId3"/>
    <p:sldId id="346" r:id="rId4"/>
    <p:sldId id="347" r:id="rId5"/>
    <p:sldId id="267" r:id="rId6"/>
    <p:sldId id="355" r:id="rId7"/>
    <p:sldId id="363" r:id="rId8"/>
    <p:sldId id="366" r:id="rId9"/>
    <p:sldId id="368" r:id="rId10"/>
    <p:sldId id="369" r:id="rId11"/>
    <p:sldId id="391" r:id="rId12"/>
    <p:sldId id="385" r:id="rId13"/>
    <p:sldId id="387" r:id="rId14"/>
    <p:sldId id="388" r:id="rId15"/>
    <p:sldId id="389" r:id="rId16"/>
    <p:sldId id="390" r:id="rId17"/>
    <p:sldId id="29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varScale="1">
        <p:scale>
          <a:sx n="107" d="100"/>
          <a:sy n="107" d="100"/>
        </p:scale>
        <p:origin x="-2056" y="-104"/>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84E9C-E230-9046-8A20-3C96C4A04924}" type="datetimeFigureOut">
              <a:rPr lang="en-US" smtClean="0"/>
              <a:t>4/13/19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A4100-512C-284C-9390-F493FC40257E}" type="slidenum">
              <a:rPr lang="en-US" smtClean="0"/>
              <a:t>‹#›</a:t>
            </a:fld>
            <a:endParaRPr lang="en-US"/>
          </a:p>
        </p:txBody>
      </p:sp>
    </p:spTree>
    <p:extLst>
      <p:ext uri="{BB962C8B-B14F-4D97-AF65-F5344CB8AC3E}">
        <p14:creationId xmlns:p14="http://schemas.microsoft.com/office/powerpoint/2010/main" val="2005297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1</a:t>
            </a:fld>
            <a:endParaRPr lang="en-US"/>
          </a:p>
        </p:txBody>
      </p:sp>
    </p:spTree>
    <p:extLst>
      <p:ext uri="{BB962C8B-B14F-4D97-AF65-F5344CB8AC3E}">
        <p14:creationId xmlns:p14="http://schemas.microsoft.com/office/powerpoint/2010/main" val="126122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93A9-630C-354D-BFA5-0E1CE9AB9239}" type="slidenum">
              <a:rPr lang="en-US" smtClean="0"/>
              <a:t>3</a:t>
            </a:fld>
            <a:endParaRPr lang="en-US"/>
          </a:p>
        </p:txBody>
      </p:sp>
    </p:spTree>
    <p:extLst>
      <p:ext uri="{BB962C8B-B14F-4D97-AF65-F5344CB8AC3E}">
        <p14:creationId xmlns:p14="http://schemas.microsoft.com/office/powerpoint/2010/main" val="386210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93A9-630C-354D-BFA5-0E1CE9AB9239}" type="slidenum">
              <a:rPr lang="en-US" smtClean="0"/>
              <a:t>4</a:t>
            </a:fld>
            <a:endParaRPr lang="en-US"/>
          </a:p>
        </p:txBody>
      </p:sp>
    </p:spTree>
    <p:extLst>
      <p:ext uri="{BB962C8B-B14F-4D97-AF65-F5344CB8AC3E}">
        <p14:creationId xmlns:p14="http://schemas.microsoft.com/office/powerpoint/2010/main" val="386210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6</a:t>
            </a:fld>
            <a:endParaRPr lang="en-US"/>
          </a:p>
        </p:txBody>
      </p:sp>
    </p:spTree>
    <p:extLst>
      <p:ext uri="{BB962C8B-B14F-4D97-AF65-F5344CB8AC3E}">
        <p14:creationId xmlns:p14="http://schemas.microsoft.com/office/powerpoint/2010/main" val="411419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16</a:t>
            </a:fld>
            <a:endParaRPr lang="en-US"/>
          </a:p>
        </p:txBody>
      </p:sp>
    </p:spTree>
    <p:extLst>
      <p:ext uri="{BB962C8B-B14F-4D97-AF65-F5344CB8AC3E}">
        <p14:creationId xmlns:p14="http://schemas.microsoft.com/office/powerpoint/2010/main" val="411419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93A9-630C-354D-BFA5-0E1CE9AB9239}" type="slidenum">
              <a:rPr lang="en-US" smtClean="0"/>
              <a:t>17</a:t>
            </a:fld>
            <a:endParaRPr lang="en-US"/>
          </a:p>
        </p:txBody>
      </p:sp>
    </p:spTree>
    <p:extLst>
      <p:ext uri="{BB962C8B-B14F-4D97-AF65-F5344CB8AC3E}">
        <p14:creationId xmlns:p14="http://schemas.microsoft.com/office/powerpoint/2010/main" val="150404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C16B4-AF7B-F74E-9F4C-5D3DDCDE542B}" type="datetimeFigureOut">
              <a:rPr lang="en-US" smtClean="0"/>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226610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C16B4-AF7B-F74E-9F4C-5D3DDCDE542B}" type="datetimeFigureOut">
              <a:rPr lang="en-US" smtClean="0"/>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341094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C16B4-AF7B-F74E-9F4C-5D3DDCDE542B}" type="datetimeFigureOut">
              <a:rPr lang="en-US" smtClean="0"/>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126390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C16B4-AF7B-F74E-9F4C-5D3DDCDE542B}" type="datetimeFigureOut">
              <a:rPr lang="en-US" smtClean="0"/>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24168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C16B4-AF7B-F74E-9F4C-5D3DDCDE542B}" type="datetimeFigureOut">
              <a:rPr lang="en-US" smtClean="0"/>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170508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C16B4-AF7B-F74E-9F4C-5D3DDCDE542B}" type="datetimeFigureOut">
              <a:rPr lang="en-US" smtClean="0"/>
              <a:t>4/13/19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136467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C16B4-AF7B-F74E-9F4C-5D3DDCDE542B}" type="datetimeFigureOut">
              <a:rPr lang="en-US" smtClean="0"/>
              <a:t>4/13/19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170818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C16B4-AF7B-F74E-9F4C-5D3DDCDE542B}" type="datetimeFigureOut">
              <a:rPr lang="en-US" smtClean="0"/>
              <a:t>4/13/19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372888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C16B4-AF7B-F74E-9F4C-5D3DDCDE542B}" type="datetimeFigureOut">
              <a:rPr lang="en-US" smtClean="0"/>
              <a:t>4/13/19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314078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C16B4-AF7B-F74E-9F4C-5D3DDCDE542B}" type="datetimeFigureOut">
              <a:rPr lang="en-US" smtClean="0"/>
              <a:t>4/13/19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150289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C16B4-AF7B-F74E-9F4C-5D3DDCDE542B}" type="datetimeFigureOut">
              <a:rPr lang="en-US" smtClean="0"/>
              <a:t>4/13/19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449404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C16B4-AF7B-F74E-9F4C-5D3DDCDE542B}" type="datetimeFigureOut">
              <a:rPr lang="en-US" smtClean="0"/>
              <a:t>4/13/19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D45F2-A8A9-174C-8147-827FFB5A99FB}" type="slidenum">
              <a:rPr lang="en-US" smtClean="0"/>
              <a:t>‹#›</a:t>
            </a:fld>
            <a:endParaRPr lang="en-US"/>
          </a:p>
        </p:txBody>
      </p:sp>
    </p:spTree>
    <p:extLst>
      <p:ext uri="{BB962C8B-B14F-4D97-AF65-F5344CB8AC3E}">
        <p14:creationId xmlns:p14="http://schemas.microsoft.com/office/powerpoint/2010/main" val="37362621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7.png"/><Relationship Id="rId1" Type="http://schemas.microsoft.com/office/2007/relationships/media" Target="../media/media1.avi"/><Relationship Id="rId2" Type="http://schemas.openxmlformats.org/officeDocument/2006/relationships/video" Target="../media/media1.avi"/></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Agenda</a:t>
            </a:r>
            <a:r>
              <a:rPr lang="en-US" dirty="0"/>
              <a:t> </a:t>
            </a:r>
            <a:r>
              <a:rPr lang="en-US" dirty="0" smtClean="0"/>
              <a:t>for 4/3/19</a:t>
            </a:r>
            <a:br>
              <a:rPr lang="en-US" dirty="0" smtClean="0"/>
            </a:br>
            <a:r>
              <a:rPr lang="en-US" sz="3600" dirty="0" smtClean="0"/>
              <a:t>127</a:t>
            </a:r>
            <a:r>
              <a:rPr lang="en-US" sz="3600" baseline="30000" dirty="0" smtClean="0"/>
              <a:t>th</a:t>
            </a:r>
            <a:r>
              <a:rPr lang="en-US" sz="3600" dirty="0" smtClean="0"/>
              <a:t> Meeting</a:t>
            </a:r>
            <a:endParaRPr lang="en-US" dirty="0"/>
          </a:p>
        </p:txBody>
      </p:sp>
      <p:sp>
        <p:nvSpPr>
          <p:cNvPr id="5" name="Content Placeholder 4"/>
          <p:cNvSpPr>
            <a:spLocks noGrp="1"/>
          </p:cNvSpPr>
          <p:nvPr>
            <p:ph idx="1"/>
          </p:nvPr>
        </p:nvSpPr>
        <p:spPr>
          <a:xfrm>
            <a:off x="410411" y="1882405"/>
            <a:ext cx="8533064" cy="4865528"/>
          </a:xfrm>
        </p:spPr>
        <p:txBody>
          <a:bodyPr>
            <a:noAutofit/>
          </a:bodyPr>
          <a:lstStyle/>
          <a:p>
            <a:pPr>
              <a:lnSpc>
                <a:spcPct val="80000"/>
              </a:lnSpc>
            </a:pPr>
            <a:r>
              <a:rPr lang="en-US" dirty="0" smtClean="0">
                <a:solidFill>
                  <a:srgbClr val="FF0000"/>
                </a:solidFill>
              </a:rPr>
              <a:t>Reminder: please turn off or mute cell phones</a:t>
            </a:r>
          </a:p>
          <a:p>
            <a:pPr>
              <a:lnSpc>
                <a:spcPct val="80000"/>
              </a:lnSpc>
            </a:pPr>
            <a:r>
              <a:rPr lang="en-US" dirty="0" smtClean="0"/>
              <a:t>Announcements, Introductions, Issues, or Ideas</a:t>
            </a:r>
          </a:p>
          <a:p>
            <a:pPr>
              <a:lnSpc>
                <a:spcPct val="80000"/>
              </a:lnSpc>
            </a:pPr>
            <a:r>
              <a:rPr lang="en-US" dirty="0" smtClean="0"/>
              <a:t>Upcoming Talks</a:t>
            </a:r>
          </a:p>
          <a:p>
            <a:pPr>
              <a:lnSpc>
                <a:spcPct val="80000"/>
              </a:lnSpc>
            </a:pPr>
            <a:r>
              <a:rPr lang="en-US" dirty="0" smtClean="0"/>
              <a:t>“</a:t>
            </a:r>
            <a:r>
              <a:rPr lang="en-US" i="1" dirty="0">
                <a:solidFill>
                  <a:srgbClr val="000000"/>
                </a:solidFill>
                <a:latin typeface="+mj-lt"/>
                <a:ea typeface="ＭＳ 明朝"/>
                <a:cs typeface="Times New Roman"/>
              </a:rPr>
              <a:t>An Engineer’s Data-Driven Perspective on Gender in </a:t>
            </a:r>
            <a:r>
              <a:rPr lang="en-US" i="1" dirty="0" smtClean="0">
                <a:solidFill>
                  <a:srgbClr val="000000"/>
                </a:solidFill>
                <a:latin typeface="+mj-lt"/>
                <a:ea typeface="ＭＳ 明朝"/>
                <a:cs typeface="Times New Roman"/>
              </a:rPr>
              <a:t>STEM</a:t>
            </a:r>
            <a:r>
              <a:rPr lang="en-US" dirty="0" smtClean="0">
                <a:latin typeface="+mj-lt"/>
                <a:ea typeface="ＭＳ 明朝"/>
                <a:cs typeface="Times New Roman"/>
              </a:rPr>
              <a:t>”, Pamela Cosman</a:t>
            </a:r>
          </a:p>
          <a:p>
            <a:pPr>
              <a:lnSpc>
                <a:spcPct val="80000"/>
              </a:lnSpc>
            </a:pPr>
            <a:r>
              <a:rPr lang="en-US" dirty="0" smtClean="0">
                <a:latin typeface="+mj-lt"/>
                <a:ea typeface="ＭＳ 明朝"/>
                <a:cs typeface="Times New Roman"/>
              </a:rPr>
              <a:t>Speaker Appreciation</a:t>
            </a:r>
            <a:endParaRPr lang="en-US" dirty="0"/>
          </a:p>
        </p:txBody>
      </p:sp>
      <p:sp>
        <p:nvSpPr>
          <p:cNvPr id="3" name="TextBox 2"/>
          <p:cNvSpPr txBox="1"/>
          <p:nvPr/>
        </p:nvSpPr>
        <p:spPr>
          <a:xfrm>
            <a:off x="9670845" y="277061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970228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a:bodyPr>
          <a:lstStyle/>
          <a:p>
            <a:r>
              <a:rPr lang="en-US" dirty="0" smtClean="0"/>
              <a:t>Speaker Appreciation </a:t>
            </a:r>
            <a:r>
              <a:rPr lang="mr-IN" dirty="0" smtClean="0"/>
              <a:t>–</a:t>
            </a:r>
            <a:r>
              <a:rPr lang="en-US" dirty="0" smtClean="0"/>
              <a:t> What To Do?</a:t>
            </a:r>
            <a:endParaRPr lang="en-US" dirty="0"/>
          </a:p>
        </p:txBody>
      </p:sp>
      <p:sp>
        <p:nvSpPr>
          <p:cNvPr id="4" name="Content Placeholder 3"/>
          <p:cNvSpPr>
            <a:spLocks noGrp="1"/>
          </p:cNvSpPr>
          <p:nvPr>
            <p:ph idx="1"/>
          </p:nvPr>
        </p:nvSpPr>
        <p:spPr>
          <a:xfrm>
            <a:off x="457200" y="1519572"/>
            <a:ext cx="8229600" cy="4525963"/>
          </a:xfrm>
        </p:spPr>
        <p:txBody>
          <a:bodyPr>
            <a:normAutofit/>
          </a:bodyPr>
          <a:lstStyle/>
          <a:p>
            <a:r>
              <a:rPr lang="en-US" sz="3600" dirty="0" smtClean="0"/>
              <a:t>I was more interested in using the concept of classifying mutant worms than tracking them</a:t>
            </a:r>
          </a:p>
          <a:p>
            <a:endParaRPr lang="en-US" sz="3600" dirty="0" smtClean="0"/>
          </a:p>
          <a:p>
            <a:pPr lvl="1"/>
            <a:endParaRPr lang="en-US" sz="3200" dirty="0"/>
          </a:p>
        </p:txBody>
      </p:sp>
      <p:sp>
        <p:nvSpPr>
          <p:cNvPr id="2" name="TextBox 1"/>
          <p:cNvSpPr txBox="1"/>
          <p:nvPr/>
        </p:nvSpPr>
        <p:spPr>
          <a:xfrm>
            <a:off x="795259" y="5157943"/>
            <a:ext cx="7879671" cy="1569660"/>
          </a:xfrm>
          <a:prstGeom prst="rect">
            <a:avLst/>
          </a:prstGeom>
          <a:noFill/>
        </p:spPr>
        <p:txBody>
          <a:bodyPr wrap="square" rtlCol="0">
            <a:spAutoFit/>
          </a:bodyPr>
          <a:lstStyle/>
          <a:p>
            <a:r>
              <a:rPr lang="en-US" sz="2400" dirty="0" smtClean="0"/>
              <a:t>*I’m not very good at tracking mutant nematodes.  I was doing a tracking experiment with a couple dozen before lunch and several got away.  They may have gotten into the cole slaw.</a:t>
            </a:r>
            <a:endParaRPr lang="en-US" sz="2400" dirty="0"/>
          </a:p>
        </p:txBody>
      </p:sp>
      <p:sp>
        <p:nvSpPr>
          <p:cNvPr id="5" name="TextBox 4"/>
          <p:cNvSpPr txBox="1"/>
          <p:nvPr/>
        </p:nvSpPr>
        <p:spPr>
          <a:xfrm>
            <a:off x="4297520" y="2600142"/>
            <a:ext cx="357560" cy="584776"/>
          </a:xfrm>
          <a:prstGeom prst="rect">
            <a:avLst/>
          </a:prstGeom>
          <a:noFill/>
        </p:spPr>
        <p:txBody>
          <a:bodyPr wrap="square" rtlCol="0">
            <a:spAutoFit/>
          </a:bodyPr>
          <a:lstStyle/>
          <a:p>
            <a:r>
              <a:rPr lang="en-US" sz="3200" dirty="0" smtClean="0"/>
              <a:t>*</a:t>
            </a:r>
            <a:endParaRPr lang="en-US" sz="3200" dirty="0"/>
          </a:p>
        </p:txBody>
      </p:sp>
      <p:pic>
        <p:nvPicPr>
          <p:cNvPr id="6" name="Picture 5" descr="IMG_1114-850x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320" y="2741518"/>
            <a:ext cx="2005821" cy="2416425"/>
          </a:xfrm>
          <a:prstGeom prst="rect">
            <a:avLst/>
          </a:prstGeom>
        </p:spPr>
      </p:pic>
    </p:spTree>
    <p:extLst>
      <p:ext uri="{BB962C8B-B14F-4D97-AF65-F5344CB8AC3E}">
        <p14:creationId xmlns:p14="http://schemas.microsoft.com/office/powerpoint/2010/main" val="3930402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19572"/>
            <a:ext cx="8229600" cy="4525963"/>
          </a:xfrm>
        </p:spPr>
        <p:txBody>
          <a:bodyPr>
            <a:normAutofit/>
          </a:bodyPr>
          <a:lstStyle/>
          <a:p>
            <a:r>
              <a:rPr lang="en-US" sz="3600" dirty="0" smtClean="0"/>
              <a:t>I was more interested in using the concept of classifying mutant worms than tracking them</a:t>
            </a:r>
          </a:p>
          <a:p>
            <a:r>
              <a:rPr lang="en-US" sz="3600" dirty="0" smtClean="0"/>
              <a:t>How could I incorporate the fact that our speaker is also the author of a children’s book?</a:t>
            </a:r>
          </a:p>
          <a:p>
            <a:endParaRPr lang="en-US" sz="3600" dirty="0" smtClean="0"/>
          </a:p>
          <a:p>
            <a:pPr lvl="1"/>
            <a:endParaRPr lang="en-US" sz="3200" dirty="0"/>
          </a:p>
        </p:txBody>
      </p:sp>
      <p:sp>
        <p:nvSpPr>
          <p:cNvPr id="7" name="Title 2"/>
          <p:cNvSpPr>
            <a:spLocks noGrp="1"/>
          </p:cNvSpPr>
          <p:nvPr>
            <p:ph type="title"/>
          </p:nvPr>
        </p:nvSpPr>
        <p:spPr>
          <a:xfrm>
            <a:off x="0" y="274638"/>
            <a:ext cx="9144000" cy="1143000"/>
          </a:xfrm>
        </p:spPr>
        <p:txBody>
          <a:bodyPr>
            <a:normAutofit/>
          </a:bodyPr>
          <a:lstStyle/>
          <a:p>
            <a:r>
              <a:rPr lang="en-US" dirty="0" smtClean="0"/>
              <a:t>Speaker Appreciation </a:t>
            </a:r>
            <a:r>
              <a:rPr lang="mr-IN" dirty="0" smtClean="0"/>
              <a:t>–</a:t>
            </a:r>
            <a:r>
              <a:rPr lang="en-US" dirty="0" smtClean="0"/>
              <a:t> What To Do?</a:t>
            </a:r>
            <a:endParaRPr lang="en-US" dirty="0"/>
          </a:p>
        </p:txBody>
      </p:sp>
    </p:spTree>
    <p:extLst>
      <p:ext uri="{BB962C8B-B14F-4D97-AF65-F5344CB8AC3E}">
        <p14:creationId xmlns:p14="http://schemas.microsoft.com/office/powerpoint/2010/main" val="1902855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415"/>
            <a:ext cx="8229600" cy="1143000"/>
          </a:xfrm>
        </p:spPr>
        <p:txBody>
          <a:bodyPr/>
          <a:lstStyle/>
          <a:p>
            <a:r>
              <a:rPr lang="en-US" dirty="0" smtClean="0"/>
              <a:t>A Big Yellow Token of Appreciation</a:t>
            </a:r>
            <a:endParaRPr lang="en-US" dirty="0"/>
          </a:p>
        </p:txBody>
      </p:sp>
      <p:pic>
        <p:nvPicPr>
          <p:cNvPr id="2" name="Picture 1" descr="I Can Only Draw Worms Cov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46" y="1698454"/>
            <a:ext cx="3648864" cy="4823416"/>
          </a:xfrm>
          <a:prstGeom prst="rect">
            <a:avLst/>
          </a:prstGeom>
        </p:spPr>
      </p:pic>
      <p:pic>
        <p:nvPicPr>
          <p:cNvPr id="3" name="Picture 2" descr="I Can Only Draw Worms Inside.pdf"/>
          <p:cNvPicPr>
            <a:picLocks noChangeAspect="1"/>
          </p:cNvPicPr>
          <p:nvPr/>
        </p:nvPicPr>
        <p:blipFill rotWithShape="1">
          <a:blip r:embed="rId3">
            <a:extLst>
              <a:ext uri="{28A0092B-C50C-407E-A947-70E740481C1C}">
                <a14:useLocalDpi xmlns:a14="http://schemas.microsoft.com/office/drawing/2010/main" val="0"/>
              </a:ext>
            </a:extLst>
          </a:blip>
          <a:srcRect t="1568" b="846"/>
          <a:stretch/>
        </p:blipFill>
        <p:spPr>
          <a:xfrm>
            <a:off x="4865152" y="1703895"/>
            <a:ext cx="3734861" cy="4817976"/>
          </a:xfrm>
          <a:prstGeom prst="rect">
            <a:avLst/>
          </a:prstGeom>
        </p:spPr>
      </p:pic>
      <p:sp>
        <p:nvSpPr>
          <p:cNvPr id="5" name="TextBox 4"/>
          <p:cNvSpPr txBox="1"/>
          <p:nvPr/>
        </p:nvSpPr>
        <p:spPr>
          <a:xfrm>
            <a:off x="1800913" y="1337399"/>
            <a:ext cx="1162530" cy="369332"/>
          </a:xfrm>
          <a:prstGeom prst="rect">
            <a:avLst/>
          </a:prstGeom>
          <a:noFill/>
        </p:spPr>
        <p:txBody>
          <a:bodyPr wrap="square" rtlCol="0">
            <a:spAutoFit/>
          </a:bodyPr>
          <a:lstStyle/>
          <a:p>
            <a:pPr algn="ctr"/>
            <a:r>
              <a:rPr lang="en-US" dirty="0" smtClean="0"/>
              <a:t>Cover</a:t>
            </a:r>
            <a:endParaRPr lang="en-US" dirty="0"/>
          </a:p>
        </p:txBody>
      </p:sp>
      <p:sp>
        <p:nvSpPr>
          <p:cNvPr id="6" name="TextBox 5"/>
          <p:cNvSpPr txBox="1"/>
          <p:nvPr/>
        </p:nvSpPr>
        <p:spPr>
          <a:xfrm>
            <a:off x="6045685" y="1357793"/>
            <a:ext cx="1373000" cy="369332"/>
          </a:xfrm>
          <a:prstGeom prst="rect">
            <a:avLst/>
          </a:prstGeom>
          <a:noFill/>
        </p:spPr>
        <p:txBody>
          <a:bodyPr wrap="square" rtlCol="0">
            <a:spAutoFit/>
          </a:bodyPr>
          <a:lstStyle/>
          <a:p>
            <a:pPr algn="ctr"/>
            <a:r>
              <a:rPr lang="en-US" dirty="0" smtClean="0"/>
              <a:t>Front Page</a:t>
            </a:r>
            <a:endParaRPr lang="en-US" dirty="0"/>
          </a:p>
        </p:txBody>
      </p:sp>
    </p:spTree>
    <p:extLst>
      <p:ext uri="{BB962C8B-B14F-4D97-AF65-F5344CB8AC3E}">
        <p14:creationId xmlns:p14="http://schemas.microsoft.com/office/powerpoint/2010/main" val="604660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415"/>
            <a:ext cx="8229600" cy="1143000"/>
          </a:xfrm>
        </p:spPr>
        <p:txBody>
          <a:bodyPr/>
          <a:lstStyle/>
          <a:p>
            <a:r>
              <a:rPr lang="en-US" dirty="0" smtClean="0"/>
              <a:t>I Can Only Draw Worms</a:t>
            </a:r>
            <a:endParaRPr lang="en-US" dirty="0"/>
          </a:p>
        </p:txBody>
      </p:sp>
      <p:sp>
        <p:nvSpPr>
          <p:cNvPr id="5" name="TextBox 4"/>
          <p:cNvSpPr txBox="1"/>
          <p:nvPr/>
        </p:nvSpPr>
        <p:spPr>
          <a:xfrm>
            <a:off x="1800913" y="1337399"/>
            <a:ext cx="1162530" cy="369332"/>
          </a:xfrm>
          <a:prstGeom prst="rect">
            <a:avLst/>
          </a:prstGeom>
          <a:noFill/>
        </p:spPr>
        <p:txBody>
          <a:bodyPr wrap="square" rtlCol="0">
            <a:spAutoFit/>
          </a:bodyPr>
          <a:lstStyle/>
          <a:p>
            <a:pPr algn="ctr"/>
            <a:r>
              <a:rPr lang="en-US" dirty="0" smtClean="0"/>
              <a:t>Page 1</a:t>
            </a:r>
            <a:endParaRPr lang="en-US" dirty="0"/>
          </a:p>
        </p:txBody>
      </p:sp>
      <p:sp>
        <p:nvSpPr>
          <p:cNvPr id="6" name="TextBox 5"/>
          <p:cNvSpPr txBox="1"/>
          <p:nvPr/>
        </p:nvSpPr>
        <p:spPr>
          <a:xfrm>
            <a:off x="6045685" y="1357793"/>
            <a:ext cx="1373000" cy="369332"/>
          </a:xfrm>
          <a:prstGeom prst="rect">
            <a:avLst/>
          </a:prstGeom>
          <a:noFill/>
        </p:spPr>
        <p:txBody>
          <a:bodyPr wrap="square" rtlCol="0">
            <a:spAutoFit/>
          </a:bodyPr>
          <a:lstStyle/>
          <a:p>
            <a:pPr algn="ctr"/>
            <a:r>
              <a:rPr lang="en-US" dirty="0" smtClean="0"/>
              <a:t>Page 2</a:t>
            </a:r>
            <a:endParaRPr lang="en-US" dirty="0"/>
          </a:p>
        </p:txBody>
      </p:sp>
      <p:pic>
        <p:nvPicPr>
          <p:cNvPr id="7" name="Picture 6" descr="I Can Only Draw Worms Page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02" y="1703895"/>
            <a:ext cx="3731897" cy="4823417"/>
          </a:xfrm>
          <a:prstGeom prst="rect">
            <a:avLst/>
          </a:prstGeom>
        </p:spPr>
      </p:pic>
      <p:pic>
        <p:nvPicPr>
          <p:cNvPr id="8" name="Picture 7" descr="I Can Only Draw Worms Pag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952" y="1698453"/>
            <a:ext cx="3731898" cy="4823418"/>
          </a:xfrm>
          <a:prstGeom prst="rect">
            <a:avLst/>
          </a:prstGeom>
        </p:spPr>
      </p:pic>
    </p:spTree>
    <p:extLst>
      <p:ext uri="{BB962C8B-B14F-4D97-AF65-F5344CB8AC3E}">
        <p14:creationId xmlns:p14="http://schemas.microsoft.com/office/powerpoint/2010/main" val="1668480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415"/>
            <a:ext cx="8229600" cy="1143000"/>
          </a:xfrm>
        </p:spPr>
        <p:txBody>
          <a:bodyPr/>
          <a:lstStyle/>
          <a:p>
            <a:r>
              <a:rPr lang="en-US" dirty="0"/>
              <a:t>I Can Only Draw Worms</a:t>
            </a:r>
          </a:p>
        </p:txBody>
      </p:sp>
      <p:sp>
        <p:nvSpPr>
          <p:cNvPr id="5" name="TextBox 4"/>
          <p:cNvSpPr txBox="1"/>
          <p:nvPr/>
        </p:nvSpPr>
        <p:spPr>
          <a:xfrm>
            <a:off x="1800913" y="1337399"/>
            <a:ext cx="1162530" cy="369332"/>
          </a:xfrm>
          <a:prstGeom prst="rect">
            <a:avLst/>
          </a:prstGeom>
          <a:noFill/>
        </p:spPr>
        <p:txBody>
          <a:bodyPr wrap="square" rtlCol="0">
            <a:spAutoFit/>
          </a:bodyPr>
          <a:lstStyle/>
          <a:p>
            <a:pPr algn="ctr"/>
            <a:r>
              <a:rPr lang="en-US" dirty="0" smtClean="0"/>
              <a:t>Page 3</a:t>
            </a:r>
            <a:endParaRPr lang="en-US" dirty="0"/>
          </a:p>
        </p:txBody>
      </p:sp>
      <p:sp>
        <p:nvSpPr>
          <p:cNvPr id="6" name="TextBox 5"/>
          <p:cNvSpPr txBox="1"/>
          <p:nvPr/>
        </p:nvSpPr>
        <p:spPr>
          <a:xfrm>
            <a:off x="6045685" y="1357793"/>
            <a:ext cx="1373000" cy="369332"/>
          </a:xfrm>
          <a:prstGeom prst="rect">
            <a:avLst/>
          </a:prstGeom>
          <a:noFill/>
        </p:spPr>
        <p:txBody>
          <a:bodyPr wrap="square" rtlCol="0">
            <a:spAutoFit/>
          </a:bodyPr>
          <a:lstStyle/>
          <a:p>
            <a:pPr algn="ctr"/>
            <a:r>
              <a:rPr lang="en-US" dirty="0" smtClean="0"/>
              <a:t>Page 4</a:t>
            </a:r>
            <a:endParaRPr lang="en-US" dirty="0"/>
          </a:p>
        </p:txBody>
      </p:sp>
      <p:pic>
        <p:nvPicPr>
          <p:cNvPr id="2" name="Picture 1" descr="I Can Only Draw Worms Page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12507" y="1706731"/>
            <a:ext cx="3734422" cy="4826680"/>
          </a:xfrm>
          <a:prstGeom prst="rect">
            <a:avLst/>
          </a:prstGeom>
        </p:spPr>
      </p:pic>
      <p:pic>
        <p:nvPicPr>
          <p:cNvPr id="3" name="Picture 2" descr="I Can Only Draw Worms Page 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152" y="1698536"/>
            <a:ext cx="3746042" cy="4823335"/>
          </a:xfrm>
          <a:prstGeom prst="rect">
            <a:avLst/>
          </a:prstGeom>
        </p:spPr>
      </p:pic>
      <p:sp>
        <p:nvSpPr>
          <p:cNvPr id="9" name="TextBox 8"/>
          <p:cNvSpPr txBox="1"/>
          <p:nvPr/>
        </p:nvSpPr>
        <p:spPr>
          <a:xfrm>
            <a:off x="5016343" y="1823642"/>
            <a:ext cx="2321705" cy="1569660"/>
          </a:xfrm>
          <a:prstGeom prst="rect">
            <a:avLst/>
          </a:prstGeom>
          <a:noFill/>
        </p:spPr>
        <p:txBody>
          <a:bodyPr wrap="square" rtlCol="0">
            <a:spAutoFit/>
          </a:bodyPr>
          <a:lstStyle/>
          <a:p>
            <a:r>
              <a:rPr lang="en-US" sz="2400" dirty="0" smtClean="0"/>
              <a:t>“Here they are both together.  It’s hard to know which is which.”</a:t>
            </a:r>
            <a:endParaRPr lang="en-US" sz="2400" dirty="0"/>
          </a:p>
        </p:txBody>
      </p:sp>
      <p:cxnSp>
        <p:nvCxnSpPr>
          <p:cNvPr id="10" name="Straight Arrow Connector 9"/>
          <p:cNvCxnSpPr/>
          <p:nvPr/>
        </p:nvCxnSpPr>
        <p:spPr>
          <a:xfrm flipH="1">
            <a:off x="6045685" y="3393302"/>
            <a:ext cx="257510" cy="100119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696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t>IMAGE FEATURE EXTRACTION AND NATURAL CLUSTERING OF WORM BODY SHAPES AND MOTION </a:t>
            </a:r>
            <a:r>
              <a:rPr lang="en-US" sz="3600" b="1" dirty="0" smtClean="0"/>
              <a:t>CHARACTERISTICS* </a:t>
            </a:r>
            <a:endParaRPr lang="en-US" sz="3600" dirty="0"/>
          </a:p>
        </p:txBody>
      </p:sp>
      <p:sp>
        <p:nvSpPr>
          <p:cNvPr id="4" name="Content Placeholder 3"/>
          <p:cNvSpPr>
            <a:spLocks noGrp="1"/>
          </p:cNvSpPr>
          <p:nvPr>
            <p:ph idx="1"/>
          </p:nvPr>
        </p:nvSpPr>
        <p:spPr>
          <a:xfrm>
            <a:off x="457200" y="1889117"/>
            <a:ext cx="8229600" cy="4823576"/>
          </a:xfrm>
        </p:spPr>
        <p:txBody>
          <a:bodyPr>
            <a:noAutofit/>
          </a:bodyPr>
          <a:lstStyle/>
          <a:p>
            <a:pPr marL="0" indent="0">
              <a:buNone/>
            </a:pPr>
            <a:r>
              <a:rPr lang="en-US" sz="1600" b="1" dirty="0" smtClean="0">
                <a:latin typeface="Cambria Math"/>
                <a:cs typeface="Cambria Math"/>
              </a:rPr>
              <a:t>Abstract</a:t>
            </a:r>
            <a:r>
              <a:rPr lang="en-US" sz="1600" dirty="0" smtClean="0">
                <a:latin typeface="Cambria Math"/>
                <a:cs typeface="Cambria Math"/>
              </a:rPr>
              <a:t>:</a:t>
            </a:r>
          </a:p>
          <a:p>
            <a:pPr marL="0" indent="0">
              <a:buNone/>
            </a:pPr>
            <a:r>
              <a:rPr lang="en-US" sz="1600" dirty="0" smtClean="0">
                <a:latin typeface="Cambria Math"/>
                <a:cs typeface="Cambria Math"/>
              </a:rPr>
              <a:t>Genetic </a:t>
            </a:r>
            <a:r>
              <a:rPr lang="en-US" sz="1600" dirty="0">
                <a:latin typeface="Cambria Math"/>
                <a:cs typeface="Cambria Math"/>
              </a:rPr>
              <a:t>analysis of nervous system function relies on the rigorous description of animal behaviors. </a:t>
            </a:r>
            <a:r>
              <a:rPr lang="en-US" sz="1600" dirty="0">
                <a:solidFill>
                  <a:srgbClr val="FF0000"/>
                </a:solidFill>
                <a:latin typeface="Cambria Math"/>
                <a:cs typeface="Cambria Math"/>
              </a:rPr>
              <a:t>However, standard methods for classifying the behavioral patterns of mutant </a:t>
            </a:r>
            <a:r>
              <a:rPr lang="en-US" sz="1600" i="1" dirty="0" err="1">
                <a:solidFill>
                  <a:srgbClr val="FF0000"/>
                </a:solidFill>
                <a:latin typeface="Cambria Math"/>
                <a:cs typeface="Cambria Math"/>
              </a:rPr>
              <a:t>Caenorhabditis</a:t>
            </a:r>
            <a:r>
              <a:rPr lang="en-US" sz="1600" i="1" dirty="0">
                <a:solidFill>
                  <a:srgbClr val="FF0000"/>
                </a:solidFill>
                <a:latin typeface="Cambria Math"/>
                <a:cs typeface="Cambria Math"/>
              </a:rPr>
              <a:t> elegans </a:t>
            </a:r>
            <a:r>
              <a:rPr lang="en-US" sz="1600" dirty="0">
                <a:solidFill>
                  <a:srgbClr val="FF0000"/>
                </a:solidFill>
                <a:latin typeface="Cambria Math"/>
                <a:cs typeface="Cambria Math"/>
              </a:rPr>
              <a:t>(a microscopic worm) rely on human observation and are therefore subjective and imprecise</a:t>
            </a:r>
            <a:r>
              <a:rPr lang="en-US" sz="1600" dirty="0">
                <a:latin typeface="Cambria Math"/>
                <a:cs typeface="Cambria Math"/>
              </a:rPr>
              <a:t>. Here we describe the application of machine learning and image feature extraction techniques to quantitatively define and classify the behavioral patterns of </a:t>
            </a:r>
            <a:r>
              <a:rPr lang="en-US" sz="1600" i="1" dirty="0">
                <a:latin typeface="Cambria Math"/>
                <a:cs typeface="Cambria Math"/>
              </a:rPr>
              <a:t>C. elegans </a:t>
            </a:r>
            <a:r>
              <a:rPr lang="en-US" sz="1600" dirty="0">
                <a:latin typeface="Cambria Math"/>
                <a:cs typeface="Cambria Math"/>
              </a:rPr>
              <a:t>nervous system mutants. We have used an automated </a:t>
            </a:r>
            <a:r>
              <a:rPr lang="en-US" sz="1600" dirty="0" smtClean="0">
                <a:latin typeface="Cambria Math"/>
                <a:cs typeface="Cambria Math"/>
              </a:rPr>
              <a:t>tracking </a:t>
            </a:r>
            <a:r>
              <a:rPr lang="en-US" sz="1600" dirty="0">
                <a:latin typeface="Cambria Math"/>
                <a:cs typeface="Cambria Math"/>
              </a:rPr>
              <a:t>and image processing system to obtain measurements of a wide range of morphological and behavioral features from videos of representative mutant types. By performing principal component analysis using a selected subset of features, we represented the behavioral patterns of eight mutant types as data clouds distributed in multidimensional feature space. Cluster analysis using the k-means algorithm made it possible to quantitatively assess the relative similarities between worm types and to identify natural clusters among the data. The patterns of similarity identified in this study closely paralleled the functional similarities of the mutant gene products, suggesting that the quantitative image features are an effective diagnostic of the mutants’ underlying molecular defects. </a:t>
            </a:r>
            <a:endParaRPr lang="en-US" sz="1600" dirty="0" smtClean="0">
              <a:latin typeface="Cambria Math"/>
              <a:cs typeface="Cambria Math"/>
            </a:endParaRPr>
          </a:p>
          <a:p>
            <a:pPr marL="0" indent="0">
              <a:buNone/>
            </a:pPr>
            <a:endParaRPr lang="en-US" sz="1600" dirty="0">
              <a:latin typeface="Cambria Math"/>
              <a:cs typeface="Cambria Math"/>
            </a:endParaRPr>
          </a:p>
          <a:p>
            <a:pPr marL="0" indent="0">
              <a:buNone/>
            </a:pPr>
            <a:r>
              <a:rPr lang="en-US" sz="1600" dirty="0" smtClean="0">
                <a:latin typeface="Cambria Math"/>
                <a:cs typeface="Cambria Math"/>
              </a:rPr>
              <a:t>*</a:t>
            </a:r>
            <a:r>
              <a:rPr lang="en-US" sz="1600" dirty="0" err="1" smtClean="0">
                <a:latin typeface="Cambria Math"/>
                <a:cs typeface="Cambria Math"/>
              </a:rPr>
              <a:t>Geng</a:t>
            </a:r>
            <a:r>
              <a:rPr lang="en-US" sz="1600" dirty="0" smtClean="0">
                <a:latin typeface="Cambria Math"/>
                <a:cs typeface="Cambria Math"/>
              </a:rPr>
              <a:t>, Cosman, Back, Berry, and Schafer, August 2003.</a:t>
            </a:r>
            <a:endParaRPr lang="en-US" sz="1600" dirty="0">
              <a:latin typeface="Cambria Math"/>
              <a:cs typeface="Cambria Math"/>
            </a:endParaRPr>
          </a:p>
          <a:p>
            <a:pPr marL="0" indent="0">
              <a:buNone/>
            </a:pPr>
            <a:endParaRPr lang="en-US" sz="1600" dirty="0"/>
          </a:p>
        </p:txBody>
      </p:sp>
      <p:sp>
        <p:nvSpPr>
          <p:cNvPr id="5" name="TextBox 4"/>
          <p:cNvSpPr txBox="1"/>
          <p:nvPr/>
        </p:nvSpPr>
        <p:spPr>
          <a:xfrm>
            <a:off x="1700114" y="3505176"/>
            <a:ext cx="5980644" cy="584776"/>
          </a:xfrm>
          <a:prstGeom prst="rect">
            <a:avLst/>
          </a:prstGeom>
          <a:solidFill>
            <a:schemeClr val="bg1"/>
          </a:solidFill>
          <a:ln>
            <a:solidFill>
              <a:schemeClr val="tx1"/>
            </a:solidFill>
          </a:ln>
        </p:spPr>
        <p:txBody>
          <a:bodyPr wrap="square" rtlCol="0">
            <a:spAutoFit/>
          </a:bodyPr>
          <a:lstStyle/>
          <a:p>
            <a:pPr algn="ctr"/>
            <a:r>
              <a:rPr lang="en-US" sz="3200" dirty="0" smtClean="0"/>
              <a:t>“It’s hard to tell which is which”</a:t>
            </a:r>
            <a:endParaRPr lang="en-US" sz="3200" dirty="0"/>
          </a:p>
        </p:txBody>
      </p:sp>
    </p:spTree>
    <p:extLst>
      <p:ext uri="{BB962C8B-B14F-4D97-AF65-F5344CB8AC3E}">
        <p14:creationId xmlns:p14="http://schemas.microsoft.com/office/powerpoint/2010/main" val="837290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21472" y="5270879"/>
            <a:ext cx="1263213" cy="354101"/>
          </a:xfrm>
          <a:prstGeom prst="rect">
            <a:avLst/>
          </a:prstGeom>
          <a:noFill/>
        </p:spPr>
        <p:txBody>
          <a:bodyPr wrap="square" rtlCol="0">
            <a:spAutoFit/>
          </a:bodyPr>
          <a:lstStyle/>
          <a:p>
            <a:r>
              <a:rPr lang="en-US" sz="1600" dirty="0" smtClean="0">
                <a:solidFill>
                  <a:schemeClr val="bg1"/>
                </a:solidFill>
              </a:rPr>
              <a:t>We are here</a:t>
            </a:r>
            <a:endParaRPr lang="en-US" sz="1600" dirty="0">
              <a:solidFill>
                <a:schemeClr val="bg1"/>
              </a:solidFill>
            </a:endParaRPr>
          </a:p>
        </p:txBody>
      </p:sp>
      <p:pic>
        <p:nvPicPr>
          <p:cNvPr id="9" name="Picture 8" descr="Coin Bac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2280" y="1572900"/>
            <a:ext cx="2206765" cy="2206765"/>
          </a:xfrm>
          <a:prstGeom prst="rect">
            <a:avLst/>
          </a:prstGeom>
        </p:spPr>
      </p:pic>
      <p:pic>
        <p:nvPicPr>
          <p:cNvPr id="10" name="Picture 9" descr="Coin Fron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5940" y="1572900"/>
            <a:ext cx="2206765" cy="2206765"/>
          </a:xfrm>
          <a:prstGeom prst="rect">
            <a:avLst/>
          </a:prstGeom>
        </p:spPr>
      </p:pic>
      <p:sp>
        <p:nvSpPr>
          <p:cNvPr id="4" name="Title 3"/>
          <p:cNvSpPr>
            <a:spLocks noGrp="1"/>
          </p:cNvSpPr>
          <p:nvPr>
            <p:ph type="title"/>
          </p:nvPr>
        </p:nvSpPr>
        <p:spPr>
          <a:xfrm>
            <a:off x="457200" y="378228"/>
            <a:ext cx="8229600" cy="1143000"/>
          </a:xfrm>
        </p:spPr>
        <p:txBody>
          <a:bodyPr/>
          <a:lstStyle/>
          <a:p>
            <a:r>
              <a:rPr lang="en-US" dirty="0" smtClean="0"/>
              <a:t>Speaker Appreciation</a:t>
            </a:r>
            <a:endParaRPr lang="en-US" dirty="0"/>
          </a:p>
        </p:txBody>
      </p:sp>
      <p:sp>
        <p:nvSpPr>
          <p:cNvPr id="7" name="TextBox 6"/>
          <p:cNvSpPr txBox="1"/>
          <p:nvPr/>
        </p:nvSpPr>
        <p:spPr>
          <a:xfrm>
            <a:off x="2665726" y="3932051"/>
            <a:ext cx="6166600" cy="2677656"/>
          </a:xfrm>
          <a:prstGeom prst="rect">
            <a:avLst/>
          </a:prstGeom>
          <a:noFill/>
        </p:spPr>
        <p:txBody>
          <a:bodyPr wrap="square" rtlCol="0">
            <a:spAutoFit/>
          </a:bodyPr>
          <a:lstStyle/>
          <a:p>
            <a:r>
              <a:rPr lang="en-US" sz="2800" dirty="0" smtClean="0"/>
              <a:t>REMINDER: Professor Cosman has agreed to sign copies of her book, </a:t>
            </a:r>
            <a:r>
              <a:rPr lang="en-US" sz="2800" u="sng" dirty="0" smtClean="0"/>
              <a:t>The Secret Code Menace</a:t>
            </a:r>
            <a:r>
              <a:rPr lang="en-US" sz="2800" dirty="0" smtClean="0"/>
              <a:t>, after we are done with the presentations.  She also has a limited number of copies for purchase ($10, cash only).</a:t>
            </a:r>
            <a:endParaRPr lang="en-US" sz="2800" dirty="0"/>
          </a:p>
        </p:txBody>
      </p:sp>
      <p:pic>
        <p:nvPicPr>
          <p:cNvPr id="2" name="Picture 1" descr="Secret Code Mena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925" y="4083351"/>
            <a:ext cx="1545799" cy="2375055"/>
          </a:xfrm>
          <a:prstGeom prst="rect">
            <a:avLst/>
          </a:prstGeom>
        </p:spPr>
      </p:pic>
    </p:spTree>
    <p:extLst>
      <p:ext uri="{BB962C8B-B14F-4D97-AF65-F5344CB8AC3E}">
        <p14:creationId xmlns:p14="http://schemas.microsoft.com/office/powerpoint/2010/main" val="23902168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Content Placeholder 5" descr="2218.jpg"/>
          <p:cNvPicPr>
            <a:picLocks noChangeAspect="1"/>
          </p:cNvPicPr>
          <p:nvPr/>
        </p:nvPicPr>
        <p:blipFill rotWithShape="1">
          <a:blip r:embed="rId3">
            <a:extLst>
              <a:ext uri="{28A0092B-C50C-407E-A947-70E740481C1C}">
                <a14:useLocalDpi xmlns:a14="http://schemas.microsoft.com/office/drawing/2010/main" val="0"/>
              </a:ext>
            </a:extLst>
          </a:blip>
          <a:srcRect l="33592" t="29422" r="44215" b="40358"/>
          <a:stretch/>
        </p:blipFill>
        <p:spPr>
          <a:xfrm>
            <a:off x="2544931" y="1063342"/>
            <a:ext cx="3940656" cy="3803655"/>
          </a:xfrm>
          <a:prstGeom prst="ellipse">
            <a:avLst/>
          </a:prstGeom>
        </p:spPr>
      </p:pic>
      <p:pic>
        <p:nvPicPr>
          <p:cNvPr id="8" name="Picture 7" descr="Coin Front.png"/>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2136445" y="525739"/>
            <a:ext cx="4950152" cy="4938586"/>
          </a:xfrm>
          <a:prstGeom prst="ellipse">
            <a:avLst/>
          </a:prstGeom>
        </p:spPr>
      </p:pic>
      <p:sp>
        <p:nvSpPr>
          <p:cNvPr id="9" name="Donut 8"/>
          <p:cNvSpPr>
            <a:spLocks noChangeAspect="1"/>
          </p:cNvSpPr>
          <p:nvPr/>
        </p:nvSpPr>
        <p:spPr>
          <a:xfrm>
            <a:off x="2116679" y="445065"/>
            <a:ext cx="5039845" cy="5039846"/>
          </a:xfrm>
          <a:prstGeom prst="donut">
            <a:avLst>
              <a:gd name="adj" fmla="val 1344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flipV="1">
            <a:off x="5032562" y="224129"/>
            <a:ext cx="210530" cy="92751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719605">
            <a:off x="5183460" y="393263"/>
            <a:ext cx="949503" cy="369332"/>
          </a:xfrm>
          <a:prstGeom prst="rect">
            <a:avLst/>
          </a:prstGeom>
          <a:solidFill>
            <a:srgbClr val="FFFF00"/>
          </a:solidFill>
          <a:ln>
            <a:solidFill>
              <a:srgbClr val="008000"/>
            </a:solidFill>
          </a:ln>
        </p:spPr>
        <p:txBody>
          <a:bodyPr wrap="square" rtlCol="0">
            <a:spAutoFit/>
          </a:bodyPr>
          <a:lstStyle/>
          <a:p>
            <a:pPr algn="ctr"/>
            <a:r>
              <a:rPr lang="en-US" b="1" dirty="0" err="1" smtClean="0">
                <a:solidFill>
                  <a:srgbClr val="008000"/>
                </a:solidFill>
              </a:rPr>
              <a:t>Lyncea</a:t>
            </a:r>
            <a:endParaRPr lang="en-US" b="1" dirty="0">
              <a:solidFill>
                <a:srgbClr val="008000"/>
              </a:solidFill>
            </a:endParaRPr>
          </a:p>
        </p:txBody>
      </p:sp>
      <p:sp>
        <p:nvSpPr>
          <p:cNvPr id="5" name="TextBox 4"/>
          <p:cNvSpPr txBox="1"/>
          <p:nvPr/>
        </p:nvSpPr>
        <p:spPr>
          <a:xfrm>
            <a:off x="740859" y="5019594"/>
            <a:ext cx="7676291" cy="1446550"/>
          </a:xfrm>
          <a:prstGeom prst="rect">
            <a:avLst/>
          </a:prstGeom>
          <a:noFill/>
        </p:spPr>
        <p:txBody>
          <a:bodyPr wrap="square" rtlCol="0">
            <a:spAutoFit/>
          </a:bodyPr>
          <a:lstStyle/>
          <a:p>
            <a:pPr algn="ctr"/>
            <a:r>
              <a:rPr lang="en-US" sz="4400" b="1" dirty="0" smtClean="0">
                <a:solidFill>
                  <a:schemeClr val="bg1"/>
                </a:solidFill>
              </a:rPr>
              <a:t>Don’t forget to drop off your badges when you leave!</a:t>
            </a:r>
            <a:endParaRPr lang="en-US" sz="4400" b="1" dirty="0">
              <a:solidFill>
                <a:schemeClr val="bg1"/>
              </a:solidFill>
            </a:endParaRPr>
          </a:p>
        </p:txBody>
      </p:sp>
    </p:spTree>
    <p:extLst>
      <p:ext uri="{BB962C8B-B14F-4D97-AF65-F5344CB8AC3E}">
        <p14:creationId xmlns:p14="http://schemas.microsoft.com/office/powerpoint/2010/main" val="3670009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500"/>
                                        <p:tgtEl>
                                          <p:spTgt spid="8"/>
                                        </p:tgtEl>
                                      </p:cBhvr>
                                    </p:animEffect>
                                  </p:childTnLst>
                                </p:cTn>
                              </p:par>
                            </p:childTnLst>
                          </p:cTn>
                        </p:par>
                        <p:par>
                          <p:cTn id="8" fill="hold">
                            <p:stCondLst>
                              <p:cond delay="1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32" presetClass="emph" presetSubtype="0" fill="hold" grpId="1" nodeType="afterEffect">
                                  <p:stCondLst>
                                    <p:cond delay="0"/>
                                  </p:stCondLst>
                                  <p:childTnLst>
                                    <p:animRot by="120000">
                                      <p:cBhvr>
                                        <p:cTn id="19" dur="100" fill="hold">
                                          <p:stCondLst>
                                            <p:cond delay="0"/>
                                          </p:stCondLst>
                                        </p:cTn>
                                        <p:tgtEl>
                                          <p:spTgt spid="10"/>
                                        </p:tgtEl>
                                        <p:attrNameLst>
                                          <p:attrName>r</p:attrName>
                                        </p:attrNameLst>
                                      </p:cBhvr>
                                    </p:animRot>
                                    <p:animRot by="-240000">
                                      <p:cBhvr>
                                        <p:cTn id="20" dur="200" fill="hold">
                                          <p:stCondLst>
                                            <p:cond delay="200"/>
                                          </p:stCondLst>
                                        </p:cTn>
                                        <p:tgtEl>
                                          <p:spTgt spid="10"/>
                                        </p:tgtEl>
                                        <p:attrNameLst>
                                          <p:attrName>r</p:attrName>
                                        </p:attrNameLst>
                                      </p:cBhvr>
                                    </p:animRot>
                                    <p:animRot by="240000">
                                      <p:cBhvr>
                                        <p:cTn id="21" dur="200" fill="hold">
                                          <p:stCondLst>
                                            <p:cond delay="400"/>
                                          </p:stCondLst>
                                        </p:cTn>
                                        <p:tgtEl>
                                          <p:spTgt spid="10"/>
                                        </p:tgtEl>
                                        <p:attrNameLst>
                                          <p:attrName>r</p:attrName>
                                        </p:attrNameLst>
                                      </p:cBhvr>
                                    </p:animRot>
                                    <p:animRot by="-240000">
                                      <p:cBhvr>
                                        <p:cTn id="22" dur="200" fill="hold">
                                          <p:stCondLst>
                                            <p:cond delay="600"/>
                                          </p:stCondLst>
                                        </p:cTn>
                                        <p:tgtEl>
                                          <p:spTgt spid="10"/>
                                        </p:tgtEl>
                                        <p:attrNameLst>
                                          <p:attrName>r</p:attrName>
                                        </p:attrNameLst>
                                      </p:cBhvr>
                                    </p:animRot>
                                    <p:animRot by="120000">
                                      <p:cBhvr>
                                        <p:cTn id="23" dur="200" fill="hold">
                                          <p:stCondLst>
                                            <p:cond delay="800"/>
                                          </p:stCondLst>
                                        </p:cTn>
                                        <p:tgtEl>
                                          <p:spTgt spid="10"/>
                                        </p:tgtEl>
                                        <p:attrNameLst>
                                          <p:attrName>r</p:attrName>
                                        </p:attrNameLst>
                                      </p:cBhvr>
                                    </p:animRot>
                                  </p:childTnLst>
                                </p:cTn>
                              </p:par>
                            </p:childTnLst>
                          </p:cTn>
                        </p:par>
                        <p:par>
                          <p:cTn id="24" fill="hold">
                            <p:stCondLst>
                              <p:cond delay="3000"/>
                            </p:stCondLst>
                            <p:childTnLst>
                              <p:par>
                                <p:cTn id="25" presetID="32" presetClass="emph" presetSubtype="0" fill="hold" grpId="2" nodeType="afterEffect">
                                  <p:stCondLst>
                                    <p:cond delay="0"/>
                                  </p:stCondLst>
                                  <p:childTnLst>
                                    <p:animRot by="120000">
                                      <p:cBhvr>
                                        <p:cTn id="26" dur="100" fill="hold">
                                          <p:stCondLst>
                                            <p:cond delay="0"/>
                                          </p:stCondLst>
                                        </p:cTn>
                                        <p:tgtEl>
                                          <p:spTgt spid="10"/>
                                        </p:tgtEl>
                                        <p:attrNameLst>
                                          <p:attrName>r</p:attrName>
                                        </p:attrNameLst>
                                      </p:cBhvr>
                                    </p:animRot>
                                    <p:animRot by="-240000">
                                      <p:cBhvr>
                                        <p:cTn id="27" dur="200" fill="hold">
                                          <p:stCondLst>
                                            <p:cond delay="200"/>
                                          </p:stCondLst>
                                        </p:cTn>
                                        <p:tgtEl>
                                          <p:spTgt spid="10"/>
                                        </p:tgtEl>
                                        <p:attrNameLst>
                                          <p:attrName>r</p:attrName>
                                        </p:attrNameLst>
                                      </p:cBhvr>
                                    </p:animRot>
                                    <p:animRot by="240000">
                                      <p:cBhvr>
                                        <p:cTn id="28" dur="200" fill="hold">
                                          <p:stCondLst>
                                            <p:cond delay="400"/>
                                          </p:stCondLst>
                                        </p:cTn>
                                        <p:tgtEl>
                                          <p:spTgt spid="10"/>
                                        </p:tgtEl>
                                        <p:attrNameLst>
                                          <p:attrName>r</p:attrName>
                                        </p:attrNameLst>
                                      </p:cBhvr>
                                    </p:animRot>
                                    <p:animRot by="-240000">
                                      <p:cBhvr>
                                        <p:cTn id="29" dur="200" fill="hold">
                                          <p:stCondLst>
                                            <p:cond delay="600"/>
                                          </p:stCondLst>
                                        </p:cTn>
                                        <p:tgtEl>
                                          <p:spTgt spid="10"/>
                                        </p:tgtEl>
                                        <p:attrNameLst>
                                          <p:attrName>r</p:attrName>
                                        </p:attrNameLst>
                                      </p:cBhvr>
                                    </p:animRot>
                                    <p:animRot by="120000">
                                      <p:cBhvr>
                                        <p:cTn id="30" dur="200" fill="hold">
                                          <p:stCondLst>
                                            <p:cond delay="800"/>
                                          </p:stCondLst>
                                        </p:cTn>
                                        <p:tgtEl>
                                          <p:spTgt spid="10"/>
                                        </p:tgtEl>
                                        <p:attrNameLst>
                                          <p:attrName>r</p:attrName>
                                        </p:attrNameLst>
                                      </p:cBhvr>
                                    </p:animRot>
                                  </p:childTnLst>
                                </p:cTn>
                              </p:par>
                            </p:childTnLst>
                          </p:cTn>
                        </p:par>
                        <p:par>
                          <p:cTn id="31" fill="hold">
                            <p:stCondLst>
                              <p:cond delay="4000"/>
                            </p:stCondLst>
                            <p:childTnLst>
                              <p:par>
                                <p:cTn id="32" presetID="32" presetClass="emph" presetSubtype="0" fill="hold" grpId="3" nodeType="afterEffect">
                                  <p:stCondLst>
                                    <p:cond delay="0"/>
                                  </p:stCondLst>
                                  <p:childTnLst>
                                    <p:animRot by="120000">
                                      <p:cBhvr>
                                        <p:cTn id="33" dur="100" fill="hold">
                                          <p:stCondLst>
                                            <p:cond delay="0"/>
                                          </p:stCondLst>
                                        </p:cTn>
                                        <p:tgtEl>
                                          <p:spTgt spid="10"/>
                                        </p:tgtEl>
                                        <p:attrNameLst>
                                          <p:attrName>r</p:attrName>
                                        </p:attrNameLst>
                                      </p:cBhvr>
                                    </p:animRot>
                                    <p:animRot by="-240000">
                                      <p:cBhvr>
                                        <p:cTn id="34" dur="200" fill="hold">
                                          <p:stCondLst>
                                            <p:cond delay="200"/>
                                          </p:stCondLst>
                                        </p:cTn>
                                        <p:tgtEl>
                                          <p:spTgt spid="10"/>
                                        </p:tgtEl>
                                        <p:attrNameLst>
                                          <p:attrName>r</p:attrName>
                                        </p:attrNameLst>
                                      </p:cBhvr>
                                    </p:animRot>
                                    <p:animRot by="240000">
                                      <p:cBhvr>
                                        <p:cTn id="35" dur="200" fill="hold">
                                          <p:stCondLst>
                                            <p:cond delay="400"/>
                                          </p:stCondLst>
                                        </p:cTn>
                                        <p:tgtEl>
                                          <p:spTgt spid="10"/>
                                        </p:tgtEl>
                                        <p:attrNameLst>
                                          <p:attrName>r</p:attrName>
                                        </p:attrNameLst>
                                      </p:cBhvr>
                                    </p:animRot>
                                    <p:animRot by="-240000">
                                      <p:cBhvr>
                                        <p:cTn id="36" dur="200" fill="hold">
                                          <p:stCondLst>
                                            <p:cond delay="600"/>
                                          </p:stCondLst>
                                        </p:cTn>
                                        <p:tgtEl>
                                          <p:spTgt spid="10"/>
                                        </p:tgtEl>
                                        <p:attrNameLst>
                                          <p:attrName>r</p:attrName>
                                        </p:attrNameLst>
                                      </p:cBhvr>
                                    </p:animRot>
                                    <p:animRot by="120000">
                                      <p:cBhvr>
                                        <p:cTn id="37" dur="200" fill="hold">
                                          <p:stCondLst>
                                            <p:cond delay="800"/>
                                          </p:stCondLst>
                                        </p:cTn>
                                        <p:tgtEl>
                                          <p:spTgt spid="10"/>
                                        </p:tgtEl>
                                        <p:attrNameLst>
                                          <p:attrName>r</p:attrName>
                                        </p:attrNameLst>
                                      </p:cBhvr>
                                    </p:animRot>
                                  </p:childTnLst>
                                </p:cTn>
                              </p:par>
                            </p:childTnLst>
                          </p:cTn>
                        </p:par>
                        <p:par>
                          <p:cTn id="38" fill="hold">
                            <p:stCondLst>
                              <p:cond delay="5000"/>
                            </p:stCondLst>
                            <p:childTnLst>
                              <p:par>
                                <p:cTn id="39" presetID="32" presetClass="emph" presetSubtype="0" fill="hold" grpId="4" nodeType="afterEffect">
                                  <p:stCondLst>
                                    <p:cond delay="0"/>
                                  </p:stCondLst>
                                  <p:childTnLst>
                                    <p:animRot by="120000">
                                      <p:cBhvr>
                                        <p:cTn id="40" dur="100" fill="hold">
                                          <p:stCondLst>
                                            <p:cond delay="0"/>
                                          </p:stCondLst>
                                        </p:cTn>
                                        <p:tgtEl>
                                          <p:spTgt spid="10"/>
                                        </p:tgtEl>
                                        <p:attrNameLst>
                                          <p:attrName>r</p:attrName>
                                        </p:attrNameLst>
                                      </p:cBhvr>
                                    </p:animRot>
                                    <p:animRot by="-240000">
                                      <p:cBhvr>
                                        <p:cTn id="41" dur="200" fill="hold">
                                          <p:stCondLst>
                                            <p:cond delay="200"/>
                                          </p:stCondLst>
                                        </p:cTn>
                                        <p:tgtEl>
                                          <p:spTgt spid="10"/>
                                        </p:tgtEl>
                                        <p:attrNameLst>
                                          <p:attrName>r</p:attrName>
                                        </p:attrNameLst>
                                      </p:cBhvr>
                                    </p:animRot>
                                    <p:animRot by="240000">
                                      <p:cBhvr>
                                        <p:cTn id="42" dur="200" fill="hold">
                                          <p:stCondLst>
                                            <p:cond delay="400"/>
                                          </p:stCondLst>
                                        </p:cTn>
                                        <p:tgtEl>
                                          <p:spTgt spid="10"/>
                                        </p:tgtEl>
                                        <p:attrNameLst>
                                          <p:attrName>r</p:attrName>
                                        </p:attrNameLst>
                                      </p:cBhvr>
                                    </p:animRot>
                                    <p:animRot by="-240000">
                                      <p:cBhvr>
                                        <p:cTn id="43" dur="200" fill="hold">
                                          <p:stCondLst>
                                            <p:cond delay="600"/>
                                          </p:stCondLst>
                                        </p:cTn>
                                        <p:tgtEl>
                                          <p:spTgt spid="10"/>
                                        </p:tgtEl>
                                        <p:attrNameLst>
                                          <p:attrName>r</p:attrName>
                                        </p:attrNameLst>
                                      </p:cBhvr>
                                    </p:animRot>
                                    <p:animRot by="120000">
                                      <p:cBhvr>
                                        <p:cTn id="4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1437" y="461773"/>
            <a:ext cx="3538578" cy="6075614"/>
          </a:xfrm>
        </p:spPr>
        <p:txBody>
          <a:bodyPr>
            <a:noAutofit/>
          </a:bodyPr>
          <a:lstStyle/>
          <a:p>
            <a:r>
              <a:rPr lang="en-US" sz="3600" dirty="0" smtClean="0"/>
              <a:t>Past Lyncean Speaker Lena Murchikova at the Atacama Large Millimeter Array in Chile</a:t>
            </a:r>
            <a:br>
              <a:rPr lang="en-US" sz="3600" dirty="0" smtClean="0"/>
            </a:br>
            <a:r>
              <a:rPr lang="en-US" sz="3600" dirty="0" smtClean="0"/>
              <a:t>(17,000 ft)</a:t>
            </a:r>
            <a:endParaRPr lang="en-US" sz="3600" dirty="0"/>
          </a:p>
        </p:txBody>
      </p:sp>
      <p:pic>
        <p:nvPicPr>
          <p:cNvPr id="5" name="Picture 4" descr="Lena Murchikova at Atacama in Chile 2019.jpeg"/>
          <p:cNvPicPr>
            <a:picLocks noChangeAspect="1"/>
          </p:cNvPicPr>
          <p:nvPr/>
        </p:nvPicPr>
        <p:blipFill rotWithShape="1">
          <a:blip r:embed="rId2">
            <a:extLst>
              <a:ext uri="{28A0092B-C50C-407E-A947-70E740481C1C}">
                <a14:useLocalDpi xmlns:a14="http://schemas.microsoft.com/office/drawing/2010/main" val="0"/>
              </a:ext>
            </a:extLst>
          </a:blip>
          <a:srcRect b="15670"/>
          <a:stretch/>
        </p:blipFill>
        <p:spPr>
          <a:xfrm>
            <a:off x="415193" y="461775"/>
            <a:ext cx="4742457" cy="5994286"/>
          </a:xfrm>
          <a:prstGeom prst="rect">
            <a:avLst/>
          </a:prstGeom>
        </p:spPr>
      </p:pic>
    </p:spTree>
    <p:extLst>
      <p:ext uri="{BB962C8B-B14F-4D97-AF65-F5344CB8AC3E}">
        <p14:creationId xmlns:p14="http://schemas.microsoft.com/office/powerpoint/2010/main" val="30716065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737"/>
            <a:ext cx="9144000" cy="1143000"/>
          </a:xfrm>
        </p:spPr>
        <p:txBody>
          <a:bodyPr>
            <a:normAutofit/>
          </a:bodyPr>
          <a:lstStyle/>
          <a:p>
            <a:r>
              <a:rPr lang="en-US" dirty="0" smtClean="0"/>
              <a:t>Upcoming Talks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37814388"/>
              </p:ext>
            </p:extLst>
          </p:nvPr>
        </p:nvGraphicFramePr>
        <p:xfrm>
          <a:off x="472410" y="1609345"/>
          <a:ext cx="8229600" cy="3997959"/>
        </p:xfrm>
        <a:graphic>
          <a:graphicData uri="http://schemas.openxmlformats.org/drawingml/2006/table">
            <a:tbl>
              <a:tblPr firstRow="1" bandRow="1">
                <a:tableStyleId>{5C22544A-7EE6-4342-B048-85BDC9FD1C3A}</a:tableStyleId>
              </a:tblPr>
              <a:tblGrid>
                <a:gridCol w="1398407"/>
                <a:gridCol w="3574326"/>
                <a:gridCol w="3256867"/>
              </a:tblGrid>
              <a:tr h="370840">
                <a:tc>
                  <a:txBody>
                    <a:bodyPr/>
                    <a:lstStyle/>
                    <a:p>
                      <a:pPr algn="ctr"/>
                      <a:r>
                        <a:rPr lang="en-US" sz="1600" dirty="0" smtClean="0"/>
                        <a:t>Date</a:t>
                      </a:r>
                      <a:endParaRPr lang="en-US" sz="1600" dirty="0"/>
                    </a:p>
                  </a:txBody>
                  <a:tcPr/>
                </a:tc>
                <a:tc>
                  <a:txBody>
                    <a:bodyPr/>
                    <a:lstStyle/>
                    <a:p>
                      <a:pPr algn="ctr"/>
                      <a:r>
                        <a:rPr lang="en-US" sz="1600" dirty="0" smtClean="0"/>
                        <a:t>Speaker</a:t>
                      </a:r>
                      <a:endParaRPr lang="en-US" sz="1600" dirty="0"/>
                    </a:p>
                  </a:txBody>
                  <a:tcPr/>
                </a:tc>
                <a:tc>
                  <a:txBody>
                    <a:bodyPr/>
                    <a:lstStyle/>
                    <a:p>
                      <a:pPr algn="ctr"/>
                      <a:r>
                        <a:rPr lang="en-US" sz="1600" dirty="0" smtClean="0"/>
                        <a:t>Topic/Title</a:t>
                      </a:r>
                      <a:endParaRPr lang="en-US" sz="1600" dirty="0"/>
                    </a:p>
                  </a:txBody>
                  <a:tcPr/>
                </a:tc>
              </a:tr>
              <a:tr h="370840">
                <a:tc>
                  <a:txBody>
                    <a:bodyPr/>
                    <a:lstStyle/>
                    <a:p>
                      <a:pPr marL="0" marR="0" algn="ctr">
                        <a:spcBef>
                          <a:spcPts val="0"/>
                        </a:spcBef>
                        <a:spcAft>
                          <a:spcPts val="0"/>
                        </a:spcAft>
                      </a:pPr>
                      <a:r>
                        <a:rPr lang="en-US" sz="1400" dirty="0" smtClean="0">
                          <a:solidFill>
                            <a:schemeClr val="accent1"/>
                          </a:solidFill>
                          <a:effectLst/>
                          <a:latin typeface="Cambria"/>
                          <a:ea typeface="ＭＳ 明朝"/>
                          <a:cs typeface="Times New Roman"/>
                        </a:rPr>
                        <a:t>4/3/19</a:t>
                      </a:r>
                      <a:endParaRPr lang="en-US" sz="1400" dirty="0">
                        <a:solidFill>
                          <a:schemeClr val="accent1"/>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400" b="1" i="0" baseline="0" dirty="0" smtClean="0">
                          <a:solidFill>
                            <a:schemeClr val="accent1"/>
                          </a:solidFill>
                          <a:effectLst/>
                          <a:latin typeface="Cambria"/>
                          <a:ea typeface="ＭＳ 明朝"/>
                          <a:cs typeface="Times New Roman"/>
                        </a:rPr>
                        <a:t>Pamela Cosman</a:t>
                      </a:r>
                    </a:p>
                    <a:p>
                      <a:pPr marL="0" marR="0">
                        <a:spcBef>
                          <a:spcPts val="0"/>
                        </a:spcBef>
                        <a:spcAft>
                          <a:spcPts val="0"/>
                        </a:spcAft>
                      </a:pPr>
                      <a:r>
                        <a:rPr lang="en-US" sz="1400" b="0" i="1" baseline="0" dirty="0" smtClean="0">
                          <a:solidFill>
                            <a:schemeClr val="accent1"/>
                          </a:solidFill>
                          <a:effectLst/>
                          <a:latin typeface="Cambria"/>
                          <a:ea typeface="ＭＳ 明朝"/>
                          <a:cs typeface="Times New Roman"/>
                        </a:rPr>
                        <a:t>Professor of Electrical and Computer Engineering</a:t>
                      </a:r>
                    </a:p>
                    <a:p>
                      <a:pPr marL="0" marR="0">
                        <a:spcBef>
                          <a:spcPts val="0"/>
                        </a:spcBef>
                        <a:spcAft>
                          <a:spcPts val="0"/>
                        </a:spcAft>
                      </a:pPr>
                      <a:r>
                        <a:rPr lang="en-US" sz="1400" b="0" i="1" baseline="0" dirty="0" smtClean="0">
                          <a:solidFill>
                            <a:schemeClr val="accent1"/>
                          </a:solidFill>
                          <a:effectLst/>
                          <a:latin typeface="Cambria"/>
                          <a:ea typeface="ＭＳ 明朝"/>
                          <a:cs typeface="Times New Roman"/>
                        </a:rPr>
                        <a:t>Jacobs School of Engineering</a:t>
                      </a:r>
                    </a:p>
                    <a:p>
                      <a:pPr marL="0" marR="0">
                        <a:spcBef>
                          <a:spcPts val="0"/>
                        </a:spcBef>
                        <a:spcAft>
                          <a:spcPts val="0"/>
                        </a:spcAft>
                      </a:pPr>
                      <a:r>
                        <a:rPr lang="en-US" sz="1400" b="0" i="1" baseline="0" dirty="0" smtClean="0">
                          <a:solidFill>
                            <a:schemeClr val="accent1"/>
                          </a:solidFill>
                          <a:effectLst/>
                          <a:latin typeface="Cambria"/>
                          <a:ea typeface="ＭＳ 明朝"/>
                          <a:cs typeface="Times New Roman"/>
                        </a:rPr>
                        <a:t>UC San Diego</a:t>
                      </a:r>
                    </a:p>
                  </a:txBody>
                  <a:tcPr marL="68580" marR="68580" marT="0" marB="0" anchor="ctr"/>
                </a:tc>
                <a:tc>
                  <a:txBody>
                    <a:bodyPr/>
                    <a:lstStyle/>
                    <a:p>
                      <a:pPr marL="0" marR="0">
                        <a:spcBef>
                          <a:spcPts val="0"/>
                        </a:spcBef>
                        <a:spcAft>
                          <a:spcPts val="0"/>
                        </a:spcAft>
                      </a:pPr>
                      <a:r>
                        <a:rPr lang="en-US" sz="1400" b="0" dirty="0" smtClean="0">
                          <a:solidFill>
                            <a:schemeClr val="accent1"/>
                          </a:solidFill>
                          <a:effectLst/>
                          <a:latin typeface="Cambria"/>
                          <a:ea typeface="ＭＳ 明朝"/>
                          <a:cs typeface="Times New Roman"/>
                        </a:rPr>
                        <a:t>An</a:t>
                      </a:r>
                      <a:r>
                        <a:rPr lang="en-US" sz="1400" b="0" baseline="0" dirty="0" smtClean="0">
                          <a:solidFill>
                            <a:schemeClr val="accent1"/>
                          </a:solidFill>
                          <a:effectLst/>
                          <a:latin typeface="Cambria"/>
                          <a:ea typeface="ＭＳ 明朝"/>
                          <a:cs typeface="Times New Roman"/>
                        </a:rPr>
                        <a:t> Engineer’s Data-Driven Perspective on Gender in STEM</a:t>
                      </a:r>
                      <a:endParaRPr lang="en-US" sz="1400" b="0" dirty="0">
                        <a:solidFill>
                          <a:schemeClr val="accent1"/>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chemeClr val="accent1"/>
                          </a:solidFill>
                          <a:effectLst/>
                          <a:latin typeface="Cambria"/>
                          <a:ea typeface="ＭＳ 明朝"/>
                          <a:cs typeface="Times New Roman"/>
                        </a:rPr>
                        <a:t>5/15/19</a:t>
                      </a:r>
                      <a:endParaRPr lang="en-US" sz="1400" dirty="0">
                        <a:solidFill>
                          <a:schemeClr val="accent1"/>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400" b="1" i="0" baseline="0" dirty="0" smtClean="0">
                          <a:solidFill>
                            <a:srgbClr val="4F81BD"/>
                          </a:solidFill>
                          <a:effectLst/>
                          <a:latin typeface="Cambria"/>
                          <a:ea typeface="ＭＳ 明朝"/>
                          <a:cs typeface="Times New Roman"/>
                        </a:rPr>
                        <a:t>Andrea Decker</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Adult Programs Manager</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Fleet Science Center</a:t>
                      </a:r>
                    </a:p>
                    <a:p>
                      <a:pPr marL="0" marR="0" algn="ctr">
                        <a:spcBef>
                          <a:spcPts val="0"/>
                        </a:spcBef>
                        <a:spcAft>
                          <a:spcPts val="0"/>
                        </a:spcAft>
                      </a:pPr>
                      <a:r>
                        <a:rPr lang="en-US" sz="1400" b="0" i="0" baseline="0" dirty="0" smtClean="0">
                          <a:solidFill>
                            <a:srgbClr val="4F81BD"/>
                          </a:solidFill>
                          <a:effectLst/>
                          <a:latin typeface="Cambria"/>
                          <a:ea typeface="ＭＳ 明朝"/>
                          <a:cs typeface="Times New Roman"/>
                        </a:rPr>
                        <a:t>+++++</a:t>
                      </a:r>
                    </a:p>
                    <a:p>
                      <a:pPr marL="0" marR="0">
                        <a:spcBef>
                          <a:spcPts val="0"/>
                        </a:spcBef>
                        <a:spcAft>
                          <a:spcPts val="0"/>
                        </a:spcAft>
                      </a:pPr>
                      <a:r>
                        <a:rPr lang="en-US" sz="1400" b="1" i="0" baseline="0" dirty="0" smtClean="0">
                          <a:solidFill>
                            <a:srgbClr val="4F81BD"/>
                          </a:solidFill>
                          <a:effectLst/>
                          <a:latin typeface="Cambria"/>
                          <a:ea typeface="ＭＳ 明朝"/>
                          <a:cs typeface="Times New Roman"/>
                        </a:rPr>
                        <a:t>Eric Robinson</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Strategic Outreach Manager</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Green Launch</a:t>
                      </a:r>
                    </a:p>
                  </a:txBody>
                  <a:tcPr marL="68580" marR="68580" marT="0" marB="0" anchor="ctr"/>
                </a:tc>
                <a:tc>
                  <a:txBody>
                    <a:bodyPr/>
                    <a:lstStyle/>
                    <a:p>
                      <a:pPr marL="0" marR="0">
                        <a:spcBef>
                          <a:spcPts val="0"/>
                        </a:spcBef>
                        <a:spcAft>
                          <a:spcPts val="0"/>
                        </a:spcAft>
                      </a:pPr>
                      <a:r>
                        <a:rPr lang="en-US" sz="1400" b="0" dirty="0" smtClean="0">
                          <a:solidFill>
                            <a:srgbClr val="4F81BD"/>
                          </a:solidFill>
                          <a:effectLst/>
                          <a:latin typeface="Cambria"/>
                          <a:ea typeface="ＭＳ 明朝"/>
                          <a:cs typeface="Times New Roman"/>
                        </a:rPr>
                        <a:t>Two Scientists Walk Into</a:t>
                      </a:r>
                      <a:r>
                        <a:rPr lang="en-US" sz="1400" b="0" baseline="0" dirty="0" smtClean="0">
                          <a:solidFill>
                            <a:srgbClr val="4F81BD"/>
                          </a:solidFill>
                          <a:effectLst/>
                          <a:latin typeface="Cambria"/>
                          <a:ea typeface="ＭＳ 明朝"/>
                          <a:cs typeface="Times New Roman"/>
                        </a:rPr>
                        <a:t> a Bar</a:t>
                      </a:r>
                    </a:p>
                    <a:p>
                      <a:pPr marL="0" marR="0">
                        <a:spcBef>
                          <a:spcPts val="0"/>
                        </a:spcBef>
                        <a:spcAft>
                          <a:spcPts val="0"/>
                        </a:spcAft>
                      </a:pPr>
                      <a:endParaRPr lang="en-US" sz="1400" b="0" baseline="0" dirty="0" smtClean="0">
                        <a:solidFill>
                          <a:srgbClr val="4F81BD"/>
                        </a:solidFill>
                        <a:effectLst/>
                        <a:latin typeface="Cambria"/>
                        <a:ea typeface="ＭＳ 明朝"/>
                        <a:cs typeface="Times New Roman"/>
                      </a:endParaRPr>
                    </a:p>
                    <a:p>
                      <a:pPr marL="0" marR="0" algn="ctr">
                        <a:spcBef>
                          <a:spcPts val="0"/>
                        </a:spcBef>
                        <a:spcAft>
                          <a:spcPts val="0"/>
                        </a:spcAft>
                      </a:pPr>
                      <a:r>
                        <a:rPr lang="en-US" sz="1400" b="0" baseline="0" dirty="0" smtClean="0">
                          <a:solidFill>
                            <a:srgbClr val="4F81BD"/>
                          </a:solidFill>
                          <a:effectLst/>
                          <a:latin typeface="Cambria"/>
                          <a:ea typeface="ＭＳ 明朝"/>
                          <a:cs typeface="Times New Roman"/>
                        </a:rPr>
                        <a:t>+++++</a:t>
                      </a:r>
                    </a:p>
                    <a:p>
                      <a:pPr marL="0" marR="0">
                        <a:spcBef>
                          <a:spcPts val="0"/>
                        </a:spcBef>
                        <a:spcAft>
                          <a:spcPts val="0"/>
                        </a:spcAft>
                      </a:pPr>
                      <a:endParaRPr lang="en-US" sz="1400" b="0" baseline="0" dirty="0" smtClean="0">
                        <a:solidFill>
                          <a:srgbClr val="4F81BD"/>
                        </a:solidFill>
                        <a:effectLst/>
                        <a:latin typeface="Cambria"/>
                        <a:ea typeface="ＭＳ 明朝"/>
                        <a:cs typeface="Times New Roman"/>
                      </a:endParaRPr>
                    </a:p>
                    <a:p>
                      <a:pPr marL="0" marR="0">
                        <a:spcBef>
                          <a:spcPts val="0"/>
                        </a:spcBef>
                        <a:spcAft>
                          <a:spcPts val="0"/>
                        </a:spcAft>
                      </a:pPr>
                      <a:r>
                        <a:rPr lang="en-US" sz="1400" b="0" baseline="0" dirty="0" smtClean="0">
                          <a:solidFill>
                            <a:srgbClr val="4F81BD"/>
                          </a:solidFill>
                          <a:effectLst/>
                          <a:latin typeface="Cambria"/>
                          <a:ea typeface="ＭＳ 明朝"/>
                          <a:cs typeface="Times New Roman"/>
                        </a:rPr>
                        <a:t>Space Cannons</a:t>
                      </a:r>
                      <a:endParaRPr lang="en-US" sz="1400" b="0" dirty="0">
                        <a:solidFill>
                          <a:srgbClr val="4F81BD"/>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chemeClr val="accent1"/>
                          </a:solidFill>
                          <a:effectLst/>
                          <a:latin typeface="Cambria"/>
                          <a:ea typeface="ＭＳ 明朝"/>
                          <a:cs typeface="Times New Roman"/>
                        </a:rPr>
                        <a:t>6/26/19</a:t>
                      </a:r>
                      <a:endParaRPr lang="en-US" sz="1400" dirty="0">
                        <a:solidFill>
                          <a:schemeClr val="accent1"/>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400" b="1" i="0" baseline="0" dirty="0" smtClean="0">
                          <a:solidFill>
                            <a:schemeClr val="accent1"/>
                          </a:solidFill>
                          <a:effectLst/>
                          <a:latin typeface="Cambria"/>
                          <a:ea typeface="ＭＳ 明朝"/>
                          <a:cs typeface="Times New Roman"/>
                        </a:rPr>
                        <a:t>Jeff Severinghaus</a:t>
                      </a:r>
                    </a:p>
                    <a:p>
                      <a:pPr marL="0" marR="0">
                        <a:spcBef>
                          <a:spcPts val="0"/>
                        </a:spcBef>
                        <a:spcAft>
                          <a:spcPts val="0"/>
                        </a:spcAft>
                      </a:pPr>
                      <a:r>
                        <a:rPr lang="en-US" sz="1400" b="0" i="1" baseline="0" dirty="0" smtClean="0">
                          <a:solidFill>
                            <a:schemeClr val="accent1"/>
                          </a:solidFill>
                          <a:effectLst/>
                          <a:latin typeface="Cambria"/>
                          <a:ea typeface="ＭＳ 明朝"/>
                          <a:cs typeface="Times New Roman"/>
                        </a:rPr>
                        <a:t>Professor</a:t>
                      </a:r>
                    </a:p>
                    <a:p>
                      <a:pPr marL="0" marR="0">
                        <a:spcBef>
                          <a:spcPts val="0"/>
                        </a:spcBef>
                        <a:spcAft>
                          <a:spcPts val="0"/>
                        </a:spcAft>
                      </a:pPr>
                      <a:r>
                        <a:rPr lang="en-US" sz="1400" b="0" i="1" baseline="0" dirty="0" smtClean="0">
                          <a:solidFill>
                            <a:schemeClr val="accent1"/>
                          </a:solidFill>
                          <a:effectLst/>
                          <a:latin typeface="Cambria"/>
                          <a:ea typeface="ＭＳ 明朝"/>
                          <a:cs typeface="Times New Roman"/>
                        </a:rPr>
                        <a:t>Geosciences Research Division</a:t>
                      </a:r>
                    </a:p>
                    <a:p>
                      <a:pPr marL="0" marR="0">
                        <a:spcBef>
                          <a:spcPts val="0"/>
                        </a:spcBef>
                        <a:spcAft>
                          <a:spcPts val="0"/>
                        </a:spcAft>
                      </a:pPr>
                      <a:r>
                        <a:rPr lang="en-US" sz="1400" b="0" i="1" baseline="0" dirty="0" smtClean="0">
                          <a:solidFill>
                            <a:schemeClr val="accent1"/>
                          </a:solidFill>
                          <a:effectLst/>
                          <a:latin typeface="Cambria"/>
                          <a:ea typeface="ＭＳ 明朝"/>
                          <a:cs typeface="Times New Roman"/>
                        </a:rPr>
                        <a:t>Scripps Institution of Oceanography</a:t>
                      </a:r>
                    </a:p>
                    <a:p>
                      <a:pPr marL="0" marR="0">
                        <a:spcBef>
                          <a:spcPts val="0"/>
                        </a:spcBef>
                        <a:spcAft>
                          <a:spcPts val="0"/>
                        </a:spcAft>
                      </a:pPr>
                      <a:r>
                        <a:rPr lang="en-US" sz="1400" b="0" i="1" baseline="0" dirty="0" smtClean="0">
                          <a:solidFill>
                            <a:schemeClr val="accent1"/>
                          </a:solidFill>
                          <a:effectLst/>
                          <a:latin typeface="Cambria"/>
                          <a:ea typeface="ＭＳ 明朝"/>
                          <a:cs typeface="Times New Roman"/>
                        </a:rPr>
                        <a:t>UC San Diego</a:t>
                      </a:r>
                    </a:p>
                  </a:txBody>
                  <a:tcPr marL="68580" marR="68580" marT="0" marB="0" anchor="ctr"/>
                </a:tc>
                <a:tc>
                  <a:txBody>
                    <a:bodyPr/>
                    <a:lstStyle/>
                    <a:p>
                      <a:pPr marL="0" marR="0">
                        <a:spcBef>
                          <a:spcPts val="0"/>
                        </a:spcBef>
                        <a:spcAft>
                          <a:spcPts val="0"/>
                        </a:spcAft>
                      </a:pPr>
                      <a:r>
                        <a:rPr lang="en-US" sz="1400" b="0" dirty="0" smtClean="0">
                          <a:solidFill>
                            <a:schemeClr val="accent1"/>
                          </a:solidFill>
                          <a:effectLst/>
                          <a:latin typeface="Cambria"/>
                          <a:ea typeface="ＭＳ 明朝"/>
                          <a:cs typeface="Times New Roman"/>
                        </a:rPr>
                        <a:t>TBD</a:t>
                      </a:r>
                      <a:endParaRPr lang="en-US" sz="1400" b="0" dirty="0">
                        <a:solidFill>
                          <a:schemeClr val="accent1"/>
                        </a:solidFill>
                        <a:effectLst/>
                        <a:latin typeface="Cambria"/>
                        <a:ea typeface="ＭＳ 明朝"/>
                        <a:cs typeface="Times New Roman"/>
                      </a:endParaRPr>
                    </a:p>
                  </a:txBody>
                  <a:tcPr marL="68580" marR="68580" marT="0" marB="0" anchor="ctr"/>
                </a:tc>
              </a:tr>
            </a:tbl>
          </a:graphicData>
        </a:graphic>
      </p:graphicFrame>
      <p:sp>
        <p:nvSpPr>
          <p:cNvPr id="5" name="TextBox 4"/>
          <p:cNvSpPr txBox="1"/>
          <p:nvPr/>
        </p:nvSpPr>
        <p:spPr>
          <a:xfrm>
            <a:off x="472410" y="665149"/>
            <a:ext cx="8229600" cy="707886"/>
          </a:xfrm>
          <a:prstGeom prst="rect">
            <a:avLst/>
          </a:prstGeom>
          <a:noFill/>
        </p:spPr>
        <p:txBody>
          <a:bodyPr wrap="square" rtlCol="0">
            <a:spAutoFit/>
          </a:bodyPr>
          <a:lstStyle/>
          <a:p>
            <a:pPr algn="ctr"/>
            <a:r>
              <a:rPr lang="en-US" sz="2000" dirty="0" smtClean="0"/>
              <a:t>SUBJECT TO CHANGE</a:t>
            </a:r>
          </a:p>
          <a:p>
            <a:pPr algn="ctr"/>
            <a:r>
              <a:rPr lang="en-US" sz="2000" dirty="0" smtClean="0"/>
              <a:t>This information is also on the website under “Upcoming Talks”</a:t>
            </a:r>
            <a:endParaRPr lang="en-US" sz="2000" dirty="0"/>
          </a:p>
        </p:txBody>
      </p:sp>
    </p:spTree>
    <p:extLst>
      <p:ext uri="{BB962C8B-B14F-4D97-AF65-F5344CB8AC3E}">
        <p14:creationId xmlns:p14="http://schemas.microsoft.com/office/powerpoint/2010/main" val="94093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737"/>
            <a:ext cx="9144000" cy="1143000"/>
          </a:xfrm>
        </p:spPr>
        <p:txBody>
          <a:bodyPr>
            <a:normAutofit/>
          </a:bodyPr>
          <a:lstStyle/>
          <a:p>
            <a:r>
              <a:rPr lang="en-US" dirty="0" smtClean="0"/>
              <a:t>Upcoming Talks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32236942"/>
              </p:ext>
            </p:extLst>
          </p:nvPr>
        </p:nvGraphicFramePr>
        <p:xfrm>
          <a:off x="472410" y="1609345"/>
          <a:ext cx="8229600" cy="3886199"/>
        </p:xfrm>
        <a:graphic>
          <a:graphicData uri="http://schemas.openxmlformats.org/drawingml/2006/table">
            <a:tbl>
              <a:tblPr firstRow="1" bandRow="1">
                <a:tableStyleId>{5C22544A-7EE6-4342-B048-85BDC9FD1C3A}</a:tableStyleId>
              </a:tblPr>
              <a:tblGrid>
                <a:gridCol w="1398407"/>
                <a:gridCol w="3574326"/>
                <a:gridCol w="3256867"/>
              </a:tblGrid>
              <a:tr h="370840">
                <a:tc>
                  <a:txBody>
                    <a:bodyPr/>
                    <a:lstStyle/>
                    <a:p>
                      <a:pPr algn="ctr"/>
                      <a:r>
                        <a:rPr lang="en-US" sz="1600" dirty="0" smtClean="0"/>
                        <a:t>Date</a:t>
                      </a:r>
                      <a:endParaRPr lang="en-US" sz="1600" dirty="0"/>
                    </a:p>
                  </a:txBody>
                  <a:tcPr/>
                </a:tc>
                <a:tc>
                  <a:txBody>
                    <a:bodyPr/>
                    <a:lstStyle/>
                    <a:p>
                      <a:pPr algn="ctr"/>
                      <a:r>
                        <a:rPr lang="en-US" sz="1600" dirty="0" smtClean="0"/>
                        <a:t>Speaker</a:t>
                      </a:r>
                      <a:endParaRPr lang="en-US" sz="1600" dirty="0"/>
                    </a:p>
                  </a:txBody>
                  <a:tcPr/>
                </a:tc>
                <a:tc>
                  <a:txBody>
                    <a:bodyPr/>
                    <a:lstStyle/>
                    <a:p>
                      <a:pPr algn="ctr"/>
                      <a:r>
                        <a:rPr lang="en-US" sz="1600" dirty="0" smtClean="0"/>
                        <a:t>Topic/Title</a:t>
                      </a:r>
                      <a:endParaRPr lang="en-US" sz="1600" dirty="0"/>
                    </a:p>
                  </a:txBody>
                  <a:tcPr/>
                </a:tc>
              </a:tr>
              <a:tr h="370840">
                <a:tc>
                  <a:txBody>
                    <a:bodyPr/>
                    <a:lstStyle/>
                    <a:p>
                      <a:pPr marL="0" marR="0" algn="ctr">
                        <a:spcBef>
                          <a:spcPts val="0"/>
                        </a:spcBef>
                        <a:spcAft>
                          <a:spcPts val="0"/>
                        </a:spcAft>
                      </a:pPr>
                      <a:r>
                        <a:rPr lang="en-US" sz="1400" dirty="0" smtClean="0">
                          <a:solidFill>
                            <a:srgbClr val="4F81BD"/>
                          </a:solidFill>
                          <a:effectLst/>
                          <a:latin typeface="Cambria"/>
                          <a:ea typeface="ＭＳ 明朝"/>
                          <a:cs typeface="Times New Roman"/>
                        </a:rPr>
                        <a:t>8/7/19</a:t>
                      </a:r>
                      <a:endParaRPr lang="en-US" sz="1400" dirty="0">
                        <a:solidFill>
                          <a:srgbClr val="4F81BD"/>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400" b="1" i="0" baseline="0" dirty="0" smtClean="0">
                          <a:solidFill>
                            <a:srgbClr val="4F81BD"/>
                          </a:solidFill>
                          <a:effectLst/>
                          <a:latin typeface="Cambria"/>
                          <a:ea typeface="ＭＳ 明朝"/>
                          <a:cs typeface="Times New Roman"/>
                        </a:rPr>
                        <a:t>William Tong</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Professor of Chemistry &amp; Biochemistry</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San Diego State University</a:t>
                      </a:r>
                    </a:p>
                  </a:txBody>
                  <a:tcPr marL="68580" marR="68580" marT="0" marB="0" anchor="ctr"/>
                </a:tc>
                <a:tc>
                  <a:txBody>
                    <a:bodyPr/>
                    <a:lstStyle/>
                    <a:p>
                      <a:pPr marL="0" marR="0">
                        <a:spcBef>
                          <a:spcPts val="0"/>
                        </a:spcBef>
                        <a:spcAft>
                          <a:spcPts val="0"/>
                        </a:spcAft>
                      </a:pPr>
                      <a:r>
                        <a:rPr lang="en-US" sz="1400" b="0" dirty="0" smtClean="0">
                          <a:solidFill>
                            <a:srgbClr val="4F81BD"/>
                          </a:solidFill>
                          <a:effectLst/>
                          <a:latin typeface="Cambria"/>
                          <a:ea typeface="ＭＳ 明朝"/>
                          <a:cs typeface="Times New Roman"/>
                        </a:rPr>
                        <a:t>TBD</a:t>
                      </a:r>
                      <a:endParaRPr lang="en-US" sz="1400" b="0" dirty="0">
                        <a:solidFill>
                          <a:srgbClr val="4F81BD"/>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rgbClr val="4F81BD"/>
                          </a:solidFill>
                          <a:effectLst/>
                          <a:latin typeface="Cambria"/>
                          <a:ea typeface="ＭＳ 明朝"/>
                          <a:cs typeface="Times New Roman"/>
                        </a:rPr>
                        <a:t>9/18/19</a:t>
                      </a:r>
                      <a:endParaRPr lang="en-US" sz="1400" dirty="0">
                        <a:solidFill>
                          <a:srgbClr val="4F81BD"/>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400" b="1" i="0" baseline="0" dirty="0" smtClean="0">
                          <a:solidFill>
                            <a:srgbClr val="4F81BD"/>
                          </a:solidFill>
                          <a:effectLst/>
                          <a:latin typeface="Cambria"/>
                          <a:ea typeface="ＭＳ 明朝"/>
                          <a:cs typeface="Times New Roman"/>
                        </a:rPr>
                        <a:t>Mark Merrifield</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Director, Center for Climate Change Impacts and Adaptation</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Scripps Institution of Oceanography</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1" baseline="0" dirty="0" smtClean="0">
                          <a:solidFill>
                            <a:srgbClr val="4F81BD"/>
                          </a:solidFill>
                          <a:effectLst/>
                          <a:latin typeface="Cambria"/>
                          <a:ea typeface="ＭＳ 明朝"/>
                          <a:cs typeface="Times New Roman"/>
                        </a:rPr>
                        <a:t>UC San Diego</a:t>
                      </a:r>
                    </a:p>
                  </a:txBody>
                  <a:tcPr marL="68580" marR="68580" marT="0" marB="0" anchor="ctr"/>
                </a:tc>
                <a:tc>
                  <a:txBody>
                    <a:bodyPr/>
                    <a:lstStyle/>
                    <a:p>
                      <a:pPr marL="0" marR="0">
                        <a:spcBef>
                          <a:spcPts val="0"/>
                        </a:spcBef>
                        <a:spcAft>
                          <a:spcPts val="0"/>
                        </a:spcAft>
                      </a:pPr>
                      <a:r>
                        <a:rPr lang="en-US" sz="1400" b="0" dirty="0" smtClean="0">
                          <a:solidFill>
                            <a:srgbClr val="4F81BD"/>
                          </a:solidFill>
                          <a:effectLst/>
                          <a:latin typeface="Cambria"/>
                          <a:ea typeface="ＭＳ 明朝"/>
                          <a:cs typeface="Times New Roman"/>
                        </a:rPr>
                        <a:t>TBD</a:t>
                      </a:r>
                      <a:endParaRPr lang="en-US" sz="1400" b="0" dirty="0">
                        <a:solidFill>
                          <a:srgbClr val="4F81BD"/>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rgbClr val="4F81BD"/>
                          </a:solidFill>
                          <a:effectLst/>
                          <a:latin typeface="Cambria"/>
                          <a:ea typeface="ＭＳ 明朝"/>
                          <a:cs typeface="Times New Roman"/>
                        </a:rPr>
                        <a:t>10/30/19</a:t>
                      </a:r>
                      <a:endParaRPr lang="en-US" sz="1400" dirty="0">
                        <a:solidFill>
                          <a:srgbClr val="4F81BD"/>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400" b="1" i="0" baseline="0" dirty="0" smtClean="0">
                          <a:solidFill>
                            <a:srgbClr val="4F81BD"/>
                          </a:solidFill>
                          <a:effectLst/>
                          <a:latin typeface="Cambria"/>
                          <a:ea typeface="ＭＳ 明朝"/>
                          <a:cs typeface="Times New Roman"/>
                        </a:rPr>
                        <a:t>Richard Norris</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Professor of Paleobiology</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Geosciences Research Division</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Scripps Institution of Oceanography</a:t>
                      </a:r>
                    </a:p>
                    <a:p>
                      <a:pPr marL="0" marR="0">
                        <a:spcBef>
                          <a:spcPts val="0"/>
                        </a:spcBef>
                        <a:spcAft>
                          <a:spcPts val="0"/>
                        </a:spcAft>
                      </a:pPr>
                      <a:r>
                        <a:rPr lang="en-US" sz="1400" b="0" i="1" baseline="0" dirty="0" smtClean="0">
                          <a:solidFill>
                            <a:srgbClr val="4F81BD"/>
                          </a:solidFill>
                          <a:effectLst/>
                          <a:latin typeface="Cambria"/>
                          <a:ea typeface="ＭＳ 明朝"/>
                          <a:cs typeface="Times New Roman"/>
                        </a:rPr>
                        <a:t>UC San Diego</a:t>
                      </a:r>
                    </a:p>
                  </a:txBody>
                  <a:tcPr marL="68580" marR="68580" marT="0" marB="0" anchor="ctr"/>
                </a:tc>
                <a:tc>
                  <a:txBody>
                    <a:bodyPr/>
                    <a:lstStyle/>
                    <a:p>
                      <a:pPr marL="0" marR="0">
                        <a:spcBef>
                          <a:spcPts val="0"/>
                        </a:spcBef>
                        <a:spcAft>
                          <a:spcPts val="0"/>
                        </a:spcAft>
                      </a:pPr>
                      <a:r>
                        <a:rPr lang="en-US" sz="1400" b="0" dirty="0" smtClean="0">
                          <a:solidFill>
                            <a:srgbClr val="4F81BD"/>
                          </a:solidFill>
                          <a:effectLst/>
                          <a:latin typeface="Cambria"/>
                          <a:ea typeface="ＭＳ 明朝"/>
                          <a:cs typeface="Times New Roman"/>
                        </a:rPr>
                        <a:t>TBD</a:t>
                      </a:r>
                      <a:endParaRPr lang="en-US" sz="1400" b="0" dirty="0">
                        <a:solidFill>
                          <a:srgbClr val="4F81BD"/>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rgbClr val="4F81BD"/>
                          </a:solidFill>
                          <a:effectLst/>
                          <a:latin typeface="Cambria"/>
                          <a:ea typeface="ＭＳ 明朝"/>
                          <a:cs typeface="Times New Roman"/>
                        </a:rPr>
                        <a:t>12/11/19</a:t>
                      </a:r>
                      <a:endParaRPr lang="en-US" sz="1400" dirty="0">
                        <a:solidFill>
                          <a:srgbClr val="4F81BD"/>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400" b="1" i="0" baseline="0" dirty="0" smtClean="0">
                          <a:solidFill>
                            <a:srgbClr val="4F81BD"/>
                          </a:solidFill>
                          <a:effectLst/>
                          <a:latin typeface="Cambria"/>
                          <a:ea typeface="ＭＳ 明朝"/>
                          <a:cs typeface="Times New Roman"/>
                        </a:rPr>
                        <a:t>TBD</a:t>
                      </a:r>
                    </a:p>
                  </a:txBody>
                  <a:tcPr marL="68580" marR="68580" marT="0" marB="0" anchor="ctr"/>
                </a:tc>
                <a:tc>
                  <a:txBody>
                    <a:bodyPr/>
                    <a:lstStyle/>
                    <a:p>
                      <a:pPr marL="0" marR="0">
                        <a:spcBef>
                          <a:spcPts val="0"/>
                        </a:spcBef>
                        <a:spcAft>
                          <a:spcPts val="0"/>
                        </a:spcAft>
                      </a:pPr>
                      <a:r>
                        <a:rPr lang="en-US" sz="1400" b="0" dirty="0" smtClean="0">
                          <a:solidFill>
                            <a:srgbClr val="4F81BD"/>
                          </a:solidFill>
                          <a:effectLst/>
                          <a:latin typeface="Cambria"/>
                          <a:ea typeface="ＭＳ 明朝"/>
                          <a:cs typeface="Times New Roman"/>
                        </a:rPr>
                        <a:t>TBD</a:t>
                      </a:r>
                      <a:endParaRPr lang="en-US" sz="1400" b="0" dirty="0">
                        <a:solidFill>
                          <a:srgbClr val="4F81BD"/>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rgbClr val="4F81BD"/>
                          </a:solidFill>
                          <a:effectLst/>
                          <a:latin typeface="Cambria"/>
                          <a:ea typeface="ＭＳ 明朝"/>
                          <a:cs typeface="Times New Roman"/>
                        </a:rPr>
                        <a:t>1/22/20</a:t>
                      </a:r>
                      <a:endParaRPr lang="en-US" sz="1400" dirty="0">
                        <a:solidFill>
                          <a:srgbClr val="4F81BD"/>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400" b="1" i="0" baseline="0" dirty="0" smtClean="0">
                          <a:solidFill>
                            <a:srgbClr val="4F81BD"/>
                          </a:solidFill>
                          <a:effectLst/>
                          <a:latin typeface="Cambria"/>
                          <a:ea typeface="ＭＳ 明朝"/>
                          <a:cs typeface="Times New Roman"/>
                        </a:rPr>
                        <a:t>TBD</a:t>
                      </a:r>
                    </a:p>
                  </a:txBody>
                  <a:tcPr marL="68580" marR="68580" marT="0" marB="0" anchor="ctr"/>
                </a:tc>
                <a:tc>
                  <a:txBody>
                    <a:bodyPr/>
                    <a:lstStyle/>
                    <a:p>
                      <a:pPr marL="0" marR="0">
                        <a:spcBef>
                          <a:spcPts val="0"/>
                        </a:spcBef>
                        <a:spcAft>
                          <a:spcPts val="0"/>
                        </a:spcAft>
                      </a:pPr>
                      <a:r>
                        <a:rPr lang="en-US" sz="1400" b="0" dirty="0" smtClean="0">
                          <a:solidFill>
                            <a:srgbClr val="4F81BD"/>
                          </a:solidFill>
                          <a:effectLst/>
                          <a:latin typeface="Cambria"/>
                          <a:ea typeface="ＭＳ 明朝"/>
                          <a:cs typeface="Times New Roman"/>
                        </a:rPr>
                        <a:t>TBD</a:t>
                      </a:r>
                      <a:endParaRPr lang="en-US" sz="1400" b="0" dirty="0">
                        <a:solidFill>
                          <a:srgbClr val="4F81BD"/>
                        </a:solidFill>
                        <a:effectLst/>
                        <a:latin typeface="Cambria"/>
                        <a:ea typeface="ＭＳ 明朝"/>
                        <a:cs typeface="Times New Roman"/>
                      </a:endParaRPr>
                    </a:p>
                  </a:txBody>
                  <a:tcPr marL="68580" marR="68580" marT="0" marB="0" anchor="ctr"/>
                </a:tc>
              </a:tr>
            </a:tbl>
          </a:graphicData>
        </a:graphic>
      </p:graphicFrame>
      <p:sp>
        <p:nvSpPr>
          <p:cNvPr id="5" name="TextBox 4"/>
          <p:cNvSpPr txBox="1"/>
          <p:nvPr/>
        </p:nvSpPr>
        <p:spPr>
          <a:xfrm>
            <a:off x="472410" y="665149"/>
            <a:ext cx="8229600" cy="707886"/>
          </a:xfrm>
          <a:prstGeom prst="rect">
            <a:avLst/>
          </a:prstGeom>
          <a:noFill/>
        </p:spPr>
        <p:txBody>
          <a:bodyPr wrap="square" rtlCol="0">
            <a:spAutoFit/>
          </a:bodyPr>
          <a:lstStyle/>
          <a:p>
            <a:pPr algn="ctr"/>
            <a:r>
              <a:rPr lang="en-US" sz="2000" dirty="0" smtClean="0"/>
              <a:t>SUBJECT TO CHANGE</a:t>
            </a:r>
          </a:p>
          <a:p>
            <a:pPr algn="ctr"/>
            <a:r>
              <a:rPr lang="en-US" sz="2000" dirty="0" smtClean="0"/>
              <a:t>This information is also on the website under “Upcoming Talks”</a:t>
            </a:r>
            <a:endParaRPr lang="en-US" sz="2000" dirty="0"/>
          </a:p>
        </p:txBody>
      </p:sp>
    </p:spTree>
    <p:extLst>
      <p:ext uri="{BB962C8B-B14F-4D97-AF65-F5344CB8AC3E}">
        <p14:creationId xmlns:p14="http://schemas.microsoft.com/office/powerpoint/2010/main" val="35020986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72499"/>
            <a:ext cx="9144000" cy="1143000"/>
          </a:xfrm>
        </p:spPr>
        <p:txBody>
          <a:bodyPr>
            <a:noAutofit/>
          </a:bodyPr>
          <a:lstStyle/>
          <a:p>
            <a:r>
              <a:rPr lang="en-US" dirty="0" smtClean="0"/>
              <a:t>“</a:t>
            </a:r>
            <a:r>
              <a:rPr lang="en-US" i="1" dirty="0">
                <a:ea typeface="ＭＳ 明朝"/>
                <a:cs typeface="Times New Roman"/>
              </a:rPr>
              <a:t>An Engineer’s Data-</a:t>
            </a:r>
            <a:r>
              <a:rPr lang="en-US" i="1" dirty="0" smtClean="0">
                <a:ea typeface="ＭＳ 明朝"/>
                <a:cs typeface="Times New Roman"/>
              </a:rPr>
              <a:t>Driven</a:t>
            </a:r>
            <a:br>
              <a:rPr lang="en-US" i="1" dirty="0" smtClean="0">
                <a:ea typeface="ＭＳ 明朝"/>
                <a:cs typeface="Times New Roman"/>
              </a:rPr>
            </a:br>
            <a:r>
              <a:rPr lang="en-US" i="1" dirty="0" smtClean="0">
                <a:ea typeface="ＭＳ 明朝"/>
                <a:cs typeface="Times New Roman"/>
              </a:rPr>
              <a:t>Perspective </a:t>
            </a:r>
            <a:r>
              <a:rPr lang="en-US" i="1" dirty="0">
                <a:ea typeface="ＭＳ 明朝"/>
                <a:cs typeface="Times New Roman"/>
              </a:rPr>
              <a:t>on Gender in </a:t>
            </a:r>
            <a:r>
              <a:rPr lang="en-US" i="1" dirty="0" smtClean="0">
                <a:ea typeface="ＭＳ 明朝"/>
                <a:cs typeface="Times New Roman"/>
              </a:rPr>
              <a:t>STEM</a:t>
            </a:r>
            <a:r>
              <a:rPr lang="en-US" dirty="0" smtClean="0">
                <a:ea typeface="ＭＳ 明朝"/>
                <a:cs typeface="Times New Roman"/>
              </a:rPr>
              <a:t>”</a:t>
            </a:r>
            <a:br>
              <a:rPr lang="en-US" dirty="0" smtClean="0">
                <a:ea typeface="ＭＳ 明朝"/>
                <a:cs typeface="Times New Roman"/>
              </a:rPr>
            </a:br>
            <a:r>
              <a:rPr lang="en-US" sz="1800" dirty="0" smtClean="0">
                <a:ea typeface="ＭＳ 明朝"/>
                <a:cs typeface="Times New Roman"/>
              </a:rPr>
              <a:t/>
            </a:r>
            <a:br>
              <a:rPr lang="en-US" sz="1800" dirty="0" smtClean="0">
                <a:ea typeface="ＭＳ 明朝"/>
                <a:cs typeface="Times New Roman"/>
              </a:rPr>
            </a:br>
            <a:r>
              <a:rPr lang="en-US" dirty="0" smtClean="0">
                <a:ea typeface="ＭＳ 明朝"/>
                <a:cs typeface="Times New Roman"/>
              </a:rPr>
              <a:t>Pamela Cosman</a:t>
            </a:r>
            <a:endParaRPr lang="en-US" dirty="0"/>
          </a:p>
        </p:txBody>
      </p:sp>
      <p:pic>
        <p:nvPicPr>
          <p:cNvPr id="2" name="Picture 1" descr="Secret Code Mena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052" y="2955086"/>
            <a:ext cx="2315896" cy="3558278"/>
          </a:xfrm>
          <a:prstGeom prst="rect">
            <a:avLst/>
          </a:prstGeom>
        </p:spPr>
      </p:pic>
    </p:spTree>
    <p:extLst>
      <p:ext uri="{BB962C8B-B14F-4D97-AF65-F5344CB8AC3E}">
        <p14:creationId xmlns:p14="http://schemas.microsoft.com/office/powerpoint/2010/main" val="1184279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21472" y="5270879"/>
            <a:ext cx="1263213" cy="354101"/>
          </a:xfrm>
          <a:prstGeom prst="rect">
            <a:avLst/>
          </a:prstGeom>
          <a:noFill/>
        </p:spPr>
        <p:txBody>
          <a:bodyPr wrap="square" rtlCol="0">
            <a:spAutoFit/>
          </a:bodyPr>
          <a:lstStyle/>
          <a:p>
            <a:r>
              <a:rPr lang="en-US" sz="1600" dirty="0" smtClean="0">
                <a:solidFill>
                  <a:schemeClr val="bg1"/>
                </a:solidFill>
              </a:rPr>
              <a:t>We are here</a:t>
            </a:r>
            <a:endParaRPr lang="en-US" sz="1600" dirty="0">
              <a:solidFill>
                <a:schemeClr val="bg1"/>
              </a:solidFill>
            </a:endParaRPr>
          </a:p>
        </p:txBody>
      </p:sp>
      <p:pic>
        <p:nvPicPr>
          <p:cNvPr id="9" name="Picture 8" descr="Coin Bac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2280" y="1572900"/>
            <a:ext cx="2206765" cy="2206765"/>
          </a:xfrm>
          <a:prstGeom prst="rect">
            <a:avLst/>
          </a:prstGeom>
        </p:spPr>
      </p:pic>
      <p:pic>
        <p:nvPicPr>
          <p:cNvPr id="10" name="Picture 9" descr="Coin Fron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5940" y="1572900"/>
            <a:ext cx="2206765" cy="2206765"/>
          </a:xfrm>
          <a:prstGeom prst="rect">
            <a:avLst/>
          </a:prstGeom>
        </p:spPr>
      </p:pic>
      <p:sp>
        <p:nvSpPr>
          <p:cNvPr id="4" name="Title 3"/>
          <p:cNvSpPr>
            <a:spLocks noGrp="1"/>
          </p:cNvSpPr>
          <p:nvPr>
            <p:ph type="title"/>
          </p:nvPr>
        </p:nvSpPr>
        <p:spPr>
          <a:xfrm>
            <a:off x="457200" y="378228"/>
            <a:ext cx="8229600" cy="1143000"/>
          </a:xfrm>
        </p:spPr>
        <p:txBody>
          <a:bodyPr/>
          <a:lstStyle/>
          <a:p>
            <a:r>
              <a:rPr lang="en-US" dirty="0" smtClean="0"/>
              <a:t>Speaker Appreciation</a:t>
            </a:r>
            <a:endParaRPr lang="en-US" dirty="0"/>
          </a:p>
        </p:txBody>
      </p:sp>
      <p:sp>
        <p:nvSpPr>
          <p:cNvPr id="7" name="TextBox 6"/>
          <p:cNvSpPr txBox="1"/>
          <p:nvPr/>
        </p:nvSpPr>
        <p:spPr>
          <a:xfrm>
            <a:off x="2665726" y="3932051"/>
            <a:ext cx="6166600" cy="2677656"/>
          </a:xfrm>
          <a:prstGeom prst="rect">
            <a:avLst/>
          </a:prstGeom>
          <a:noFill/>
        </p:spPr>
        <p:txBody>
          <a:bodyPr wrap="square" rtlCol="0">
            <a:spAutoFit/>
          </a:bodyPr>
          <a:lstStyle/>
          <a:p>
            <a:r>
              <a:rPr lang="en-US" sz="2800" dirty="0" smtClean="0"/>
              <a:t>REMINDER: Professor Cosman has agreed to sign copies of her book, </a:t>
            </a:r>
            <a:r>
              <a:rPr lang="en-US" sz="2800" u="sng" dirty="0" smtClean="0"/>
              <a:t>The Secret Code Menace</a:t>
            </a:r>
            <a:r>
              <a:rPr lang="en-US" sz="2800" dirty="0" smtClean="0"/>
              <a:t>, after we are done with the presentations.  She also has a limited number of copies for purchase ($10, cash only).</a:t>
            </a:r>
            <a:endParaRPr lang="en-US" sz="2800" dirty="0"/>
          </a:p>
        </p:txBody>
      </p:sp>
      <p:pic>
        <p:nvPicPr>
          <p:cNvPr id="2" name="Picture 1" descr="Secret Code Mena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925" y="4083351"/>
            <a:ext cx="1545799" cy="2375055"/>
          </a:xfrm>
          <a:prstGeom prst="rect">
            <a:avLst/>
          </a:prstGeom>
        </p:spPr>
      </p:pic>
    </p:spTree>
    <p:extLst>
      <p:ext uri="{BB962C8B-B14F-4D97-AF65-F5344CB8AC3E}">
        <p14:creationId xmlns:p14="http://schemas.microsoft.com/office/powerpoint/2010/main" val="42454284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7660" y="737568"/>
            <a:ext cx="8308681" cy="1143000"/>
          </a:xfrm>
        </p:spPr>
        <p:txBody>
          <a:bodyPr>
            <a:noAutofit/>
          </a:bodyPr>
          <a:lstStyle/>
          <a:p>
            <a:r>
              <a:rPr lang="en-US" sz="4000" dirty="0" smtClean="0">
                <a:latin typeface="Cambria Math"/>
                <a:cs typeface="Cambria Math"/>
              </a:rPr>
              <a:t>“Machine </a:t>
            </a:r>
            <a:r>
              <a:rPr lang="en-US" sz="4000" dirty="0">
                <a:latin typeface="Cambria Math"/>
                <a:cs typeface="Cambria Math"/>
              </a:rPr>
              <a:t>vision applied </a:t>
            </a:r>
            <a:r>
              <a:rPr lang="en-US" sz="4000" dirty="0" smtClean="0">
                <a:latin typeface="Cambria Math"/>
                <a:cs typeface="Cambria Math"/>
              </a:rPr>
              <a:t>to</a:t>
            </a:r>
            <a:br>
              <a:rPr lang="en-US" sz="4000" dirty="0" smtClean="0">
                <a:latin typeface="Cambria Math"/>
                <a:cs typeface="Cambria Math"/>
              </a:rPr>
            </a:br>
            <a:r>
              <a:rPr lang="en-US" sz="4000" dirty="0" smtClean="0">
                <a:latin typeface="Cambria Math"/>
                <a:cs typeface="Cambria Math"/>
              </a:rPr>
              <a:t>automatic </a:t>
            </a:r>
            <a:r>
              <a:rPr lang="en-US" sz="4000" dirty="0">
                <a:latin typeface="Cambria Math"/>
                <a:cs typeface="Cambria Math"/>
              </a:rPr>
              <a:t>tracking and </a:t>
            </a:r>
            <a:r>
              <a:rPr lang="en-US" sz="4000" dirty="0" smtClean="0">
                <a:latin typeface="Cambria Math"/>
                <a:cs typeface="Cambria Math"/>
              </a:rPr>
              <a:t>classification</a:t>
            </a:r>
            <a:br>
              <a:rPr lang="en-US" sz="4000" dirty="0" smtClean="0">
                <a:latin typeface="Cambria Math"/>
                <a:cs typeface="Cambria Math"/>
              </a:rPr>
            </a:br>
            <a:r>
              <a:rPr lang="en-US" sz="4000" dirty="0" smtClean="0">
                <a:latin typeface="Cambria Math"/>
                <a:cs typeface="Cambria Math"/>
              </a:rPr>
              <a:t>of </a:t>
            </a:r>
            <a:r>
              <a:rPr lang="en-US" sz="4000" dirty="0">
                <a:latin typeface="Cambria Math"/>
                <a:cs typeface="Cambria Math"/>
              </a:rPr>
              <a:t>mutant </a:t>
            </a:r>
            <a:r>
              <a:rPr lang="en-US" sz="4000" dirty="0" smtClean="0">
                <a:latin typeface="Cambria Math"/>
                <a:cs typeface="Cambria Math"/>
              </a:rPr>
              <a:t>nematodes”</a:t>
            </a:r>
            <a:r>
              <a:rPr lang="en-US" sz="4000" dirty="0">
                <a:latin typeface="Cambria Math"/>
                <a:cs typeface="Cambria Math"/>
              </a:rPr>
              <a:t/>
            </a:r>
            <a:br>
              <a:rPr lang="en-US" sz="4000" dirty="0">
                <a:latin typeface="Cambria Math"/>
                <a:cs typeface="Cambria Math"/>
              </a:rPr>
            </a:br>
            <a:endParaRPr lang="en-US" sz="4000" dirty="0">
              <a:latin typeface="Cambria Math"/>
              <a:cs typeface="Cambria Math"/>
            </a:endParaRPr>
          </a:p>
        </p:txBody>
      </p:sp>
      <p:sp>
        <p:nvSpPr>
          <p:cNvPr id="2" name="Content Placeholder 1"/>
          <p:cNvSpPr>
            <a:spLocks noGrp="1"/>
          </p:cNvSpPr>
          <p:nvPr>
            <p:ph idx="1"/>
          </p:nvPr>
        </p:nvSpPr>
        <p:spPr>
          <a:xfrm>
            <a:off x="457200" y="2039391"/>
            <a:ext cx="8229600" cy="4438764"/>
          </a:xfrm>
        </p:spPr>
        <p:txBody>
          <a:bodyPr>
            <a:normAutofit/>
          </a:bodyPr>
          <a:lstStyle/>
          <a:p>
            <a:r>
              <a:rPr lang="en-US" dirty="0" smtClean="0"/>
              <a:t>For those of you who may not know what a nematode is, here is a picture of a C. elegans worm or nematode:</a:t>
            </a:r>
          </a:p>
          <a:p>
            <a:endParaRPr lang="en-US" dirty="0" smtClean="0"/>
          </a:p>
          <a:p>
            <a:endParaRPr lang="en-US" dirty="0"/>
          </a:p>
          <a:p>
            <a:r>
              <a:rPr lang="en-US" dirty="0" smtClean="0"/>
              <a:t>Adorable, huh?</a:t>
            </a:r>
          </a:p>
          <a:p>
            <a:r>
              <a:rPr lang="en-US" dirty="0" smtClean="0"/>
              <a:t>Can you imagine what a mutant version of this would look like?</a:t>
            </a:r>
            <a:endParaRPr lang="en-US" dirty="0"/>
          </a:p>
        </p:txBody>
      </p:sp>
      <p:pic>
        <p:nvPicPr>
          <p:cNvPr id="5" name="Picture 4" descr="Nematode Image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7571" y="3276179"/>
            <a:ext cx="2292934" cy="1946701"/>
          </a:xfrm>
          <a:prstGeom prst="rect">
            <a:avLst/>
          </a:prstGeom>
        </p:spPr>
      </p:pic>
    </p:spTree>
    <p:extLst>
      <p:ext uri="{BB962C8B-B14F-4D97-AF65-F5344CB8AC3E}">
        <p14:creationId xmlns:p14="http://schemas.microsoft.com/office/powerpoint/2010/main" val="3033607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matode Image 1.jpg"/>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1602" y="0"/>
            <a:ext cx="9168452" cy="6858000"/>
          </a:xfrm>
          <a:prstGeom prst="rect">
            <a:avLst/>
          </a:prstGeom>
        </p:spPr>
      </p:pic>
      <p:sp>
        <p:nvSpPr>
          <p:cNvPr id="2" name="Title 1"/>
          <p:cNvSpPr>
            <a:spLocks noGrp="1"/>
          </p:cNvSpPr>
          <p:nvPr>
            <p:ph type="title"/>
          </p:nvPr>
        </p:nvSpPr>
        <p:spPr/>
        <p:txBody>
          <a:bodyPr/>
          <a:lstStyle/>
          <a:p>
            <a:r>
              <a:rPr lang="en-US" dirty="0" smtClean="0"/>
              <a:t>Examples of Research Papers</a:t>
            </a:r>
            <a:endParaRPr lang="en-US" dirty="0"/>
          </a:p>
        </p:txBody>
      </p:sp>
      <p:sp>
        <p:nvSpPr>
          <p:cNvPr id="3" name="Content Placeholder 2"/>
          <p:cNvSpPr>
            <a:spLocks noGrp="1"/>
          </p:cNvSpPr>
          <p:nvPr>
            <p:ph idx="1"/>
          </p:nvPr>
        </p:nvSpPr>
        <p:spPr/>
        <p:txBody>
          <a:bodyPr>
            <a:noAutofit/>
          </a:bodyPr>
          <a:lstStyle/>
          <a:p>
            <a:pPr marL="514350" indent="-514350">
              <a:lnSpc>
                <a:spcPct val="120000"/>
              </a:lnSpc>
              <a:spcAft>
                <a:spcPts val="600"/>
              </a:spcAft>
              <a:buFont typeface="+mj-lt"/>
              <a:buAutoNum type="arabicPeriod"/>
            </a:pPr>
            <a:r>
              <a:rPr lang="en-US" sz="2000" dirty="0" smtClean="0">
                <a:latin typeface="Cambria Math"/>
                <a:cs typeface="Cambria Math"/>
              </a:rPr>
              <a:t>“Image </a:t>
            </a:r>
            <a:r>
              <a:rPr lang="en-US" sz="2000" dirty="0">
                <a:latin typeface="Cambria Math"/>
                <a:cs typeface="Cambria Math"/>
              </a:rPr>
              <a:t>Feature Extraction and Natural Clustering of Worm Body Shapes and Motion </a:t>
            </a:r>
            <a:r>
              <a:rPr lang="en-US" sz="2000" dirty="0" smtClean="0">
                <a:latin typeface="Cambria Math"/>
                <a:cs typeface="Cambria Math"/>
              </a:rPr>
              <a:t>Characteristics”, IASTED International Conference on Signal and Image Processing, 2003.</a:t>
            </a:r>
          </a:p>
          <a:p>
            <a:pPr marL="514350" indent="-514350">
              <a:lnSpc>
                <a:spcPct val="120000"/>
              </a:lnSpc>
              <a:spcAft>
                <a:spcPts val="600"/>
              </a:spcAft>
              <a:buFont typeface="+mj-lt"/>
              <a:buAutoNum type="arabicPeriod"/>
            </a:pPr>
            <a:endParaRPr lang="en-US" sz="2000" dirty="0" smtClean="0">
              <a:latin typeface="Cambria Math"/>
              <a:cs typeface="Cambria Math"/>
            </a:endParaRPr>
          </a:p>
          <a:p>
            <a:pPr marL="514350" indent="-514350">
              <a:lnSpc>
                <a:spcPct val="120000"/>
              </a:lnSpc>
              <a:spcAft>
                <a:spcPts val="600"/>
              </a:spcAft>
              <a:buFont typeface="+mj-lt"/>
              <a:buAutoNum type="arabicPeriod"/>
            </a:pPr>
            <a:r>
              <a:rPr lang="en-US" sz="2000" dirty="0" smtClean="0">
                <a:latin typeface="Cambria Math"/>
                <a:cs typeface="Cambria Math"/>
              </a:rPr>
              <a:t>“Automated </a:t>
            </a:r>
            <a:r>
              <a:rPr lang="en-US" sz="2000" dirty="0">
                <a:latin typeface="Cambria Math"/>
                <a:cs typeface="Cambria Math"/>
              </a:rPr>
              <a:t>Worm Tracking and </a:t>
            </a:r>
            <a:r>
              <a:rPr lang="en-US" sz="2000" dirty="0" smtClean="0">
                <a:latin typeface="Cambria Math"/>
                <a:cs typeface="Cambria Math"/>
              </a:rPr>
              <a:t>Classification”, Proceedings 37</a:t>
            </a:r>
            <a:r>
              <a:rPr lang="en-US" sz="2000" baseline="30000" dirty="0" smtClean="0">
                <a:latin typeface="Cambria Math"/>
                <a:cs typeface="Cambria Math"/>
              </a:rPr>
              <a:t>th</a:t>
            </a:r>
            <a:r>
              <a:rPr lang="en-US" sz="2000" dirty="0" smtClean="0">
                <a:latin typeface="Cambria Math"/>
                <a:cs typeface="Cambria Math"/>
              </a:rPr>
              <a:t> </a:t>
            </a:r>
            <a:r>
              <a:rPr lang="en-US" sz="2000" dirty="0" err="1" smtClean="0">
                <a:latin typeface="Cambria Math"/>
                <a:cs typeface="Cambria Math"/>
              </a:rPr>
              <a:t>Asilomar</a:t>
            </a:r>
            <a:r>
              <a:rPr lang="en-US" sz="2000" dirty="0" smtClean="0">
                <a:latin typeface="Cambria Math"/>
                <a:cs typeface="Cambria Math"/>
              </a:rPr>
              <a:t> Conference on Signals, Systems, and Computers, 2003. </a:t>
            </a:r>
          </a:p>
          <a:p>
            <a:pPr marL="514350" indent="-514350">
              <a:lnSpc>
                <a:spcPct val="120000"/>
              </a:lnSpc>
              <a:spcAft>
                <a:spcPts val="600"/>
              </a:spcAft>
              <a:buFont typeface="+mj-lt"/>
              <a:buAutoNum type="arabicPeriod"/>
            </a:pPr>
            <a:endParaRPr lang="en-US" sz="2000" dirty="0" smtClean="0">
              <a:latin typeface="Cambria Math"/>
              <a:cs typeface="Cambria Math"/>
            </a:endParaRPr>
          </a:p>
          <a:p>
            <a:pPr marL="514350" indent="-514350">
              <a:lnSpc>
                <a:spcPct val="120000"/>
              </a:lnSpc>
              <a:spcAft>
                <a:spcPts val="600"/>
              </a:spcAft>
              <a:buFont typeface="+mj-lt"/>
              <a:buAutoNum type="arabicPeriod"/>
            </a:pPr>
            <a:r>
              <a:rPr lang="en-US" sz="2000" dirty="0" smtClean="0">
                <a:latin typeface="Cambria Math"/>
                <a:cs typeface="Cambria Math"/>
              </a:rPr>
              <a:t>“Detecting </a:t>
            </a:r>
            <a:r>
              <a:rPr lang="en-US" sz="2000" dirty="0">
                <a:latin typeface="Cambria Math"/>
                <a:cs typeface="Cambria Math"/>
              </a:rPr>
              <a:t>attached worm eggs using deformable template </a:t>
            </a:r>
            <a:r>
              <a:rPr lang="en-US" sz="2000" dirty="0" smtClean="0">
                <a:latin typeface="Cambria Math"/>
                <a:cs typeface="Cambria Math"/>
              </a:rPr>
              <a:t>matching”, Proceedings IASTED International Symposium on Computers, </a:t>
            </a:r>
            <a:r>
              <a:rPr lang="en-US" sz="2000" dirty="0">
                <a:latin typeface="Cambria Math"/>
                <a:cs typeface="Cambria Math"/>
              </a:rPr>
              <a:t>G</a:t>
            </a:r>
            <a:r>
              <a:rPr lang="en-US" sz="2000" dirty="0" smtClean="0">
                <a:latin typeface="Cambria Math"/>
                <a:cs typeface="Cambria Math"/>
              </a:rPr>
              <a:t>raphics, and Imaging, 2004.</a:t>
            </a:r>
            <a:endParaRPr lang="en-US" sz="2000" dirty="0">
              <a:latin typeface="Cambria Math"/>
              <a:cs typeface="Cambria Math"/>
            </a:endParaRPr>
          </a:p>
        </p:txBody>
      </p:sp>
    </p:spTree>
    <p:extLst>
      <p:ext uri="{BB962C8B-B14F-4D97-AF65-F5344CB8AC3E}">
        <p14:creationId xmlns:p14="http://schemas.microsoft.com/office/powerpoint/2010/main" val="8737206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Tracking Mutant Nematodes</a:t>
            </a:r>
            <a:endParaRPr lang="en-US" dirty="0"/>
          </a:p>
        </p:txBody>
      </p:sp>
      <p:pic>
        <p:nvPicPr>
          <p:cNvPr id="5" name="Tracking Nematodes.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2012" y="2171513"/>
            <a:ext cx="8279976" cy="2968429"/>
          </a:xfrm>
          <a:prstGeom prst="rect">
            <a:avLst/>
          </a:prstGeom>
        </p:spPr>
      </p:pic>
    </p:spTree>
    <p:extLst>
      <p:ext uri="{BB962C8B-B14F-4D97-AF65-F5344CB8AC3E}">
        <p14:creationId xmlns:p14="http://schemas.microsoft.com/office/powerpoint/2010/main" val="314364831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5279</TotalTime>
  <Words>894</Words>
  <Application>Microsoft Macintosh PowerPoint</Application>
  <PresentationFormat>On-screen Show (4:3)</PresentationFormat>
  <Paragraphs>120</Paragraphs>
  <Slides>17</Slides>
  <Notes>6</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Agenda for 4/3/19 127th Meeting</vt:lpstr>
      <vt:lpstr>Past Lyncean Speaker Lena Murchikova at the Atacama Large Millimeter Array in Chile (17,000 ft)</vt:lpstr>
      <vt:lpstr>Upcoming Talks</vt:lpstr>
      <vt:lpstr>Upcoming Talks</vt:lpstr>
      <vt:lpstr>“An Engineer’s Data-Driven Perspective on Gender in STEM”  Pamela Cosman</vt:lpstr>
      <vt:lpstr>Speaker Appreciation</vt:lpstr>
      <vt:lpstr>“Machine vision applied to automatic tracking and classification of mutant nematodes” </vt:lpstr>
      <vt:lpstr>Examples of Research Papers</vt:lpstr>
      <vt:lpstr>Tracking Mutant Nematodes</vt:lpstr>
      <vt:lpstr>Speaker Appreciation – What To Do?</vt:lpstr>
      <vt:lpstr>Speaker Appreciation – What To Do?</vt:lpstr>
      <vt:lpstr>A Big Yellow Token of Appreciation</vt:lpstr>
      <vt:lpstr>I Can Only Draw Worms</vt:lpstr>
      <vt:lpstr>I Can Only Draw Worms</vt:lpstr>
      <vt:lpstr>IMAGE FEATURE EXTRACTION AND NATURAL CLUSTERING OF WORM BODY SHAPES AND MOTION CHARACTERISTICS* </vt:lpstr>
      <vt:lpstr>Speaker Appreciation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Hagan</dc:creator>
  <cp:lastModifiedBy>Bill Hagan</cp:lastModifiedBy>
  <cp:revision>496</cp:revision>
  <cp:lastPrinted>2018-12-04T07:02:20Z</cp:lastPrinted>
  <dcterms:created xsi:type="dcterms:W3CDTF">2018-05-21T17:25:52Z</dcterms:created>
  <dcterms:modified xsi:type="dcterms:W3CDTF">2019-04-13T20:24:56Z</dcterms:modified>
</cp:coreProperties>
</file>