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7" r:id="rId3"/>
    <p:sldId id="258" r:id="rId4"/>
    <p:sldId id="271" r:id="rId5"/>
    <p:sldId id="311" r:id="rId6"/>
    <p:sldId id="312" r:id="rId7"/>
    <p:sldId id="289" r:id="rId8"/>
    <p:sldId id="292" r:id="rId9"/>
    <p:sldId id="303" r:id="rId10"/>
    <p:sldId id="299" r:id="rId11"/>
    <p:sldId id="300" r:id="rId12"/>
    <p:sldId id="294" r:id="rId13"/>
    <p:sldId id="298" r:id="rId14"/>
    <p:sldId id="284" r:id="rId15"/>
    <p:sldId id="297" r:id="rId16"/>
    <p:sldId id="296" r:id="rId17"/>
    <p:sldId id="272" r:id="rId18"/>
    <p:sldId id="267" r:id="rId19"/>
    <p:sldId id="265" r:id="rId20"/>
    <p:sldId id="266" r:id="rId21"/>
    <p:sldId id="310" r:id="rId22"/>
    <p:sldId id="304" r:id="rId23"/>
    <p:sldId id="268" r:id="rId24"/>
    <p:sldId id="261" r:id="rId25"/>
    <p:sldId id="308" r:id="rId26"/>
    <p:sldId id="309" r:id="rId27"/>
    <p:sldId id="313" r:id="rId28"/>
    <p:sldId id="314" r:id="rId29"/>
    <p:sldId id="315" r:id="rId30"/>
    <p:sldId id="316" r:id="rId31"/>
    <p:sldId id="317" r:id="rId32"/>
    <p:sldId id="318" r:id="rId33"/>
    <p:sldId id="319" r:id="rId34"/>
    <p:sldId id="288" r:id="rId35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E3AE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098" autoAdjust="0"/>
  </p:normalViewPr>
  <p:slideViewPr>
    <p:cSldViewPr>
      <p:cViewPr varScale="1">
        <p:scale>
          <a:sx n="112" d="100"/>
          <a:sy n="112" d="100"/>
        </p:scale>
        <p:origin x="158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800" dirty="0"/>
              <a:t>Practical velocities of </a:t>
            </a:r>
            <a:r>
              <a:rPr lang="en-US" sz="2800" dirty="0" smtClean="0"/>
              <a:t>cannons</a:t>
            </a:r>
            <a:endParaRPr lang="en-US" sz="2800" dirty="0"/>
          </a:p>
          <a:p>
            <a:pPr>
              <a:defRPr/>
            </a:pPr>
            <a:r>
              <a:rPr lang="en-US" sz="2800" dirty="0" smtClean="0"/>
              <a:t>V=C</a:t>
            </a:r>
            <a:r>
              <a:rPr lang="en-US" sz="2800" baseline="-25000" dirty="0" smtClean="0"/>
              <a:t>0</a:t>
            </a:r>
            <a:r>
              <a:rPr lang="en-US" sz="2800" dirty="0" smtClean="0"/>
              <a:t>/(Gamma-1</a:t>
            </a:r>
            <a:r>
              <a:rPr lang="en-US" sz="2800" dirty="0"/>
              <a:t>)</a:t>
            </a:r>
          </a:p>
        </c:rich>
      </c:tx>
      <c:layout>
        <c:manualLayout>
          <c:xMode val="edge"/>
          <c:yMode val="edge"/>
          <c:x val="0.22479166666666667"/>
          <c:y val="0.111111111111111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4073753280839893"/>
          <c:y val="0.27808807232429278"/>
          <c:w val="0.7684498031496062"/>
          <c:h val="0.6103254593175853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Sheet1!$C$13</c:f>
              <c:strCache>
                <c:ptCount val="1"/>
                <c:pt idx="0">
                  <c:v>V (GP)</c:v>
                </c:pt>
              </c:strCache>
            </c:strRef>
          </c:tx>
          <c:spPr>
            <a:ln w="76200">
              <a:solidFill>
                <a:srgbClr val="00B050"/>
              </a:solidFill>
            </a:ln>
          </c:spPr>
          <c:marker>
            <c:spPr>
              <a:ln w="76200">
                <a:solidFill>
                  <a:srgbClr val="00B050"/>
                </a:solidFill>
              </a:ln>
            </c:spPr>
          </c:marker>
          <c:xVal>
            <c:numRef>
              <c:f>Sheet1!$B$14:$B$23</c:f>
              <c:numCache>
                <c:formatCode>_(* #,##0_);_(* \(#,##0\);_(* "-"??_);_(@_)</c:formatCode>
                <c:ptCount val="10"/>
                <c:pt idx="0">
                  <c:v>300</c:v>
                </c:pt>
                <c:pt idx="1">
                  <c:v>400</c:v>
                </c:pt>
                <c:pt idx="2">
                  <c:v>600</c:v>
                </c:pt>
                <c:pt idx="3">
                  <c:v>800</c:v>
                </c:pt>
                <c:pt idx="4">
                  <c:v>1000</c:v>
                </c:pt>
                <c:pt idx="5">
                  <c:v>1200</c:v>
                </c:pt>
                <c:pt idx="6">
                  <c:v>1400</c:v>
                </c:pt>
                <c:pt idx="7">
                  <c:v>1600</c:v>
                </c:pt>
                <c:pt idx="8">
                  <c:v>1800</c:v>
                </c:pt>
                <c:pt idx="9">
                  <c:v>2000</c:v>
                </c:pt>
              </c:numCache>
            </c:numRef>
          </c:xVal>
          <c:yVal>
            <c:numRef>
              <c:f>Sheet1!$C$14:$C$23</c:f>
              <c:numCache>
                <c:formatCode>_(* #,##0_);_(* \(#,##0\);_(* "-"??_);_(@_)</c:formatCode>
                <c:ptCount val="10"/>
                <c:pt idx="0">
                  <c:v>1279.6898298439587</c:v>
                </c:pt>
                <c:pt idx="1">
                  <c:v>1477.6585354792721</c:v>
                </c:pt>
                <c:pt idx="2">
                  <c:v>1809.7547129962447</c:v>
                </c:pt>
                <c:pt idx="3">
                  <c:v>2089.7247414311519</c:v>
                </c:pt>
                <c:pt idx="4">
                  <c:v>2336.3832880516129</c:v>
                </c:pt>
                <c:pt idx="5">
                  <c:v>2559.3796596879174</c:v>
                </c:pt>
                <c:pt idx="6">
                  <c:v>2764.4459872027915</c:v>
                </c:pt>
                <c:pt idx="7">
                  <c:v>2955.3170709585443</c:v>
                </c:pt>
                <c:pt idx="8">
                  <c:v>3134.5871121467276</c:v>
                </c:pt>
                <c:pt idx="9">
                  <c:v>3304.1449328644371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Sheet1!$D$13</c:f>
              <c:strCache>
                <c:ptCount val="1"/>
                <c:pt idx="0">
                  <c:v>V (He)</c:v>
                </c:pt>
              </c:strCache>
            </c:strRef>
          </c:tx>
          <c:spPr>
            <a:ln w="76200">
              <a:solidFill>
                <a:srgbClr val="00B0F0"/>
              </a:solidFill>
            </a:ln>
          </c:spPr>
          <c:marker>
            <c:spPr>
              <a:ln w="76200">
                <a:solidFill>
                  <a:srgbClr val="00B0F0"/>
                </a:solidFill>
              </a:ln>
            </c:spPr>
          </c:marker>
          <c:xVal>
            <c:numRef>
              <c:f>Sheet1!$B$14:$B$23</c:f>
              <c:numCache>
                <c:formatCode>_(* #,##0_);_(* \(#,##0\);_(* "-"??_);_(@_)</c:formatCode>
                <c:ptCount val="10"/>
                <c:pt idx="0">
                  <c:v>300</c:v>
                </c:pt>
                <c:pt idx="1">
                  <c:v>400</c:v>
                </c:pt>
                <c:pt idx="2">
                  <c:v>600</c:v>
                </c:pt>
                <c:pt idx="3">
                  <c:v>800</c:v>
                </c:pt>
                <c:pt idx="4">
                  <c:v>1000</c:v>
                </c:pt>
                <c:pt idx="5">
                  <c:v>1200</c:v>
                </c:pt>
                <c:pt idx="6">
                  <c:v>1400</c:v>
                </c:pt>
                <c:pt idx="7">
                  <c:v>1600</c:v>
                </c:pt>
                <c:pt idx="8">
                  <c:v>1800</c:v>
                </c:pt>
                <c:pt idx="9">
                  <c:v>2000</c:v>
                </c:pt>
              </c:numCache>
            </c:numRef>
          </c:xVal>
          <c:yVal>
            <c:numRef>
              <c:f>Sheet1!$D$14:$D$23</c:f>
              <c:numCache>
                <c:formatCode>_(* #,##0_);_(* \(#,##0\);_(* "-"??_);_(@_)</c:formatCode>
                <c:ptCount val="10"/>
                <c:pt idx="0">
                  <c:v>1523.067232172624</c:v>
                </c:pt>
                <c:pt idx="1">
                  <c:v>1758.6865529775255</c:v>
                </c:pt>
                <c:pt idx="2">
                  <c:v>2153.9423361445765</c:v>
                </c:pt>
                <c:pt idx="3">
                  <c:v>2487.1583751840053</c:v>
                </c:pt>
                <c:pt idx="4">
                  <c:v>2780.7275988596807</c:v>
                </c:pt>
                <c:pt idx="5">
                  <c:v>3046.134464345248</c:v>
                </c:pt>
                <c:pt idx="6">
                  <c:v>3290.2012659841789</c:v>
                </c:pt>
                <c:pt idx="7">
                  <c:v>3517.373105955051</c:v>
                </c:pt>
                <c:pt idx="8">
                  <c:v>3730.737562776008</c:v>
                </c:pt>
                <c:pt idx="9">
                  <c:v>3932.542683572532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Sheet1!$E$13</c:f>
              <c:strCache>
                <c:ptCount val="1"/>
                <c:pt idx="0">
                  <c:v>V (H2)</c:v>
                </c:pt>
              </c:strCache>
            </c:strRef>
          </c:tx>
          <c:spPr>
            <a:ln w="57150">
              <a:solidFill>
                <a:srgbClr val="FF0000"/>
              </a:solidFill>
            </a:ln>
          </c:spPr>
          <c:marker>
            <c:spPr>
              <a:ln w="57150">
                <a:solidFill>
                  <a:srgbClr val="FF0000"/>
                </a:solidFill>
              </a:ln>
            </c:spPr>
          </c:marker>
          <c:xVal>
            <c:numRef>
              <c:f>Sheet1!$B$14:$B$23</c:f>
              <c:numCache>
                <c:formatCode>_(* #,##0_);_(* \(#,##0\);_(* "-"??_);_(@_)</c:formatCode>
                <c:ptCount val="10"/>
                <c:pt idx="0">
                  <c:v>300</c:v>
                </c:pt>
                <c:pt idx="1">
                  <c:v>400</c:v>
                </c:pt>
                <c:pt idx="2">
                  <c:v>600</c:v>
                </c:pt>
                <c:pt idx="3">
                  <c:v>800</c:v>
                </c:pt>
                <c:pt idx="4">
                  <c:v>1000</c:v>
                </c:pt>
                <c:pt idx="5">
                  <c:v>1200</c:v>
                </c:pt>
                <c:pt idx="6">
                  <c:v>1400</c:v>
                </c:pt>
                <c:pt idx="7">
                  <c:v>1600</c:v>
                </c:pt>
                <c:pt idx="8">
                  <c:v>1800</c:v>
                </c:pt>
                <c:pt idx="9">
                  <c:v>2000</c:v>
                </c:pt>
              </c:numCache>
            </c:numRef>
          </c:xVal>
          <c:yVal>
            <c:numRef>
              <c:f>Sheet1!$E$14:$E$23</c:f>
              <c:numCache>
                <c:formatCode>_(* #,##0_);_(* \(#,##0\);_(* "-"??_);_(@_)</c:formatCode>
                <c:ptCount val="10"/>
                <c:pt idx="0">
                  <c:v>3303.350571768005</c:v>
                </c:pt>
                <c:pt idx="1">
                  <c:v>3814.3806836759236</c:v>
                </c:pt>
                <c:pt idx="2">
                  <c:v>4671.6431798672302</c:v>
                </c:pt>
                <c:pt idx="3">
                  <c:v>5394.3488949084494</c:v>
                </c:pt>
                <c:pt idx="4">
                  <c:v>6031.065411683081</c:v>
                </c:pt>
                <c:pt idx="5">
                  <c:v>6606.70114353601</c:v>
                </c:pt>
                <c:pt idx="6">
                  <c:v>7136.0528305219286</c:v>
                </c:pt>
                <c:pt idx="7">
                  <c:v>7628.7613673518472</c:v>
                </c:pt>
                <c:pt idx="8">
                  <c:v>8091.523342362676</c:v>
                </c:pt>
                <c:pt idx="9">
                  <c:v>8529.214500761489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9349536"/>
        <c:axId val="269350096"/>
      </c:scatterChart>
      <c:valAx>
        <c:axId val="2693495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Temperature</a:t>
                </a:r>
                <a:r>
                  <a:rPr lang="en-US" sz="1600" baseline="0"/>
                  <a:t> (K)</a:t>
                </a:r>
                <a:endParaRPr lang="en-US" sz="1600"/>
              </a:p>
            </c:rich>
          </c:tx>
          <c:layout/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69350096"/>
        <c:crosses val="autoZero"/>
        <c:crossBetween val="midCat"/>
      </c:valAx>
      <c:valAx>
        <c:axId val="269350096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600"/>
                </a:pPr>
                <a:r>
                  <a:rPr lang="en-US" sz="1600" dirty="0" err="1" smtClean="0"/>
                  <a:t>Vel</a:t>
                </a:r>
                <a:endParaRPr lang="en-US" sz="1600" dirty="0" smtClean="0"/>
              </a:p>
              <a:p>
                <a:pPr>
                  <a:defRPr sz="1600"/>
                </a:pPr>
                <a:r>
                  <a:rPr lang="en-US" sz="1600" dirty="0" smtClean="0"/>
                  <a:t> </a:t>
                </a:r>
                <a:r>
                  <a:rPr lang="en-US" sz="1600" dirty="0"/>
                  <a:t>(m/s)</a:t>
                </a:r>
              </a:p>
            </c:rich>
          </c:tx>
          <c:layout/>
          <c:overlay val="0"/>
        </c:title>
        <c:numFmt formatCode="_(* #,##0_);_(* \(#,##0\);_(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69349536"/>
        <c:crosses val="autoZero"/>
        <c:crossBetween val="midCat"/>
      </c:valAx>
      <c:spPr>
        <a:ln>
          <a:noFill/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0.26667</cdr:x>
      <cdr:y>0.42222</cdr:y>
    </cdr:from>
    <cdr:to>
      <cdr:x>0.425</cdr:x>
      <cdr:y>0.47778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38400" y="2895585"/>
          <a:ext cx="1447800" cy="3810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b="1" dirty="0" smtClean="0">
              <a:solidFill>
                <a:srgbClr val="FF0000"/>
              </a:solidFill>
            </a:rPr>
            <a:t>Hydrogen</a:t>
          </a:r>
          <a:endParaRPr lang="en-US" sz="16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0.33333</cdr:x>
      <cdr:y>0.63333</cdr:y>
    </cdr:from>
    <cdr:to>
      <cdr:x>0.43333</cdr:x>
      <cdr:y>0.7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048000" y="4343400"/>
          <a:ext cx="9144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b="1" dirty="0" smtClean="0">
              <a:solidFill>
                <a:srgbClr val="0070C0"/>
              </a:solidFill>
            </a:rPr>
            <a:t>Helium</a:t>
          </a:r>
          <a:endParaRPr lang="en-US" sz="1600" b="1" dirty="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0.4</cdr:x>
      <cdr:y>0.76667</cdr:y>
    </cdr:from>
    <cdr:to>
      <cdr:x>0.55</cdr:x>
      <cdr:y>0.83333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657600" y="5257800"/>
          <a:ext cx="1371600" cy="457155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b="1" dirty="0" smtClean="0">
              <a:solidFill>
                <a:srgbClr val="00B050"/>
              </a:solidFill>
            </a:rPr>
            <a:t>Gunpowder</a:t>
          </a:r>
          <a:endParaRPr lang="en-US" sz="1600" b="1" dirty="0">
            <a:solidFill>
              <a:srgbClr val="00B050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FB77C166-1390-4900-B4D2-63AFB336F0DF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0D939212-286D-43A9-9182-157866D6D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455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C188A50B-5F85-47E8-AE91-362E9DC0AFD3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A2219026-FEE0-4F1C-A0D0-63746AF12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305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9E60D-1B05-445F-8FD1-B7CC943A742D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A5C6D-DE22-4CEC-A06E-A196E7029CC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9E60D-1B05-445F-8FD1-B7CC943A742D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A5C6D-DE22-4CEC-A06E-A196E7029C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9E60D-1B05-445F-8FD1-B7CC943A742D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A5C6D-DE22-4CEC-A06E-A196E7029C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9E60D-1B05-445F-8FD1-B7CC943A742D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A5C6D-DE22-4CEC-A06E-A196E7029C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9E60D-1B05-445F-8FD1-B7CC943A742D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A5C6D-DE22-4CEC-A06E-A196E7029CC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9E60D-1B05-445F-8FD1-B7CC943A742D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A5C6D-DE22-4CEC-A06E-A196E7029C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9E60D-1B05-445F-8FD1-B7CC943A742D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A5C6D-DE22-4CEC-A06E-A196E7029C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9E60D-1B05-445F-8FD1-B7CC943A742D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A5C6D-DE22-4CEC-A06E-A196E7029C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9E60D-1B05-445F-8FD1-B7CC943A742D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A5C6D-DE22-4CEC-A06E-A196E7029C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9E60D-1B05-445F-8FD1-B7CC943A742D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A5C6D-DE22-4CEC-A06E-A196E7029C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9E60D-1B05-445F-8FD1-B7CC943A742D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1EA5C6D-DE22-4CEC-A06E-A196E7029CC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F69E60D-1B05-445F-8FD1-B7CC943A742D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1EA5C6D-DE22-4CEC-A06E-A196E7029CC9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38200"/>
            <a:ext cx="8305800" cy="15240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Green </a:t>
            </a:r>
            <a:r>
              <a:rPr lang="en-US" sz="3600" dirty="0"/>
              <a:t>Launch, a </a:t>
            </a:r>
            <a:r>
              <a:rPr lang="en-US" sz="3600" dirty="0" smtClean="0"/>
              <a:t>Hydrogen Cannon as the FedEx of </a:t>
            </a:r>
            <a:r>
              <a:rPr lang="en-US" sz="3600" dirty="0" smtClean="0"/>
              <a:t>Space</a:t>
            </a:r>
            <a:endParaRPr lang="en-US" sz="3600" b="1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916596" y="3886200"/>
            <a:ext cx="7854950" cy="1752600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sz="2800" cap="all" dirty="0" smtClean="0">
                <a:solidFill>
                  <a:srgbClr val="0070C0"/>
                </a:solidFill>
                <a:latin typeface="+mj-lt"/>
              </a:rPr>
              <a:t>May 15 </a:t>
            </a:r>
            <a:r>
              <a:rPr lang="en-US" sz="2900" cap="all" dirty="0" smtClean="0">
                <a:solidFill>
                  <a:srgbClr val="0070C0"/>
                </a:solidFill>
                <a:latin typeface="+mj-lt"/>
              </a:rPr>
              <a:t>2019</a:t>
            </a:r>
          </a:p>
          <a:p>
            <a:pPr marL="0" indent="0" algn="ctr">
              <a:buNone/>
            </a:pPr>
            <a:endParaRPr lang="en-US" sz="2900" cap="all" dirty="0">
              <a:solidFill>
                <a:srgbClr val="0070C0"/>
              </a:solidFill>
              <a:latin typeface="+mj-lt"/>
            </a:endParaRPr>
          </a:p>
          <a:p>
            <a:pPr marL="0" indent="0" algn="ctr" fontAlgn="base">
              <a:buNone/>
            </a:pPr>
            <a:r>
              <a:rPr lang="en-US" sz="2800" cap="all" dirty="0">
                <a:solidFill>
                  <a:srgbClr val="0070C0"/>
                </a:solidFill>
                <a:latin typeface="+mj-lt"/>
              </a:rPr>
              <a:t>Presentation by Green Launch LLC for </a:t>
            </a:r>
            <a:r>
              <a:rPr lang="en-US" sz="2800" cap="all" dirty="0" smtClean="0">
                <a:solidFill>
                  <a:srgbClr val="0070C0"/>
                </a:solidFill>
                <a:latin typeface="+mj-lt"/>
              </a:rPr>
              <a:t>THE</a:t>
            </a:r>
            <a:endParaRPr lang="en-US" sz="2800" cap="all" dirty="0">
              <a:solidFill>
                <a:srgbClr val="FF0000"/>
              </a:solidFill>
              <a:latin typeface="+mj-lt"/>
            </a:endParaRPr>
          </a:p>
          <a:p>
            <a:pPr marL="0" indent="0" algn="ctr" fontAlgn="base">
              <a:buNone/>
            </a:pPr>
            <a:r>
              <a:rPr lang="en-US" sz="2800" cap="all" dirty="0" err="1" smtClean="0">
                <a:solidFill>
                  <a:srgbClr val="0070C0"/>
                </a:solidFill>
                <a:latin typeface="+mj-lt"/>
              </a:rPr>
              <a:t>LynceAN</a:t>
            </a:r>
            <a:r>
              <a:rPr lang="en-US" sz="2800" cap="all" dirty="0" smtClean="0">
                <a:solidFill>
                  <a:srgbClr val="0070C0"/>
                </a:solidFill>
                <a:latin typeface="+mj-lt"/>
              </a:rPr>
              <a:t> Group</a:t>
            </a:r>
            <a:endParaRPr lang="en-US" sz="2800" cap="all" dirty="0">
              <a:solidFill>
                <a:srgbClr val="0070C0"/>
              </a:solidFill>
              <a:latin typeface="+mj-lt"/>
            </a:endParaRPr>
          </a:p>
          <a:p>
            <a:pPr marL="0" indent="0" algn="ctr" fontAlgn="base">
              <a:buNone/>
            </a:pPr>
            <a:endParaRPr lang="en-US" sz="2800" cap="all" dirty="0">
              <a:solidFill>
                <a:srgbClr val="0070C0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en-US" sz="2800" cap="all" dirty="0" smtClean="0">
                <a:solidFill>
                  <a:srgbClr val="0070C0"/>
                </a:solidFill>
                <a:latin typeface="+mj-lt"/>
              </a:rPr>
              <a:t>Dr. John Hunter and Eric Robinson</a:t>
            </a:r>
            <a:endParaRPr lang="en-US" sz="2800" cap="all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927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Mini Mart Vehicle with Sabot and Payloads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8327" y="1920875"/>
            <a:ext cx="2596346" cy="44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The Mini Mart launch vehicle is 4 inches in diameter and contains 3 payloads (4 inch long white cylinders)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Payloads can sample the atmosphere, record atmospheric gas properties and transmit information to a ground station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5172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Modern electronics can take 30,000 </a:t>
            </a:r>
            <a:r>
              <a:rPr lang="en-US" dirty="0" err="1" smtClean="0"/>
              <a:t>Gs</a:t>
            </a:r>
            <a:r>
              <a:rPr lang="en-US" dirty="0" smtClean="0"/>
              <a:t> with minor mods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70192"/>
            <a:ext cx="8229600" cy="371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40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04088"/>
            <a:ext cx="75438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The KOFA Range at Yuma Proving Ground has unrestricted air space  </a:t>
            </a:r>
            <a:endParaRPr lang="en-US" sz="40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392" y="1935163"/>
            <a:ext cx="5391215" cy="4389437"/>
          </a:xfrm>
        </p:spPr>
      </p:pic>
    </p:spTree>
    <p:extLst>
      <p:ext uri="{BB962C8B-B14F-4D97-AF65-F5344CB8AC3E}">
        <p14:creationId xmlns:p14="http://schemas.microsoft.com/office/powerpoint/2010/main" val="224786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035981"/>
            <a:ext cx="7086600" cy="104931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Yuma Proving Ground is</a:t>
            </a:r>
            <a:br>
              <a:rPr lang="en-US" dirty="0" smtClean="0"/>
            </a:br>
            <a:r>
              <a:rPr lang="en-US" dirty="0" smtClean="0"/>
              <a:t> affordable and convenient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975" y="2229956"/>
            <a:ext cx="2701662" cy="224547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79"/>
            <a:ext cx="8229600" cy="4602589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91000"/>
            <a:ext cx="2797175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60"/>
          <a:stretch>
            <a:fillRect/>
          </a:stretch>
        </p:blipFill>
        <p:spPr bwMode="auto">
          <a:xfrm>
            <a:off x="5803637" y="4251559"/>
            <a:ext cx="3250531" cy="2115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882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229600" cy="1219200"/>
          </a:xfrm>
        </p:spPr>
        <p:txBody>
          <a:bodyPr>
            <a:noAutofit/>
          </a:bodyPr>
          <a:lstStyle/>
          <a:p>
            <a:r>
              <a:rPr lang="en-US" sz="4000" dirty="0" smtClean="0"/>
              <a:t>   Phase 1: Launch to the Karman Line.</a:t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382000" cy="4724400"/>
          </a:xfrm>
        </p:spPr>
        <p:txBody>
          <a:bodyPr>
            <a:normAutofit/>
          </a:bodyPr>
          <a:lstStyle/>
          <a:p>
            <a:r>
              <a:rPr lang="en-US" sz="2000" b="1" dirty="0"/>
              <a:t>V</a:t>
            </a:r>
            <a:r>
              <a:rPr lang="en-US" sz="2000" b="1" dirty="0" smtClean="0"/>
              <a:t>ehicle is launched at 2 km/s by Hydrogen Cannon within the KOFA test range</a:t>
            </a:r>
          </a:p>
          <a:p>
            <a:endParaRPr lang="en-US" sz="2000" b="1" dirty="0" smtClean="0"/>
          </a:p>
          <a:p>
            <a:r>
              <a:rPr lang="en-US" sz="2000" b="1" dirty="0" smtClean="0">
                <a:solidFill>
                  <a:srgbClr val="FF0000"/>
                </a:solidFill>
              </a:rPr>
              <a:t>Sabot separates from vehicle and petals land nearby.  </a:t>
            </a:r>
            <a:r>
              <a:rPr lang="en-US" sz="2000" b="1" dirty="0" smtClean="0"/>
              <a:t>Vehicle ascends at 85 degrees.  The Sonic boom is minimal and brief.</a:t>
            </a:r>
          </a:p>
          <a:p>
            <a:endParaRPr lang="en-US" sz="2000" b="1" dirty="0" smtClean="0"/>
          </a:p>
          <a:p>
            <a:r>
              <a:rPr lang="en-US" sz="2000" b="1" dirty="0" smtClean="0">
                <a:solidFill>
                  <a:srgbClr val="FF0000"/>
                </a:solidFill>
              </a:rPr>
              <a:t>Radar acquires vehicle and tracks it past Karman Line at 100 km</a:t>
            </a:r>
          </a:p>
          <a:p>
            <a:endParaRPr lang="en-US" sz="2000" b="1" dirty="0" smtClean="0">
              <a:solidFill>
                <a:srgbClr val="FF0000"/>
              </a:solidFill>
            </a:endParaRPr>
          </a:p>
          <a:p>
            <a:r>
              <a:rPr lang="en-US" sz="2000" b="1" dirty="0" smtClean="0"/>
              <a:t>Vehicle turns around at apogee and reenters atmosphere.  </a:t>
            </a:r>
            <a:r>
              <a:rPr lang="en-US" sz="2000" b="1" dirty="0" smtClean="0">
                <a:solidFill>
                  <a:srgbClr val="FF0000"/>
                </a:solidFill>
              </a:rPr>
              <a:t>Vehicle impacts 40 km downrange.</a:t>
            </a:r>
          </a:p>
          <a:p>
            <a:pPr marL="0" indent="0">
              <a:buNone/>
            </a:pPr>
            <a:endParaRPr lang="en-US" sz="2000" b="1" dirty="0" smtClean="0">
              <a:solidFill>
                <a:srgbClr val="FF0000"/>
              </a:solidFill>
            </a:endParaRPr>
          </a:p>
          <a:p>
            <a:r>
              <a:rPr lang="en-US" sz="2000" b="1" dirty="0"/>
              <a:t>S</a:t>
            </a:r>
            <a:r>
              <a:rPr lang="en-US" sz="2000" b="1" dirty="0" smtClean="0"/>
              <a:t>ubsequent launches will have active payloads which eject at apogee and take data</a:t>
            </a:r>
          </a:p>
        </p:txBody>
      </p:sp>
    </p:spTree>
    <p:extLst>
      <p:ext uri="{BB962C8B-B14F-4D97-AF65-F5344CB8AC3E}">
        <p14:creationId xmlns:p14="http://schemas.microsoft.com/office/powerpoint/2010/main" val="332705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229600" cy="838200"/>
          </a:xfrm>
        </p:spPr>
        <p:txBody>
          <a:bodyPr>
            <a:noAutofit/>
          </a:bodyPr>
          <a:lstStyle/>
          <a:p>
            <a:r>
              <a:rPr lang="en-US" sz="4000" dirty="0" smtClean="0"/>
              <a:t>Phase 2: 200 km altitude record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382000" cy="4343400"/>
          </a:xfrm>
        </p:spPr>
        <p:txBody>
          <a:bodyPr>
            <a:normAutofit/>
          </a:bodyPr>
          <a:lstStyle/>
          <a:p>
            <a:r>
              <a:rPr lang="en-US" sz="2200" b="1" dirty="0" smtClean="0"/>
              <a:t>Same as Phase 1 except:</a:t>
            </a:r>
          </a:p>
          <a:p>
            <a:pPr lvl="1"/>
            <a:r>
              <a:rPr lang="en-US" sz="2200" b="1" dirty="0" smtClean="0"/>
              <a:t>Vehicle with sensor payload is launched </a:t>
            </a:r>
            <a:r>
              <a:rPr lang="en-US" sz="2200" b="1" dirty="0"/>
              <a:t>at 3.0 km/s </a:t>
            </a:r>
            <a:endParaRPr lang="en-US" sz="2200" b="1" dirty="0" smtClean="0"/>
          </a:p>
          <a:p>
            <a:pPr lvl="1"/>
            <a:r>
              <a:rPr lang="en-US" sz="2200" b="1" dirty="0" smtClean="0"/>
              <a:t>Vehicle exceeds 200 km, ejects payload</a:t>
            </a:r>
          </a:p>
          <a:p>
            <a:pPr lvl="1"/>
            <a:r>
              <a:rPr lang="en-US" sz="2200" b="1" dirty="0" smtClean="0"/>
              <a:t>Payload parachutes to ground while vehicle impacts downrange</a:t>
            </a:r>
          </a:p>
          <a:p>
            <a:pPr marL="393192" lvl="1" indent="0">
              <a:buNone/>
            </a:pPr>
            <a:endParaRPr lang="en-US" sz="2200" b="1" dirty="0"/>
          </a:p>
          <a:p>
            <a:pPr marL="393192" lvl="1" indent="0">
              <a:buNone/>
            </a:pPr>
            <a:endParaRPr lang="en-US" sz="2200" b="1" dirty="0"/>
          </a:p>
          <a:p>
            <a:r>
              <a:rPr lang="en-US" sz="2200" b="1" dirty="0">
                <a:solidFill>
                  <a:srgbClr val="FF0000"/>
                </a:solidFill>
              </a:rPr>
              <a:t>L</a:t>
            </a:r>
            <a:r>
              <a:rPr lang="en-US" sz="2200" b="1" dirty="0" smtClean="0">
                <a:solidFill>
                  <a:srgbClr val="FF0000"/>
                </a:solidFill>
              </a:rPr>
              <a:t>aunches have </a:t>
            </a:r>
            <a:r>
              <a:rPr lang="en-US" sz="2200" b="1" dirty="0">
                <a:solidFill>
                  <a:srgbClr val="FF0000"/>
                </a:solidFill>
              </a:rPr>
              <a:t>active payloads which eject at apogee and take </a:t>
            </a:r>
            <a:r>
              <a:rPr lang="en-US" sz="2200" b="1" dirty="0" smtClean="0">
                <a:solidFill>
                  <a:srgbClr val="FF0000"/>
                </a:solidFill>
              </a:rPr>
              <a:t>data as well as sample atmospheric gasses</a:t>
            </a:r>
            <a:endParaRPr lang="en-US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73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6320" y="1295400"/>
            <a:ext cx="8077200" cy="533400"/>
          </a:xfrm>
        </p:spPr>
        <p:txBody>
          <a:bodyPr>
            <a:noAutofit/>
          </a:bodyPr>
          <a:lstStyle/>
          <a:p>
            <a:r>
              <a:rPr lang="en-US" sz="4000" dirty="0" smtClean="0"/>
              <a:t>Phase 3: </a:t>
            </a:r>
            <a:r>
              <a:rPr lang="en-US" sz="4000" dirty="0" err="1" smtClean="0"/>
              <a:t>Cubesat</a:t>
            </a:r>
            <a:r>
              <a:rPr lang="en-US" sz="4000" dirty="0" smtClean="0"/>
              <a:t> orbital delivery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133600"/>
            <a:ext cx="8382000" cy="441960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Vehicle is launched at 6 km/s by a hydrogen cannon.  </a:t>
            </a:r>
            <a:r>
              <a:rPr lang="en-US" sz="2000" b="1" dirty="0" smtClean="0"/>
              <a:t>Hydrogen is captured and stored for next shot</a:t>
            </a:r>
          </a:p>
          <a:p>
            <a:pPr marL="0" indent="0">
              <a:buNone/>
            </a:pPr>
            <a:endParaRPr lang="en-US" sz="2000" b="1" dirty="0" smtClean="0"/>
          </a:p>
          <a:p>
            <a:r>
              <a:rPr lang="en-US" sz="2000" b="1" dirty="0">
                <a:solidFill>
                  <a:srgbClr val="FF0000"/>
                </a:solidFill>
              </a:rPr>
              <a:t>Sabot separates and petals land </a:t>
            </a:r>
            <a:r>
              <a:rPr lang="en-US" sz="2000" b="1" dirty="0" smtClean="0">
                <a:solidFill>
                  <a:srgbClr val="FF0000"/>
                </a:solidFill>
              </a:rPr>
              <a:t>nearby.  </a:t>
            </a:r>
            <a:r>
              <a:rPr lang="en-US" sz="2000" b="1" dirty="0" smtClean="0"/>
              <a:t>Vehicle </a:t>
            </a:r>
            <a:r>
              <a:rPr lang="en-US" sz="2000" b="1" dirty="0"/>
              <a:t>ascends at 30 degrees.  The Sonic boom is </a:t>
            </a:r>
            <a:r>
              <a:rPr lang="en-US" sz="2000" b="1" dirty="0" smtClean="0"/>
              <a:t>downrange.</a:t>
            </a:r>
          </a:p>
          <a:p>
            <a:pPr marL="0" indent="0">
              <a:buNone/>
            </a:pPr>
            <a:endParaRPr lang="en-US" sz="2000" b="1" dirty="0"/>
          </a:p>
          <a:p>
            <a:r>
              <a:rPr lang="en-US" sz="2000" b="1" dirty="0">
                <a:solidFill>
                  <a:srgbClr val="FF0000"/>
                </a:solidFill>
              </a:rPr>
              <a:t>The </a:t>
            </a:r>
            <a:r>
              <a:rPr lang="en-US" sz="2000" b="1" dirty="0" err="1">
                <a:solidFill>
                  <a:srgbClr val="FF0000"/>
                </a:solidFill>
              </a:rPr>
              <a:t>aeroshell</a:t>
            </a:r>
            <a:r>
              <a:rPr lang="en-US" sz="2000" b="1" dirty="0">
                <a:solidFill>
                  <a:srgbClr val="FF0000"/>
                </a:solidFill>
              </a:rPr>
              <a:t> nose ablates several </a:t>
            </a:r>
            <a:r>
              <a:rPr lang="en-US" sz="2000" b="1" dirty="0" smtClean="0">
                <a:solidFill>
                  <a:srgbClr val="FF0000"/>
                </a:solidFill>
              </a:rPr>
              <a:t>inches.  </a:t>
            </a:r>
            <a:r>
              <a:rPr lang="en-US" sz="2000" b="1" dirty="0" err="1" smtClean="0"/>
              <a:t>Aeroshell</a:t>
            </a:r>
            <a:r>
              <a:rPr lang="en-US" sz="2000" b="1" dirty="0" smtClean="0"/>
              <a:t> is discarded </a:t>
            </a:r>
            <a:r>
              <a:rPr lang="en-US" sz="2000" b="1" dirty="0"/>
              <a:t>at 100 </a:t>
            </a:r>
            <a:r>
              <a:rPr lang="en-US" sz="2000" b="1" dirty="0" smtClean="0"/>
              <a:t>km.</a:t>
            </a:r>
          </a:p>
          <a:p>
            <a:pPr marL="0" indent="0">
              <a:buNone/>
            </a:pPr>
            <a:endParaRPr lang="en-US" sz="2000" b="1" dirty="0"/>
          </a:p>
          <a:p>
            <a:r>
              <a:rPr lang="en-US" sz="2000" b="1" dirty="0" smtClean="0">
                <a:solidFill>
                  <a:srgbClr val="FF0000"/>
                </a:solidFill>
              </a:rPr>
              <a:t>The rocket </a:t>
            </a:r>
            <a:r>
              <a:rPr lang="en-US" sz="2000" b="1" dirty="0">
                <a:solidFill>
                  <a:srgbClr val="FF0000"/>
                </a:solidFill>
              </a:rPr>
              <a:t>motor burns for 100 </a:t>
            </a:r>
            <a:r>
              <a:rPr lang="en-US" sz="2000" b="1" dirty="0" smtClean="0">
                <a:solidFill>
                  <a:srgbClr val="FF0000"/>
                </a:solidFill>
              </a:rPr>
              <a:t>sec.  </a:t>
            </a:r>
            <a:r>
              <a:rPr lang="en-US" sz="2000" b="1" dirty="0" smtClean="0"/>
              <a:t>Vehicle </a:t>
            </a:r>
            <a:r>
              <a:rPr lang="en-US" sz="2000" b="1" dirty="0"/>
              <a:t>delivers </a:t>
            </a:r>
            <a:r>
              <a:rPr lang="en-US" sz="2000" b="1" dirty="0" err="1"/>
              <a:t>Cubesat</a:t>
            </a:r>
            <a:r>
              <a:rPr lang="en-US" sz="2000" b="1" dirty="0"/>
              <a:t> to 300 km altitude earth orbit</a:t>
            </a:r>
          </a:p>
        </p:txBody>
      </p:sp>
    </p:spTree>
    <p:extLst>
      <p:ext uri="{BB962C8B-B14F-4D97-AF65-F5344CB8AC3E}">
        <p14:creationId xmlns:p14="http://schemas.microsoft.com/office/powerpoint/2010/main" val="353890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8077200" cy="14478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The Green Launch back </a:t>
            </a:r>
            <a:r>
              <a:rPr lang="en-US" sz="4000" dirty="0"/>
              <a:t>s</a:t>
            </a:r>
            <a:r>
              <a:rPr lang="en-US" sz="4000" dirty="0" smtClean="0"/>
              <a:t>tory:         Steps which </a:t>
            </a:r>
            <a:r>
              <a:rPr lang="en-US" sz="4000" b="1" u="sng" dirty="0" smtClean="0"/>
              <a:t>have been accomplished</a:t>
            </a:r>
            <a:endParaRPr lang="en-US" sz="40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382000" cy="441960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Build </a:t>
            </a:r>
            <a:r>
              <a:rPr lang="en-US" sz="2000" b="1" dirty="0">
                <a:solidFill>
                  <a:srgbClr val="FF0000"/>
                </a:solidFill>
              </a:rPr>
              <a:t>a </a:t>
            </a:r>
            <a:r>
              <a:rPr lang="en-US" sz="2000" b="1" dirty="0" smtClean="0">
                <a:solidFill>
                  <a:srgbClr val="FF0000"/>
                </a:solidFill>
              </a:rPr>
              <a:t>400 </a:t>
            </a:r>
            <a:r>
              <a:rPr lang="en-US" sz="2000" b="1" dirty="0" err="1" smtClean="0">
                <a:solidFill>
                  <a:srgbClr val="FF0000"/>
                </a:solidFill>
              </a:rPr>
              <a:t>ft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Hydrogen </a:t>
            </a:r>
            <a:r>
              <a:rPr lang="en-US" sz="2000" b="1" dirty="0" smtClean="0">
                <a:solidFill>
                  <a:srgbClr val="FF0000"/>
                </a:solidFill>
              </a:rPr>
              <a:t>Cannon: </a:t>
            </a:r>
            <a:r>
              <a:rPr lang="en-US" sz="2000" dirty="0" smtClean="0"/>
              <a:t> SHARP was built and operated 1992-1998 by Hunter and </a:t>
            </a:r>
            <a:r>
              <a:rPr lang="en-US" sz="2000" dirty="0"/>
              <a:t>the SHARP team at </a:t>
            </a:r>
            <a:r>
              <a:rPr lang="en-US" sz="2000" i="1" dirty="0"/>
              <a:t>Lawrence Livermore National Laboratory</a:t>
            </a:r>
            <a:r>
              <a:rPr lang="en-US" sz="2000" i="1" dirty="0" smtClean="0"/>
              <a:t>.</a:t>
            </a:r>
          </a:p>
          <a:p>
            <a:endParaRPr lang="en-US" sz="2000" b="1" dirty="0"/>
          </a:p>
          <a:p>
            <a:r>
              <a:rPr lang="en-US" sz="2000" b="1" dirty="0" smtClean="0">
                <a:solidFill>
                  <a:srgbClr val="FF0000"/>
                </a:solidFill>
              </a:rPr>
              <a:t>G-hardening the GN&amp;C electronics</a:t>
            </a:r>
            <a:r>
              <a:rPr lang="en-US" sz="2000" dirty="0" smtClean="0">
                <a:solidFill>
                  <a:srgbClr val="FF0000"/>
                </a:solidFill>
              </a:rPr>
              <a:t>: </a:t>
            </a:r>
            <a:r>
              <a:rPr lang="en-US" sz="2000" dirty="0" smtClean="0"/>
              <a:t> Completed in 1998 for DARPA using commercial parts</a:t>
            </a:r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rgbClr val="FF0000"/>
                </a:solidFill>
              </a:rPr>
              <a:t>G-Hardened rocket for orbital insertion</a:t>
            </a:r>
            <a:r>
              <a:rPr lang="en-US" sz="2000" dirty="0" smtClean="0"/>
              <a:t>:  Completed by CAES in 1998 for DTRA for “Star Wars”</a:t>
            </a:r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rgbClr val="FF0000"/>
                </a:solidFill>
              </a:rPr>
              <a:t>Horizontal Shots at YPG this year:  </a:t>
            </a:r>
            <a:r>
              <a:rPr lang="en-US" sz="2000" dirty="0" smtClean="0"/>
              <a:t>Series of </a:t>
            </a:r>
            <a:r>
              <a:rPr lang="en-US" sz="2000" b="1" i="1" dirty="0" smtClean="0">
                <a:solidFill>
                  <a:srgbClr val="FF0000"/>
                </a:solidFill>
              </a:rPr>
              <a:t>16 shots </a:t>
            </a:r>
            <a:r>
              <a:rPr lang="en-US" sz="2000" dirty="0" smtClean="0"/>
              <a:t>completed with different parameters up to </a:t>
            </a:r>
            <a:r>
              <a:rPr lang="en-US" sz="2000" b="1" i="1" dirty="0" smtClean="0">
                <a:solidFill>
                  <a:srgbClr val="FF0000"/>
                </a:solidFill>
              </a:rPr>
              <a:t>2 Km/sec</a:t>
            </a:r>
          </a:p>
        </p:txBody>
      </p:sp>
    </p:spTree>
    <p:extLst>
      <p:ext uri="{BB962C8B-B14F-4D97-AF65-F5344CB8AC3E}">
        <p14:creationId xmlns:p14="http://schemas.microsoft.com/office/powerpoint/2010/main" val="29174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7793038" cy="146208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 smtClean="0"/>
              <a:t>1.  SHARP Launched 10 </a:t>
            </a:r>
            <a:r>
              <a:rPr lang="en-US" dirty="0" err="1" smtClean="0"/>
              <a:t>lbs</a:t>
            </a:r>
            <a:r>
              <a:rPr lang="en-US" dirty="0" smtClean="0"/>
              <a:t> at Mach 9 at LLNL in 1998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657" y="2209800"/>
            <a:ext cx="8145723" cy="43894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215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990600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 smtClean="0"/>
              <a:t>2.  Satellite from COTS parts tested to 3,200 </a:t>
            </a:r>
            <a:r>
              <a:rPr lang="en-US" dirty="0" err="1" smtClean="0"/>
              <a:t>Gs</a:t>
            </a:r>
            <a:r>
              <a:rPr lang="en-US" dirty="0" smtClean="0"/>
              <a:t> for DARPA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4108" y="2514600"/>
            <a:ext cx="6175783" cy="40724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1263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9989" y="2514600"/>
            <a:ext cx="8287996" cy="45720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Goal to be the FedEx of Space with just-in-time delivery of satellites and vital items to the ISS</a:t>
            </a:r>
          </a:p>
          <a:p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Deliver propellant at $100/</a:t>
            </a:r>
            <a:r>
              <a:rPr lang="en-US" sz="2400" b="1" dirty="0" err="1" smtClean="0">
                <a:solidFill>
                  <a:srgbClr val="FF0000"/>
                </a:solidFill>
              </a:rPr>
              <a:t>lb</a:t>
            </a:r>
            <a:r>
              <a:rPr lang="en-US" sz="2400" b="1" dirty="0" smtClean="0">
                <a:solidFill>
                  <a:srgbClr val="FF0000"/>
                </a:solidFill>
              </a:rPr>
              <a:t> to space depots to support space / refueling missions</a:t>
            </a:r>
          </a:p>
          <a:p>
            <a:endParaRPr lang="en-US" sz="2400" b="1" dirty="0" smtClean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Zero hydrocarbon launch emissions for large scale space exploration</a:t>
            </a:r>
            <a:endParaRPr lang="en-US" sz="2400" dirty="0" smtClean="0"/>
          </a:p>
          <a:p>
            <a:pPr marL="0" indent="0">
              <a:buNone/>
            </a:pPr>
            <a:endParaRPr lang="en-US" dirty="0">
              <a:solidFill>
                <a:srgbClr val="00B050"/>
              </a:solidFill>
            </a:endParaRPr>
          </a:p>
          <a:p>
            <a:endParaRPr lang="en-US" dirty="0" smtClean="0">
              <a:solidFill>
                <a:srgbClr val="00B05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64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 smtClean="0"/>
              <a:t>3.  Rocket Sustained</a:t>
            </a:r>
            <a:br>
              <a:rPr lang="en-US" dirty="0" smtClean="0"/>
            </a:br>
            <a:r>
              <a:rPr lang="en-US" dirty="0" smtClean="0"/>
              <a:t> 15,000 G Launch</a:t>
            </a:r>
          </a:p>
        </p:txBody>
      </p:sp>
      <p:pic>
        <p:nvPicPr>
          <p:cNvPr id="20484" name="Picture 3" descr="Sharp Ramje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22" y="2438400"/>
            <a:ext cx="5134356" cy="4114800"/>
          </a:xfrm>
          <a:noFill/>
        </p:spPr>
      </p:pic>
    </p:spTree>
    <p:extLst>
      <p:ext uri="{BB962C8B-B14F-4D97-AF65-F5344CB8AC3E}">
        <p14:creationId xmlns:p14="http://schemas.microsoft.com/office/powerpoint/2010/main" val="300560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457200"/>
            <a:ext cx="7886700" cy="743712"/>
          </a:xfr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txBody>
          <a:bodyPr>
            <a:noAutofit/>
          </a:bodyPr>
          <a:lstStyle/>
          <a:p>
            <a:r>
              <a:rPr lang="en-US" sz="4000" dirty="0" smtClean="0"/>
              <a:t>4.  Active Green Launch testing at YPG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24000"/>
            <a:ext cx="7086600" cy="51815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5593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838200"/>
            <a:ext cx="8229600" cy="9144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000" dirty="0" smtClean="0"/>
              <a:t>Green Launch cannon </a:t>
            </a:r>
            <a:br>
              <a:rPr lang="en-US" sz="4000" dirty="0" smtClean="0"/>
            </a:br>
            <a:r>
              <a:rPr lang="en-US" sz="2000" dirty="0"/>
              <a:t>(modified </a:t>
            </a:r>
            <a:r>
              <a:rPr lang="en-US" sz="2000" dirty="0" smtClean="0"/>
              <a:t>for light gas shots at YPG in 2018)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2133600"/>
            <a:ext cx="5852582" cy="43894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9124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2296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000" dirty="0" smtClean="0"/>
              <a:t>Gun Mounting on Carriage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0326" y="1935163"/>
            <a:ext cx="4383348" cy="43894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6131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85800"/>
            <a:ext cx="8229600" cy="914400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/>
              <a:t>Gun </a:t>
            </a:r>
            <a:r>
              <a:rPr lang="en-US" dirty="0" smtClean="0"/>
              <a:t>mounted </a:t>
            </a:r>
            <a:r>
              <a:rPr lang="en-US" dirty="0"/>
              <a:t>with </a:t>
            </a:r>
            <a:r>
              <a:rPr lang="en-US" dirty="0" smtClean="0"/>
              <a:t>support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9767" y="1935163"/>
            <a:ext cx="5844465" cy="43894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290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685800"/>
            <a:ext cx="78486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 Connection to Gas Supply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9767" y="1935163"/>
            <a:ext cx="5844465" cy="43894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9128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8229600" cy="81991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Current horizontal testing for Phase 1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8229600" cy="4233193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The 55-foot cannon is successfully modified for light gasses</a:t>
            </a:r>
          </a:p>
          <a:p>
            <a:r>
              <a:rPr lang="en-US" sz="2400" dirty="0" smtClean="0"/>
              <a:t>Gas manifold and controls are working well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Two shots per day using YPG personnel and our team</a:t>
            </a:r>
          </a:p>
          <a:p>
            <a:r>
              <a:rPr lang="en-US" sz="2400" dirty="0" smtClean="0"/>
              <a:t>Shots 14, 15 and 16 in </a:t>
            </a:r>
            <a:r>
              <a:rPr lang="en-US" sz="2400" dirty="0" smtClean="0"/>
              <a:t>saw </a:t>
            </a:r>
            <a:r>
              <a:rPr lang="en-US" sz="2400" dirty="0" smtClean="0"/>
              <a:t>speeds up to 2 km/s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Next horizontal test series in </a:t>
            </a:r>
            <a:r>
              <a:rPr lang="en-US" sz="2400" dirty="0">
                <a:solidFill>
                  <a:srgbClr val="FF0000"/>
                </a:solidFill>
              </a:rPr>
              <a:t>M</a:t>
            </a:r>
            <a:r>
              <a:rPr lang="en-US" sz="2400" dirty="0" smtClean="0">
                <a:solidFill>
                  <a:srgbClr val="FF0000"/>
                </a:solidFill>
              </a:rPr>
              <a:t>ay and June </a:t>
            </a:r>
            <a:r>
              <a:rPr lang="en-US" sz="2400" dirty="0" smtClean="0">
                <a:solidFill>
                  <a:srgbClr val="FF0000"/>
                </a:solidFill>
              </a:rPr>
              <a:t>will assure performance of vertical test series to Karman Line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Contact or follow us at:        </a:t>
            </a:r>
            <a:r>
              <a:rPr lang="en-US" sz="2400" dirty="0">
                <a:solidFill>
                  <a:srgbClr val="00E3AE"/>
                </a:solidFill>
              </a:rPr>
              <a:t>https://greenlaunch.org/</a:t>
            </a:r>
            <a:endParaRPr lang="en-US" dirty="0" smtClean="0">
              <a:solidFill>
                <a:srgbClr val="00E3AE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21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</a:t>
            </a:r>
            <a:r>
              <a:rPr lang="en-US" dirty="0" smtClean="0"/>
              <a:t>Orbital Launch 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Adak Island</a:t>
            </a:r>
          </a:p>
          <a:p>
            <a:r>
              <a:rPr lang="en-US" dirty="0" smtClean="0"/>
              <a:t>Kwajalein (Reagan test </a:t>
            </a:r>
            <a:r>
              <a:rPr lang="en-US" dirty="0" smtClean="0"/>
              <a:t>range)</a:t>
            </a:r>
          </a:p>
          <a:p>
            <a:r>
              <a:rPr lang="en-US" dirty="0" smtClean="0"/>
              <a:t>South Texas</a:t>
            </a:r>
          </a:p>
          <a:p>
            <a:r>
              <a:rPr lang="en-US" dirty="0" smtClean="0"/>
              <a:t>Florida  (Cape Canaveral)</a:t>
            </a:r>
          </a:p>
          <a:p>
            <a:r>
              <a:rPr lang="en-US" dirty="0" smtClean="0"/>
              <a:t>Hawaii (</a:t>
            </a:r>
            <a:r>
              <a:rPr lang="en-US" dirty="0" err="1" smtClean="0"/>
              <a:t>Kuaui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55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9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" y="0"/>
            <a:ext cx="91301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7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313688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Hydrogen Cannons will deliver payload to orbit affordably!</a:t>
            </a:r>
            <a:endParaRPr lang="en-US" sz="4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2408791"/>
            <a:ext cx="8229600" cy="4389120"/>
          </a:xfrm>
        </p:spPr>
        <p:txBody>
          <a:bodyPr>
            <a:normAutofit lnSpcReduction="10000"/>
          </a:bodyPr>
          <a:lstStyle/>
          <a:p>
            <a:r>
              <a:rPr lang="en-US" sz="2200" dirty="0" smtClean="0"/>
              <a:t>Jules Verne had the right idea, but wrong propellant.   We use hydrogen, not gunpowder to obtain much higher velocity</a:t>
            </a:r>
          </a:p>
          <a:p>
            <a:endParaRPr lang="en-US" sz="2200" dirty="0" smtClean="0"/>
          </a:p>
          <a:p>
            <a:pPr lvl="5"/>
            <a:r>
              <a:rPr lang="en-US" b="1" dirty="0" err="1" smtClean="0">
                <a:solidFill>
                  <a:srgbClr val="FF0000"/>
                </a:solidFill>
              </a:rPr>
              <a:t>Umax</a:t>
            </a:r>
            <a:r>
              <a:rPr lang="en-US" b="1" dirty="0" smtClean="0">
                <a:solidFill>
                  <a:srgbClr val="FF0000"/>
                </a:solidFill>
              </a:rPr>
              <a:t>=2*Co/(Gamma-1)</a:t>
            </a:r>
          </a:p>
          <a:p>
            <a:pPr lvl="5"/>
            <a:r>
              <a:rPr lang="en-US" b="1" dirty="0" smtClean="0">
                <a:solidFill>
                  <a:srgbClr val="FF0000"/>
                </a:solidFill>
              </a:rPr>
              <a:t>Where Co=</a:t>
            </a:r>
            <a:r>
              <a:rPr lang="en-US" b="1" dirty="0" err="1" smtClean="0">
                <a:solidFill>
                  <a:srgbClr val="FF0000"/>
                </a:solidFill>
              </a:rPr>
              <a:t>sqrt</a:t>
            </a:r>
            <a:r>
              <a:rPr lang="en-US" b="1" dirty="0" smtClean="0">
                <a:solidFill>
                  <a:srgbClr val="FF0000"/>
                </a:solidFill>
              </a:rPr>
              <a:t>(Gamma*R*T/</a:t>
            </a:r>
            <a:r>
              <a:rPr lang="en-US" b="1" dirty="0" err="1" smtClean="0">
                <a:solidFill>
                  <a:srgbClr val="FF0000"/>
                </a:solidFill>
              </a:rPr>
              <a:t>Molec</a:t>
            </a:r>
            <a:r>
              <a:rPr lang="en-US" b="1" dirty="0" smtClean="0">
                <a:solidFill>
                  <a:srgbClr val="FF0000"/>
                </a:solidFill>
              </a:rPr>
              <a:t>))</a:t>
            </a:r>
            <a:endParaRPr lang="en-US" b="1" dirty="0">
              <a:solidFill>
                <a:srgbClr val="FF0000"/>
              </a:solidFill>
            </a:endParaRPr>
          </a:p>
          <a:p>
            <a:pPr lvl="5"/>
            <a:r>
              <a:rPr lang="en-US" b="1" dirty="0" smtClean="0">
                <a:solidFill>
                  <a:srgbClr val="FF0000"/>
                </a:solidFill>
              </a:rPr>
              <a:t>P=P0*(1-U/</a:t>
            </a:r>
            <a:r>
              <a:rPr lang="en-US" b="1" dirty="0" err="1" smtClean="0">
                <a:solidFill>
                  <a:srgbClr val="FF0000"/>
                </a:solidFill>
              </a:rPr>
              <a:t>Umax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r>
              <a:rPr lang="en-US" b="1" baseline="30000" dirty="0" smtClean="0">
                <a:solidFill>
                  <a:srgbClr val="FF0000"/>
                </a:solidFill>
              </a:rPr>
              <a:t>2*Gamma/(Gamma-1)</a:t>
            </a:r>
          </a:p>
          <a:p>
            <a:pPr lvl="5"/>
            <a:endParaRPr lang="en-US" sz="1400" baseline="30000" dirty="0"/>
          </a:p>
          <a:p>
            <a:pPr lvl="8"/>
            <a:r>
              <a:rPr lang="en-US" sz="1000" dirty="0"/>
              <a:t>Where </a:t>
            </a:r>
            <a:r>
              <a:rPr lang="en-US" sz="1000" dirty="0" err="1"/>
              <a:t>Umax</a:t>
            </a:r>
            <a:r>
              <a:rPr lang="en-US" sz="1000" dirty="0"/>
              <a:t> is the maximum speed of the gas expanding in vacuum</a:t>
            </a:r>
          </a:p>
          <a:p>
            <a:pPr lvl="8"/>
            <a:r>
              <a:rPr lang="en-US" sz="1000" dirty="0"/>
              <a:t>C0 is the speed of sound in the gas just before the launch, Po is the initial pressure.</a:t>
            </a:r>
          </a:p>
          <a:p>
            <a:pPr lvl="8"/>
            <a:r>
              <a:rPr lang="en-US" sz="1000" dirty="0"/>
              <a:t>Gamma is the ratio of specific heats of the gas, i.e. Gamma=</a:t>
            </a:r>
            <a:r>
              <a:rPr lang="en-US" sz="1000" dirty="0" err="1"/>
              <a:t>C</a:t>
            </a:r>
            <a:r>
              <a:rPr lang="en-US" sz="1000" baseline="-25000" dirty="0" err="1"/>
              <a:t>p</a:t>
            </a:r>
            <a:r>
              <a:rPr lang="en-US" sz="1000" dirty="0"/>
              <a:t>/</a:t>
            </a:r>
            <a:r>
              <a:rPr lang="en-US" sz="1000" dirty="0" err="1"/>
              <a:t>C</a:t>
            </a:r>
            <a:r>
              <a:rPr lang="en-US" sz="1000" baseline="-25000" dirty="0" err="1"/>
              <a:t>v</a:t>
            </a:r>
            <a:endParaRPr lang="en-US" sz="1000" baseline="-25000" dirty="0"/>
          </a:p>
          <a:p>
            <a:pPr lvl="5"/>
            <a:endParaRPr lang="en-US" sz="1400" baseline="30000" dirty="0" smtClean="0"/>
          </a:p>
          <a:p>
            <a:r>
              <a:rPr lang="en-US" sz="2200" dirty="0" smtClean="0"/>
              <a:t>This says that when U=</a:t>
            </a:r>
            <a:r>
              <a:rPr lang="en-US" sz="2200" dirty="0" err="1" smtClean="0"/>
              <a:t>Umax</a:t>
            </a:r>
            <a:r>
              <a:rPr lang="en-US" sz="2200" dirty="0" smtClean="0"/>
              <a:t>, pressure at the projectile is zero.  As a practical matter it turns out the best you can achieve is about:</a:t>
            </a:r>
          </a:p>
          <a:p>
            <a:pPr marL="0" indent="0">
              <a:buNone/>
            </a:pPr>
            <a:r>
              <a:rPr lang="en-US" sz="2200" dirty="0" smtClean="0"/>
              <a:t>		</a:t>
            </a:r>
            <a:r>
              <a:rPr lang="en-US" sz="1800" b="1" dirty="0" err="1" smtClean="0">
                <a:solidFill>
                  <a:srgbClr val="FF0000"/>
                </a:solidFill>
              </a:rPr>
              <a:t>Vpractical</a:t>
            </a:r>
            <a:r>
              <a:rPr lang="en-US" sz="1800" b="1" dirty="0" smtClean="0">
                <a:solidFill>
                  <a:srgbClr val="FF0000"/>
                </a:solidFill>
              </a:rPr>
              <a:t>=C0/(Gamma-1)</a:t>
            </a:r>
          </a:p>
          <a:p>
            <a:endParaRPr lang="en-US" dirty="0"/>
          </a:p>
          <a:p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03585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3"/>
            <a:ext cx="9144000" cy="685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6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6" y="1066800"/>
            <a:ext cx="9086850" cy="54387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304800"/>
            <a:ext cx="7848600" cy="51511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Kwajalein (Reagan Test range)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08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21"/>
            <a:ext cx="9144000" cy="685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666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6"/>
            <a:ext cx="9140246" cy="685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45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704088"/>
            <a:ext cx="5943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Thanks 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2057400"/>
            <a:ext cx="6477000" cy="3916525"/>
          </a:xfrm>
        </p:spPr>
        <p:txBody>
          <a:bodyPr>
            <a:normAutofit/>
          </a:bodyPr>
          <a:lstStyle/>
          <a:p>
            <a:r>
              <a:rPr lang="en-US" dirty="0"/>
              <a:t>Jules Verne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The Green Launch team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Yuma Proving Ground (YPG) Test Directorate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9120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06485827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1412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On Orbital Green Launchers Cannon boost minimizes the rocket stage</a:t>
            </a:r>
            <a:endParaRPr lang="en-US" sz="4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562" y="1892629"/>
            <a:ext cx="9147561" cy="496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4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57200" y="990600"/>
            <a:ext cx="8380412" cy="561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Green Launch demonstrator phases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229600" cy="5334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Phase 1 is in process: Launch to the Karman Line</a:t>
            </a:r>
            <a:endParaRPr lang="en-US" b="1" dirty="0" smtClean="0"/>
          </a:p>
          <a:p>
            <a:pPr lvl="3"/>
            <a:r>
              <a:rPr lang="en-US" dirty="0"/>
              <a:t>D</a:t>
            </a:r>
            <a:r>
              <a:rPr lang="en-US" dirty="0" smtClean="0"/>
              <a:t>emonstrates the first use of a hydrogen cannon to access space (suborbital)</a:t>
            </a:r>
          </a:p>
          <a:p>
            <a:pPr lvl="3"/>
            <a:r>
              <a:rPr lang="en-US" dirty="0"/>
              <a:t>A</a:t>
            </a:r>
            <a:r>
              <a:rPr lang="en-US" dirty="0" smtClean="0"/>
              <a:t>llows affordable delivery of science payloads to space</a:t>
            </a:r>
          </a:p>
          <a:p>
            <a:pPr lvl="3"/>
            <a:r>
              <a:rPr lang="en-US" dirty="0" smtClean="0"/>
              <a:t>Demonstrates multiple launches/day</a:t>
            </a:r>
          </a:p>
          <a:p>
            <a:pPr marL="978408" lvl="3" indent="0">
              <a:buNone/>
            </a:pP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Phase 2:  Launch to 200 km / Break altitude record   </a:t>
            </a:r>
          </a:p>
          <a:p>
            <a:pPr lvl="3"/>
            <a:r>
              <a:rPr lang="en-US" sz="2100" dirty="0" smtClean="0"/>
              <a:t>Delivers </a:t>
            </a:r>
            <a:r>
              <a:rPr lang="en-US" sz="2100" dirty="0"/>
              <a:t>sensor packages and atmospheric samplers to help diagnose climate change.  Affordable and Quick!!!</a:t>
            </a:r>
          </a:p>
          <a:p>
            <a:pPr lvl="3"/>
            <a:r>
              <a:rPr lang="en-US" dirty="0" smtClean="0"/>
              <a:t>Provides 1 month turnaround on sounding experiments</a:t>
            </a:r>
          </a:p>
          <a:p>
            <a:pPr marL="978408" lvl="3" indent="0">
              <a:buNone/>
            </a:pP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Phase </a:t>
            </a:r>
            <a:r>
              <a:rPr lang="en-US" dirty="0" smtClean="0">
                <a:solidFill>
                  <a:srgbClr val="FF0000"/>
                </a:solidFill>
              </a:rPr>
              <a:t>3:  Deliver 1 </a:t>
            </a:r>
            <a:r>
              <a:rPr lang="en-US" dirty="0" err="1" smtClean="0">
                <a:solidFill>
                  <a:srgbClr val="FF0000"/>
                </a:solidFill>
              </a:rPr>
              <a:t>lb</a:t>
            </a:r>
            <a:r>
              <a:rPr lang="en-US" dirty="0" smtClean="0">
                <a:solidFill>
                  <a:srgbClr val="FF0000"/>
                </a:solidFill>
              </a:rPr>
              <a:t> to Low Earth Orbit                      </a:t>
            </a:r>
            <a:r>
              <a:rPr lang="en-US" b="1" dirty="0" smtClean="0"/>
              <a:t>$5M</a:t>
            </a:r>
            <a:endParaRPr lang="en-US" b="1" dirty="0"/>
          </a:p>
          <a:p>
            <a:pPr lvl="3"/>
            <a:r>
              <a:rPr lang="en-US" dirty="0" smtClean="0"/>
              <a:t>Allows </a:t>
            </a:r>
            <a:r>
              <a:rPr lang="en-US" dirty="0" err="1" smtClean="0"/>
              <a:t>cubesat</a:t>
            </a:r>
            <a:r>
              <a:rPr lang="en-US" dirty="0" smtClean="0"/>
              <a:t> delivery to orbit</a:t>
            </a:r>
            <a:endParaRPr lang="en-US" dirty="0"/>
          </a:p>
          <a:p>
            <a:pPr lvl="3"/>
            <a:r>
              <a:rPr lang="en-US" dirty="0" smtClean="0"/>
              <a:t>Pioneers affordable delivery of payloads to orbit!</a:t>
            </a:r>
          </a:p>
          <a:p>
            <a:pPr lvl="3"/>
            <a:r>
              <a:rPr lang="en-US" dirty="0" smtClean="0"/>
              <a:t>Will be scaled up for larger 100 </a:t>
            </a:r>
            <a:r>
              <a:rPr lang="en-US" dirty="0" err="1" smtClean="0"/>
              <a:t>lb</a:t>
            </a:r>
            <a:r>
              <a:rPr lang="en-US" dirty="0" smtClean="0"/>
              <a:t> to 1,000 </a:t>
            </a:r>
            <a:r>
              <a:rPr lang="en-US" dirty="0" err="1" smtClean="0"/>
              <a:t>lb</a:t>
            </a:r>
            <a:r>
              <a:rPr lang="en-US" dirty="0" smtClean="0"/>
              <a:t> payloads</a:t>
            </a:r>
          </a:p>
          <a:p>
            <a:pPr marL="978408" lvl="3" indent="0">
              <a:buNone/>
            </a:pPr>
            <a:endParaRPr lang="en-US" dirty="0" smtClean="0"/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56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Yuma Proving Grounds supplied a 55 </a:t>
            </a:r>
            <a:r>
              <a:rPr lang="en-US" sz="3200" dirty="0" err="1" smtClean="0"/>
              <a:t>ft</a:t>
            </a:r>
            <a:r>
              <a:rPr lang="en-US" sz="3200" dirty="0" smtClean="0"/>
              <a:t> cannon which we modified for light gasses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834917"/>
            <a:ext cx="5962860" cy="4489683"/>
          </a:xfrm>
        </p:spPr>
      </p:pic>
    </p:spTree>
    <p:extLst>
      <p:ext uri="{BB962C8B-B14F-4D97-AF65-F5344CB8AC3E}">
        <p14:creationId xmlns:p14="http://schemas.microsoft.com/office/powerpoint/2010/main" val="177397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0"/>
            <a:ext cx="3581400" cy="35528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718331"/>
            <a:ext cx="3323809" cy="24809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28904" y="4343400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the Yuma Proving Grounds near the launch location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71800" y="1143000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the shop in Santee</a:t>
            </a:r>
          </a:p>
          <a:p>
            <a:r>
              <a:rPr lang="en-US" dirty="0"/>
              <a:t>b</a:t>
            </a:r>
            <a:r>
              <a:rPr lang="en-US" dirty="0" smtClean="0"/>
              <a:t>uilding the gas manifold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8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2410</TotalTime>
  <Words>896</Words>
  <Application>Microsoft Office PowerPoint</Application>
  <PresentationFormat>On-screen Show (4:3)</PresentationFormat>
  <Paragraphs>125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Constantia</vt:lpstr>
      <vt:lpstr>Wingdings 2</vt:lpstr>
      <vt:lpstr>Flow</vt:lpstr>
      <vt:lpstr> Green Launch, a Hydrogen Cannon as the FedEx of Space</vt:lpstr>
      <vt:lpstr>Motivation</vt:lpstr>
      <vt:lpstr>Hydrogen Cannons will deliver payload to orbit affordably!</vt:lpstr>
      <vt:lpstr>PowerPoint Presentation</vt:lpstr>
      <vt:lpstr>On Orbital Green Launchers Cannon boost minimizes the rocket stage</vt:lpstr>
      <vt:lpstr>PowerPoint Presentation</vt:lpstr>
      <vt:lpstr>Green Launch demonstrator phases</vt:lpstr>
      <vt:lpstr>Yuma Proving Grounds supplied a 55 ft cannon which we modified for light gasses</vt:lpstr>
      <vt:lpstr>PowerPoint Presentation</vt:lpstr>
      <vt:lpstr>Mini Mart Vehicle with Sabot and Payloads</vt:lpstr>
      <vt:lpstr>Modern electronics can take 30,000 Gs with minor mods</vt:lpstr>
      <vt:lpstr>The KOFA Range at Yuma Proving Ground has unrestricted air space  </vt:lpstr>
      <vt:lpstr>   Yuma Proving Ground is  affordable and convenient</vt:lpstr>
      <vt:lpstr>   Phase 1: Launch to the Karman Line. </vt:lpstr>
      <vt:lpstr>Phase 2: 200 km altitude record</vt:lpstr>
      <vt:lpstr>Phase 3: Cubesat orbital delivery</vt:lpstr>
      <vt:lpstr>The Green Launch back story:         Steps which have been accomplished</vt:lpstr>
      <vt:lpstr>1.  SHARP Launched 10 lbs at Mach 9 at LLNL in 1998</vt:lpstr>
      <vt:lpstr>2.  Satellite from COTS parts tested to 3,200 Gs for DARPA</vt:lpstr>
      <vt:lpstr>3.  Rocket Sustained  15,000 G Launch</vt:lpstr>
      <vt:lpstr>4.  Active Green Launch testing at YPG</vt:lpstr>
      <vt:lpstr>Green Launch cannon  (modified for light gas shots at YPG in 2018)</vt:lpstr>
      <vt:lpstr>Gun Mounting on Carriage</vt:lpstr>
      <vt:lpstr> Gun mounted with support</vt:lpstr>
      <vt:lpstr> Connection to Gas Supply</vt:lpstr>
      <vt:lpstr>Current horizontal testing for Phase 1</vt:lpstr>
      <vt:lpstr>Potential Orbital Launch Sites</vt:lpstr>
      <vt:lpstr>PowerPoint Presentation</vt:lpstr>
      <vt:lpstr>PowerPoint Presentation</vt:lpstr>
      <vt:lpstr>PowerPoint Presentation</vt:lpstr>
      <vt:lpstr>Kwajalein (Reagan Test range)</vt:lpstr>
      <vt:lpstr>PowerPoint Presentation</vt:lpstr>
      <vt:lpstr>PowerPoint Presentation</vt:lpstr>
      <vt:lpstr>Thanks to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Hydrogen Gas Gun: Part of the Interstellar Roadmap</dc:title>
  <dc:creator>John</dc:creator>
  <cp:lastModifiedBy>John Hunter</cp:lastModifiedBy>
  <cp:revision>136</cp:revision>
  <cp:lastPrinted>2018-05-25T18:08:54Z</cp:lastPrinted>
  <dcterms:created xsi:type="dcterms:W3CDTF">2013-08-12T20:37:33Z</dcterms:created>
  <dcterms:modified xsi:type="dcterms:W3CDTF">2019-05-15T16:34:53Z</dcterms:modified>
</cp:coreProperties>
</file>