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66" r:id="rId2"/>
    <p:sldId id="267" r:id="rId3"/>
    <p:sldId id="287" r:id="rId4"/>
    <p:sldId id="268" r:id="rId5"/>
    <p:sldId id="286" r:id="rId6"/>
    <p:sldId id="284" r:id="rId7"/>
    <p:sldId id="291" r:id="rId8"/>
    <p:sldId id="269" r:id="rId9"/>
    <p:sldId id="290" r:id="rId10"/>
    <p:sldId id="270" r:id="rId11"/>
    <p:sldId id="271" r:id="rId12"/>
    <p:sldId id="276" r:id="rId13"/>
    <p:sldId id="273" r:id="rId14"/>
    <p:sldId id="282" r:id="rId15"/>
    <p:sldId id="264" r:id="rId16"/>
    <p:sldId id="259" r:id="rId17"/>
    <p:sldId id="262" r:id="rId18"/>
    <p:sldId id="261" r:id="rId19"/>
    <p:sldId id="263" r:id="rId20"/>
    <p:sldId id="265" r:id="rId21"/>
    <p:sldId id="260" r:id="rId22"/>
    <p:sldId id="258" r:id="rId23"/>
    <p:sldId id="257" r:id="rId24"/>
    <p:sldId id="256" r:id="rId25"/>
    <p:sldId id="280" r:id="rId26"/>
    <p:sldId id="289" r:id="rId27"/>
    <p:sldId id="288" r:id="rId28"/>
    <p:sldId id="27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206" d="100"/>
          <a:sy n="206" d="100"/>
        </p:scale>
        <p:origin x="-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CB027-A813-5B4C-9E78-01901D057D9B}" type="datetimeFigureOut">
              <a:rPr lang="en-US" smtClean="0"/>
              <a:t>9/25/19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FB5AA-F6B9-CA41-93CF-D6CAD8BA7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3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A4100-512C-284C-9390-F493FC402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22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A4100-512C-284C-9390-F493FC402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22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93A9-630C-354D-BFA5-0E1CE9AB92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07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A4100-512C-284C-9390-F493FC4025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96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FB5AA-F6B9-CA41-93CF-D6CAD8BA7F6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14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93A9-630C-354D-BFA5-0E1CE9AB923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42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441B-37A0-C940-AB7C-B352B3DD3838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6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441B-37A0-C940-AB7C-B352B3DD3838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7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441B-37A0-C940-AB7C-B352B3DD3838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3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441B-37A0-C940-AB7C-B352B3DD3838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7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441B-37A0-C940-AB7C-B352B3DD3838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6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441B-37A0-C940-AB7C-B352B3DD3838}" type="datetimeFigureOut">
              <a:rPr lang="en-US" smtClean="0"/>
              <a:t>9/25/19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1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441B-37A0-C940-AB7C-B352B3DD3838}" type="datetimeFigureOut">
              <a:rPr lang="en-US" smtClean="0"/>
              <a:t>9/25/19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1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441B-37A0-C940-AB7C-B352B3DD3838}" type="datetimeFigureOut">
              <a:rPr lang="en-US" smtClean="0"/>
              <a:t>9/25/19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9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441B-37A0-C940-AB7C-B352B3DD3838}" type="datetimeFigureOut">
              <a:rPr lang="en-US" smtClean="0"/>
              <a:t>9/25/19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3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441B-37A0-C940-AB7C-B352B3DD3838}" type="datetimeFigureOut">
              <a:rPr lang="en-US" smtClean="0"/>
              <a:t>9/25/19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4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441B-37A0-C940-AB7C-B352B3DD3838}" type="datetimeFigureOut">
              <a:rPr lang="en-US" smtClean="0"/>
              <a:t>9/25/19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E0F1-80C0-F44E-B61A-DA09F20A6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5441B-37A0-C940-AB7C-B352B3DD3838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6E0F1-80C0-F44E-B61A-DA09F20A6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7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1.pn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lynceandwb@gmail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99599"/>
            <a:ext cx="8042276" cy="133695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dirty="0"/>
              <a:t>Welcome to the </a:t>
            </a:r>
            <a:r>
              <a:rPr lang="en-US" sz="4000" dirty="0" smtClean="0"/>
              <a:t>131</a:t>
            </a:r>
            <a:r>
              <a:rPr lang="en-US" sz="4000" baseline="30000" dirty="0" smtClean="0"/>
              <a:t>st</a:t>
            </a:r>
            <a:r>
              <a:rPr lang="en-US" sz="4000" dirty="0"/>
              <a:t> </a:t>
            </a:r>
            <a:r>
              <a:rPr lang="en-US" sz="4000" dirty="0" smtClean="0"/>
              <a:t>meeting </a:t>
            </a:r>
            <a:r>
              <a:rPr lang="en-US" sz="4000" dirty="0"/>
              <a:t>of the Lyncean Group</a:t>
            </a:r>
          </a:p>
        </p:txBody>
      </p:sp>
      <p:pic>
        <p:nvPicPr>
          <p:cNvPr id="8" name="Picture 7" descr="Coin-Fro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75" y="2198622"/>
            <a:ext cx="3111306" cy="3111306"/>
          </a:xfrm>
          <a:prstGeom prst="rect">
            <a:avLst/>
          </a:prstGeom>
        </p:spPr>
      </p:pic>
      <p:pic>
        <p:nvPicPr>
          <p:cNvPr id="9" name="Picture 8" descr="Coin-B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611" y="2198622"/>
            <a:ext cx="3111306" cy="31113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7234" y="5682826"/>
            <a:ext cx="3049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25 September 2019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0324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665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New on Pete’s Lynx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2018" y="1472707"/>
            <a:ext cx="8533064" cy="510819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The Science Behind ATOMIK Vodka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Modern Airships </a:t>
            </a:r>
            <a:r>
              <a:rPr lang="mr-IN" sz="2800" dirty="0" smtClean="0"/>
              <a:t>–</a:t>
            </a:r>
            <a:r>
              <a:rPr lang="en-US" sz="2800" dirty="0" smtClean="0"/>
              <a:t> Part 1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22 linked articles on historic and modern airships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complete update &amp; expansion of original August 2016 post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Modern Airships </a:t>
            </a:r>
            <a:r>
              <a:rPr lang="mr-IN" sz="2800" dirty="0" smtClean="0"/>
              <a:t>–</a:t>
            </a:r>
            <a:r>
              <a:rPr lang="en-US" sz="2800" dirty="0" smtClean="0"/>
              <a:t> Part 2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25 more linked articles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Modern Airships </a:t>
            </a:r>
            <a:r>
              <a:rPr lang="mr-IN" sz="2800" dirty="0" smtClean="0"/>
              <a:t>–</a:t>
            </a:r>
            <a:r>
              <a:rPr lang="en-US" sz="2800" dirty="0" smtClean="0"/>
              <a:t> Part 3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32 more linked articles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Third Source </a:t>
            </a:r>
            <a:r>
              <a:rPr lang="en-US" sz="2800" dirty="0"/>
              <a:t>of Gravitational Waves </a:t>
            </a:r>
            <a:r>
              <a:rPr lang="en-US" sz="2800" dirty="0" smtClean="0"/>
              <a:t>Detected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New source: Black hole </a:t>
            </a:r>
            <a:r>
              <a:rPr lang="mr-IN" sz="2400" dirty="0" smtClean="0"/>
              <a:t>–</a:t>
            </a:r>
            <a:r>
              <a:rPr lang="en-US" sz="2400" dirty="0" smtClean="0"/>
              <a:t> neutron star collision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Previously:  Black hole pair mergers &amp; neutron star pair mergers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670845" y="27706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6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9737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Upcoming Talks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252417"/>
              </p:ext>
            </p:extLst>
          </p:nvPr>
        </p:nvGraphicFramePr>
        <p:xfrm>
          <a:off x="472410" y="1405870"/>
          <a:ext cx="8229600" cy="4368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743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568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Topic/Title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4F81BD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</a:t>
                      </a:r>
                      <a:r>
                        <a:rPr lang="en-US" sz="1400" dirty="0">
                          <a:solidFill>
                            <a:srgbClr val="4F81BD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/25/19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>
                          <a:solidFill>
                            <a:srgbClr val="4F81BD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Mark Merrifield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rgbClr val="4F81BD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Director, Center for Climate Change Impacts and </a:t>
                      </a:r>
                      <a:r>
                        <a:rPr lang="en-US" sz="1400" b="0" i="1" baseline="0" dirty="0" smtClean="0">
                          <a:solidFill>
                            <a:srgbClr val="4F81BD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Adaptation,</a:t>
                      </a:r>
                      <a:endParaRPr lang="en-US" sz="1400" b="0" i="1" baseline="0" dirty="0">
                        <a:solidFill>
                          <a:srgbClr val="4F81BD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rgbClr val="4F81BD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Scripps Institution of </a:t>
                      </a:r>
                      <a:r>
                        <a:rPr lang="en-US" sz="1400" b="0" i="1" baseline="0" dirty="0" smtClean="0">
                          <a:solidFill>
                            <a:srgbClr val="4F81BD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Oceanography,</a:t>
                      </a:r>
                      <a:endParaRPr lang="en-US" sz="1400" b="0" i="1" baseline="0" dirty="0">
                        <a:solidFill>
                          <a:srgbClr val="4F81BD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baseline="0" dirty="0">
                          <a:solidFill>
                            <a:srgbClr val="4F81BD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UC San Diego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4F81BD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Climate Change: Sea-level </a:t>
                      </a:r>
                      <a:r>
                        <a:rPr lang="en-US" sz="1400" b="0" dirty="0" smtClean="0">
                          <a:solidFill>
                            <a:srgbClr val="4F81BD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Rise </a:t>
                      </a:r>
                      <a:r>
                        <a:rPr lang="mr-IN" sz="1400" b="0" dirty="0" smtClean="0">
                          <a:solidFill>
                            <a:srgbClr val="4F81BD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–</a:t>
                      </a:r>
                      <a:r>
                        <a:rPr lang="en-US" sz="1400" b="0" baseline="0" dirty="0" smtClean="0">
                          <a:solidFill>
                            <a:srgbClr val="4F81BD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Global and Local Perspectives</a:t>
                      </a:r>
                      <a:endParaRPr lang="en-US" sz="1400" b="0" dirty="0">
                        <a:solidFill>
                          <a:srgbClr val="4F81BD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F81BD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10/30/19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>
                          <a:solidFill>
                            <a:srgbClr val="4F81BD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Richard Norris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rgbClr val="4F81BD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Professor of </a:t>
                      </a:r>
                      <a:r>
                        <a:rPr lang="en-US" sz="1400" b="0" i="1" baseline="0" dirty="0" err="1" smtClean="0">
                          <a:solidFill>
                            <a:srgbClr val="4F81BD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Paleobiology</a:t>
                      </a:r>
                      <a:r>
                        <a:rPr lang="en-US" sz="1400" b="0" i="1" baseline="0" dirty="0" smtClean="0">
                          <a:solidFill>
                            <a:srgbClr val="4F81BD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,</a:t>
                      </a:r>
                      <a:endParaRPr lang="en-US" sz="1400" b="0" i="1" baseline="0" dirty="0">
                        <a:solidFill>
                          <a:srgbClr val="4F81BD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rgbClr val="4F81BD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Geosciences Research </a:t>
                      </a:r>
                      <a:r>
                        <a:rPr lang="en-US" sz="1400" b="0" i="1" baseline="0" dirty="0" smtClean="0">
                          <a:solidFill>
                            <a:srgbClr val="4F81BD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Division,</a:t>
                      </a:r>
                      <a:endParaRPr lang="en-US" sz="1400" b="0" i="1" baseline="0" dirty="0">
                        <a:solidFill>
                          <a:srgbClr val="4F81BD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rgbClr val="4F81BD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Scripps Institution of </a:t>
                      </a:r>
                      <a:r>
                        <a:rPr lang="en-US" sz="1400" b="0" i="1" baseline="0" dirty="0" smtClean="0">
                          <a:solidFill>
                            <a:srgbClr val="4F81BD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Oceanography,</a:t>
                      </a:r>
                      <a:endParaRPr lang="en-US" sz="1400" b="0" i="1" baseline="0" dirty="0">
                        <a:solidFill>
                          <a:srgbClr val="4F81BD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rgbClr val="4F81BD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UC San Diego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4F81BD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Climate Change: Modern climate impacts and what we can expect of the future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F81BD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12/11/19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>
                          <a:solidFill>
                            <a:srgbClr val="4F81BD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Shelley Wright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rgbClr val="4F81BD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Associate Professor of </a:t>
                      </a:r>
                      <a:r>
                        <a:rPr lang="en-US" sz="1400" b="0" i="1" baseline="0" dirty="0" smtClean="0">
                          <a:solidFill>
                            <a:srgbClr val="4F81BD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Physics,</a:t>
                      </a:r>
                      <a:endParaRPr lang="en-US" sz="1400" b="0" i="1" baseline="0" dirty="0">
                        <a:solidFill>
                          <a:srgbClr val="4F81BD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rgbClr val="4F81BD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Center for Astrophysics &amp; Space </a:t>
                      </a:r>
                      <a:r>
                        <a:rPr lang="en-US" sz="1400" b="0" i="1" baseline="0" dirty="0" smtClean="0">
                          <a:solidFill>
                            <a:srgbClr val="4F81BD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Sciences,</a:t>
                      </a:r>
                      <a:endParaRPr lang="en-US" sz="1400" b="0" i="1" baseline="0" dirty="0">
                        <a:solidFill>
                          <a:srgbClr val="4F81BD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rgbClr val="4F81BD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UC San Diego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4F81BD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New Ways to Search for Extraterrestrial Intelligence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4F81BD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1/22/20</a:t>
                      </a:r>
                      <a:endParaRPr lang="en-US" sz="1400" dirty="0">
                        <a:solidFill>
                          <a:srgbClr val="4F81BD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 smtClean="0">
                          <a:solidFill>
                            <a:srgbClr val="4F81BD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TBD</a:t>
                      </a:r>
                      <a:endParaRPr lang="en-US" sz="1400" b="1" i="0" baseline="0" dirty="0">
                        <a:solidFill>
                          <a:srgbClr val="4F81BD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4F81BD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TBD</a:t>
                      </a:r>
                      <a:endParaRPr lang="en-US" sz="1400" b="0" dirty="0">
                        <a:solidFill>
                          <a:srgbClr val="4F81BD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8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3/4/20</a:t>
                      </a:r>
                      <a:endParaRPr lang="en-US" sz="1400" dirty="0">
                        <a:solidFill>
                          <a:srgbClr val="008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 smtClean="0">
                          <a:solidFill>
                            <a:srgbClr val="008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Daniel Whiteson</a:t>
                      </a:r>
                      <a:endParaRPr lang="en-US" sz="1400" b="1" i="0" baseline="0" dirty="0">
                        <a:solidFill>
                          <a:srgbClr val="008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008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Professor </a:t>
                      </a:r>
                      <a:r>
                        <a:rPr lang="en-US" sz="1400" b="0" i="1" baseline="0" dirty="0">
                          <a:solidFill>
                            <a:srgbClr val="008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of </a:t>
                      </a:r>
                      <a:r>
                        <a:rPr lang="en-US" sz="1400" b="0" i="1" baseline="0" dirty="0" smtClean="0">
                          <a:solidFill>
                            <a:srgbClr val="008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Physics &amp; Astronomy</a:t>
                      </a:r>
                      <a:endParaRPr lang="en-US" sz="1400" b="0" i="1" baseline="0" dirty="0">
                        <a:solidFill>
                          <a:srgbClr val="008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>
                          <a:solidFill>
                            <a:srgbClr val="008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UC </a:t>
                      </a:r>
                      <a:r>
                        <a:rPr lang="en-US" sz="1400" b="0" i="1" baseline="0" dirty="0" smtClean="0">
                          <a:solidFill>
                            <a:srgbClr val="008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Irvine</a:t>
                      </a:r>
                      <a:endParaRPr lang="en-US" sz="1400" b="0" i="1" baseline="0" dirty="0">
                        <a:solidFill>
                          <a:srgbClr val="008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8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We Have No Idea: Big, Unanswered Questions</a:t>
                      </a:r>
                      <a:r>
                        <a:rPr lang="en-US" sz="1400" b="0" baseline="0" dirty="0" smtClean="0">
                          <a:solidFill>
                            <a:srgbClr val="008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about the Universe and Its Particles</a:t>
                      </a:r>
                      <a:endParaRPr lang="en-US" sz="1400" b="0" dirty="0">
                        <a:solidFill>
                          <a:srgbClr val="008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410" y="66514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SUBJECT TO CHANGE</a:t>
            </a:r>
          </a:p>
          <a:p>
            <a:pPr algn="ctr"/>
            <a:r>
              <a:rPr lang="en-US" sz="2000" dirty="0"/>
              <a:t>This information is also on the website under “Upcoming Talks”</a:t>
            </a:r>
          </a:p>
        </p:txBody>
      </p:sp>
      <p:pic>
        <p:nvPicPr>
          <p:cNvPr id="3" name="Picture 2" descr="We Have No Idea by Whites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4465">
            <a:off x="3360180" y="1599215"/>
            <a:ext cx="2405926" cy="36052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2038" y="5892949"/>
            <a:ext cx="369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Published 2017, available on Amazon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27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dirty="0" smtClean="0"/>
              <a:t>Sea-level Rise: Global and</a:t>
            </a:r>
            <a:br>
              <a:rPr lang="en-US" sz="3600" dirty="0" smtClean="0"/>
            </a:br>
            <a:r>
              <a:rPr lang="en-US" sz="3600" dirty="0" smtClean="0"/>
              <a:t>Local Perspectives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37704" y="3886200"/>
            <a:ext cx="8268593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Dr. Mark Merrifield</a:t>
            </a:r>
          </a:p>
          <a:p>
            <a:pPr marL="0" lvl="1"/>
            <a:r>
              <a:rPr lang="en-US" dirty="0"/>
              <a:t>Director, Center for Climate Change </a:t>
            </a:r>
            <a:r>
              <a:rPr lang="en-US" dirty="0" smtClean="0"/>
              <a:t>Impacts and </a:t>
            </a:r>
            <a:r>
              <a:rPr lang="en-US" dirty="0"/>
              <a:t>Adaptations (CCCIA</a:t>
            </a:r>
            <a:r>
              <a:rPr lang="en-US" dirty="0" smtClean="0"/>
              <a:t>)</a:t>
            </a:r>
            <a:endParaRPr lang="en-US" dirty="0"/>
          </a:p>
          <a:p>
            <a:pPr marL="0" lvl="1"/>
            <a:r>
              <a:rPr lang="en-US" dirty="0" smtClean="0"/>
              <a:t>Scripps </a:t>
            </a:r>
            <a:r>
              <a:rPr lang="en-US" dirty="0"/>
              <a:t>Institution of </a:t>
            </a:r>
            <a:r>
              <a:rPr lang="en-US" dirty="0" smtClean="0"/>
              <a:t>Oceanography</a:t>
            </a:r>
            <a:endParaRPr lang="en-US" dirty="0"/>
          </a:p>
          <a:p>
            <a:pPr marL="0" lvl="1"/>
            <a:r>
              <a:rPr lang="en-US" dirty="0" smtClean="0"/>
              <a:t>UC </a:t>
            </a:r>
            <a:r>
              <a:rPr lang="en-US" dirty="0"/>
              <a:t>San Diego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59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1472" y="5270879"/>
            <a:ext cx="1263213" cy="354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We are here</a:t>
            </a:r>
          </a:p>
        </p:txBody>
      </p:sp>
      <p:pic>
        <p:nvPicPr>
          <p:cNvPr id="9" name="Picture 8" descr="Coin B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673" y="2580115"/>
            <a:ext cx="2206765" cy="2206765"/>
          </a:xfrm>
          <a:prstGeom prst="rect">
            <a:avLst/>
          </a:prstGeom>
        </p:spPr>
      </p:pic>
      <p:pic>
        <p:nvPicPr>
          <p:cNvPr id="10" name="Picture 9" descr="Coin Fro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333" y="2580115"/>
            <a:ext cx="2206765" cy="22067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7822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Speaker </a:t>
            </a:r>
            <a:r>
              <a:rPr lang="en-US" dirty="0" smtClean="0"/>
              <a:t>Appreciation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01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519161"/>
            <a:ext cx="8229600" cy="6190725"/>
          </a:xfrm>
        </p:spPr>
        <p:txBody>
          <a:bodyPr>
            <a:normAutofit/>
          </a:bodyPr>
          <a:lstStyle/>
          <a:p>
            <a:r>
              <a:rPr lang="en-US" dirty="0"/>
              <a:t>In his Lyncean talk on 6/26/19, Prof. Severinghaus made the case for </a:t>
            </a:r>
            <a:r>
              <a:rPr lang="en-US" dirty="0" smtClean="0"/>
              <a:t>human activity, especially the burning </a:t>
            </a:r>
            <a:r>
              <a:rPr lang="en-US" dirty="0"/>
              <a:t>of fossil </a:t>
            </a:r>
            <a:r>
              <a:rPr lang="en-US" dirty="0" smtClean="0"/>
              <a:t>fuels, </a:t>
            </a:r>
            <a:r>
              <a:rPr lang="en-US" dirty="0"/>
              <a:t>as the source of atmospheric CO</a:t>
            </a:r>
            <a:r>
              <a:rPr lang="en-US" baseline="-25000" dirty="0"/>
              <a:t>2</a:t>
            </a:r>
            <a:r>
              <a:rPr lang="en-US" dirty="0"/>
              <a:t> that causes global </a:t>
            </a:r>
            <a:r>
              <a:rPr lang="en-US" dirty="0" smtClean="0"/>
              <a:t>warming</a:t>
            </a:r>
          </a:p>
          <a:p>
            <a:r>
              <a:rPr lang="en-US" dirty="0" smtClean="0"/>
              <a:t>He used ice cores and: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But could there be another explanation?</a:t>
            </a:r>
            <a:endParaRPr lang="en-US" dirty="0"/>
          </a:p>
        </p:txBody>
      </p:sp>
      <p:pic>
        <p:nvPicPr>
          <p:cNvPr id="3" name="Picture 2" descr="Screen Shot 2019-09-11 at 12.43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972" y="4132394"/>
            <a:ext cx="2218057" cy="1662808"/>
          </a:xfrm>
          <a:prstGeom prst="rect">
            <a:avLst/>
          </a:prstGeom>
        </p:spPr>
      </p:pic>
      <p:pic>
        <p:nvPicPr>
          <p:cNvPr id="4" name="Picture 3" descr="Screen Shot 2019-09-11 at 12.43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24" y="4132394"/>
            <a:ext cx="2216095" cy="1662807"/>
          </a:xfrm>
          <a:prstGeom prst="rect">
            <a:avLst/>
          </a:prstGeom>
        </p:spPr>
      </p:pic>
      <p:pic>
        <p:nvPicPr>
          <p:cNvPr id="5" name="Picture 4" descr="Screen Shot 2019-09-11 at 12.42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81" y="4132393"/>
            <a:ext cx="2235984" cy="16628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2142" y="3657277"/>
            <a:ext cx="1859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Equations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635205" y="3657277"/>
            <a:ext cx="1859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 dirty="0" smtClean="0"/>
              <a:t>13</a:t>
            </a:r>
            <a:r>
              <a:rPr lang="en-US" sz="2400" dirty="0" smtClean="0"/>
              <a:t>C Data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366969" y="3657277"/>
            <a:ext cx="2090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Keeling Curve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49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56" y="188841"/>
            <a:ext cx="896150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Theory for the Increase in Atmospheric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39" y="1568421"/>
            <a:ext cx="8546071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We have used standard </a:t>
            </a:r>
            <a:r>
              <a:rPr lang="en-US" sz="2400" i="1" dirty="0" smtClean="0"/>
              <a:t>economic</a:t>
            </a:r>
            <a:r>
              <a:rPr lang="en-US" sz="2400" dirty="0" smtClean="0"/>
              <a:t> and </a:t>
            </a:r>
            <a:r>
              <a:rPr lang="en-US" sz="2400" i="1" dirty="0" smtClean="0"/>
              <a:t>statistical</a:t>
            </a:r>
            <a:r>
              <a:rPr lang="en-US" sz="2400" dirty="0" smtClean="0"/>
              <a:t> analysis instead of physics to understand the rise in atmospheric CO</a:t>
            </a:r>
            <a:r>
              <a:rPr lang="en-US" sz="2400" baseline="-25000" dirty="0" smtClean="0"/>
              <a:t>2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The correlation is so exact that the only possible conclusion is that </a:t>
            </a:r>
            <a:r>
              <a:rPr lang="en-US" sz="2400" dirty="0"/>
              <a:t>the </a:t>
            </a:r>
            <a:r>
              <a:rPr lang="en-US" sz="2400" dirty="0" smtClean="0"/>
              <a:t>the </a:t>
            </a:r>
            <a:r>
              <a:rPr lang="en-US" sz="2400" dirty="0"/>
              <a:t>increase in atmospheric CO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 smtClean="0"/>
              <a:t>is </a:t>
            </a:r>
            <a:r>
              <a:rPr lang="en-US" sz="2400" dirty="0"/>
              <a:t>caused by the increase in meeting attendance NOT the burning of fossil fuels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Note: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Economics is also known as “the dismal science”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Statistics can be used to prove anything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Work was sponsored by the Coal Mine Owners Association, proud makers of Clean Coal©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6739" y="2369626"/>
            <a:ext cx="6741318" cy="11524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/>
              <a:t>We have discovered a remarkable correlation between Lyncean meeting size and the amount of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in the atmosphere between 2003 and 2019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215592" y="1962932"/>
            <a:ext cx="1562651" cy="1616644"/>
            <a:chOff x="7215592" y="1962932"/>
            <a:chExt cx="1562651" cy="1616644"/>
          </a:xfrm>
        </p:grpSpPr>
        <p:pic>
          <p:nvPicPr>
            <p:cNvPr id="4" name="Picture 3" descr="Portrait_of_Federico_Angelo_Cesi_(1585-1630)_by_Pietro_Fachetti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8950" y="1962932"/>
              <a:ext cx="1056208" cy="161664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215592" y="2889096"/>
              <a:ext cx="156265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Federico Cesi</a:t>
              </a:r>
            </a:p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Academia del Lincei</a:t>
              </a:r>
            </a:p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Rome, 1603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0978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419100"/>
            <a:ext cx="88773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57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303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Raw Data on Lyncean Meeting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51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Raw data is that in 2003, there were ~20 meeting attendees and by 2019 the number of meeting attendees is ~60</a:t>
            </a:r>
          </a:p>
          <a:p>
            <a:r>
              <a:rPr lang="en-US" dirty="0" smtClean="0"/>
              <a:t>This data is fit by the equation              	   					S=20*(1+0.071)</a:t>
            </a:r>
            <a:r>
              <a:rPr lang="en-US" baseline="30000" dirty="0" smtClean="0"/>
              <a:t>(Y-2003)     </a:t>
            </a:r>
            <a:r>
              <a:rPr lang="en-US" dirty="0" smtClean="0"/>
              <a:t>where:</a:t>
            </a:r>
          </a:p>
          <a:p>
            <a:pPr lvl="1"/>
            <a:r>
              <a:rPr lang="en-US" dirty="0" smtClean="0"/>
              <a:t>S=meeting size (number of attendees)</a:t>
            </a:r>
          </a:p>
          <a:p>
            <a:pPr lvl="1"/>
            <a:r>
              <a:rPr lang="en-US" dirty="0" smtClean="0"/>
              <a:t>Y=year, starting in 2003</a:t>
            </a:r>
          </a:p>
          <a:p>
            <a:pPr lvl="1"/>
            <a:r>
              <a:rPr lang="en-US" dirty="0" smtClean="0"/>
              <a:t>In other words, meeting size has grown by 7.1% per year since 2003</a:t>
            </a:r>
          </a:p>
        </p:txBody>
      </p:sp>
    </p:spTree>
    <p:extLst>
      <p:ext uri="{BB962C8B-B14F-4D97-AF65-F5344CB8AC3E}">
        <p14:creationId xmlns:p14="http://schemas.microsoft.com/office/powerpoint/2010/main" val="133651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Standard Economics Theory* Requires</a:t>
            </a:r>
            <a:br>
              <a:rPr lang="en-US" sz="3600" dirty="0" smtClean="0"/>
            </a:br>
            <a:r>
              <a:rPr lang="en-US" sz="3600" dirty="0" smtClean="0"/>
              <a:t>Some Adjustments to the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Annual change rates </a:t>
            </a:r>
            <a:r>
              <a:rPr lang="en-US" dirty="0" smtClean="0"/>
              <a:t>(</a:t>
            </a:r>
            <a:r>
              <a:rPr lang="en-US" i="1" dirty="0" smtClean="0"/>
              <a:t>ie</a:t>
            </a:r>
            <a:r>
              <a:rPr lang="en-US" dirty="0" smtClean="0"/>
              <a:t>, the 7.1%) must be adjusted to take into account inflation and annual changes in: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ond yields</a:t>
            </a:r>
          </a:p>
          <a:p>
            <a:pPr lvl="1"/>
            <a:r>
              <a:rPr lang="en-US" dirty="0" smtClean="0"/>
              <a:t>Price of tea in China</a:t>
            </a:r>
          </a:p>
          <a:p>
            <a:pPr lvl="1"/>
            <a:r>
              <a:rPr lang="en-US" dirty="0" smtClean="0"/>
              <a:t>Average weight of American men</a:t>
            </a:r>
          </a:p>
          <a:p>
            <a:r>
              <a:rPr lang="en-US" b="1" dirty="0" smtClean="0"/>
              <a:t>Absolute values </a:t>
            </a:r>
            <a:r>
              <a:rPr lang="en-US" dirty="0" smtClean="0"/>
              <a:t>must scaled by:</a:t>
            </a:r>
          </a:p>
          <a:p>
            <a:pPr lvl="1"/>
            <a:r>
              <a:rPr lang="en-US" dirty="0" smtClean="0"/>
              <a:t>Ratio of the atomic weight of money to pollution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onversion factor from knots to miles per hour         (or </a:t>
            </a:r>
            <a:r>
              <a:rPr lang="en-US" i="1" dirty="0" smtClean="0"/>
              <a:t>“economic velocity”</a:t>
            </a:r>
            <a:r>
              <a:rPr lang="en-US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7628" y="6016264"/>
            <a:ext cx="7532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*”How to </a:t>
            </a:r>
            <a:r>
              <a:rPr lang="en-US" dirty="0"/>
              <a:t>J</a:t>
            </a:r>
            <a:r>
              <a:rPr lang="en-US" dirty="0" smtClean="0"/>
              <a:t>ustify Anything,” </a:t>
            </a:r>
            <a:r>
              <a:rPr lang="en-US" i="1" dirty="0" smtClean="0"/>
              <a:t>Annals of Dismal Science (ADS)</a:t>
            </a:r>
            <a:r>
              <a:rPr lang="en-US" dirty="0" smtClean="0"/>
              <a:t>, Alfred E. </a:t>
            </a:r>
            <a:r>
              <a:rPr lang="en-US" dirty="0" err="1" smtClean="0"/>
              <a:t>Neuman</a:t>
            </a:r>
            <a:r>
              <a:rPr lang="en-US" dirty="0" smtClean="0"/>
              <a:t>,    </a:t>
            </a:r>
          </a:p>
          <a:p>
            <a:r>
              <a:rPr lang="en-US" dirty="0"/>
              <a:t> </a:t>
            </a:r>
            <a:r>
              <a:rPr lang="en-US" dirty="0" smtClean="0"/>
              <a:t>   B.S., pp. 13-26, January 20, 2017.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14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Adjustments to Lyncean Meeting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Therefore, in accordance with accepted economics theory, the previous equation becomes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          S</a:t>
            </a:r>
            <a:r>
              <a:rPr lang="en-US" dirty="0"/>
              <a:t>=(A</a:t>
            </a:r>
            <a:r>
              <a:rPr lang="en-US" baseline="-25000" dirty="0"/>
              <a:t>Au</a:t>
            </a:r>
            <a:r>
              <a:rPr lang="en-US" dirty="0"/>
              <a:t>/A</a:t>
            </a:r>
            <a:r>
              <a:rPr lang="en-US" baseline="-25000" dirty="0"/>
              <a:t>C</a:t>
            </a:r>
            <a:r>
              <a:rPr lang="en-US" dirty="0"/>
              <a:t>)*K*</a:t>
            </a:r>
            <a:r>
              <a:rPr lang="en-US" dirty="0" smtClean="0"/>
              <a:t>20*[1+(0.071-i-b-t-w)]</a:t>
            </a:r>
            <a:r>
              <a:rPr lang="en-US" baseline="30000" dirty="0" smtClean="0"/>
              <a:t>(Y-2003)</a:t>
            </a:r>
            <a:r>
              <a:rPr lang="en-US" dirty="0" smtClean="0"/>
              <a:t>  where:</a:t>
            </a:r>
            <a:endParaRPr lang="en-US" baseline="30000" dirty="0" smtClean="0"/>
          </a:p>
          <a:p>
            <a:pPr lvl="1">
              <a:lnSpc>
                <a:spcPct val="130000"/>
              </a:lnSpc>
            </a:pPr>
            <a:r>
              <a:rPr lang="en-US" dirty="0" smtClean="0"/>
              <a:t>i=inflation rate (1.80%)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b=annual change in average bond yield, 2003-2019 (2.10%)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t</a:t>
            </a:r>
            <a:r>
              <a:rPr lang="en-US" dirty="0" smtClean="0"/>
              <a:t>=annual change of price of tea in China, 2003-2019 (2.23%)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w=annual change of average weight of men, 2003-2019 (0.40%)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A</a:t>
            </a:r>
            <a:r>
              <a:rPr lang="en-US" baseline="-25000" dirty="0" smtClean="0"/>
              <a:t>Au</a:t>
            </a:r>
            <a:r>
              <a:rPr lang="en-US" dirty="0" smtClean="0"/>
              <a:t>=atomic weight of gold (197), </a:t>
            </a:r>
            <a:r>
              <a:rPr lang="en-US" i="1" dirty="0" smtClean="0"/>
              <a:t>i.e.,</a:t>
            </a:r>
            <a:r>
              <a:rPr lang="en-US" dirty="0" smtClean="0"/>
              <a:t> money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A</a:t>
            </a:r>
            <a:r>
              <a:rPr lang="en-US" baseline="-25000" dirty="0" smtClean="0"/>
              <a:t>C</a:t>
            </a:r>
            <a:r>
              <a:rPr lang="en-US" dirty="0" smtClean="0"/>
              <a:t>=atomic weight of carbon (12), </a:t>
            </a:r>
            <a:r>
              <a:rPr lang="en-US" i="1" dirty="0" smtClean="0"/>
              <a:t>i.e.,</a:t>
            </a:r>
            <a:r>
              <a:rPr lang="en-US" dirty="0" smtClean="0"/>
              <a:t> pollution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K=mph/knots conversion factor (1.141)</a:t>
            </a:r>
          </a:p>
        </p:txBody>
      </p:sp>
    </p:spTree>
    <p:extLst>
      <p:ext uri="{BB962C8B-B14F-4D97-AF65-F5344CB8AC3E}">
        <p14:creationId xmlns:p14="http://schemas.microsoft.com/office/powerpoint/2010/main" val="4236509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Agenda for </a:t>
            </a:r>
            <a:r>
              <a:rPr lang="en-US" dirty="0" smtClean="0"/>
              <a:t>9/25/</a:t>
            </a:r>
            <a:r>
              <a:rPr lang="en-US" dirty="0"/>
              <a:t>19</a:t>
            </a:r>
            <a:br>
              <a:rPr lang="en-US" dirty="0"/>
            </a:br>
            <a:r>
              <a:rPr lang="en-US" sz="3600" dirty="0" smtClean="0"/>
              <a:t>131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</a:t>
            </a:r>
            <a:r>
              <a:rPr lang="en-US" sz="3600" dirty="0"/>
              <a:t>Meeting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2018" y="1646238"/>
            <a:ext cx="8533064" cy="486552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Reminder: please turn off or mute cell phones</a:t>
            </a:r>
          </a:p>
          <a:p>
            <a:r>
              <a:rPr lang="en-US" dirty="0"/>
              <a:t>Announcements, Introductions, Issues, or Ideas</a:t>
            </a:r>
          </a:p>
          <a:p>
            <a:r>
              <a:rPr lang="en-US" dirty="0"/>
              <a:t>Lyncean website / What’s new on Pete’s Lynx</a:t>
            </a:r>
          </a:p>
          <a:p>
            <a:r>
              <a:rPr lang="en-US" dirty="0"/>
              <a:t>Upcoming </a:t>
            </a:r>
            <a:r>
              <a:rPr lang="en-US" dirty="0" smtClean="0"/>
              <a:t>talks</a:t>
            </a:r>
          </a:p>
          <a:p>
            <a:r>
              <a:rPr lang="en-US" dirty="0" smtClean="0"/>
              <a:t>“Sea</a:t>
            </a:r>
            <a:r>
              <a:rPr lang="en-US" dirty="0"/>
              <a:t>-level </a:t>
            </a:r>
            <a:r>
              <a:rPr lang="en-US" dirty="0" smtClean="0"/>
              <a:t>Rise: Global and Local </a:t>
            </a:r>
            <a:r>
              <a:rPr lang="en-US" dirty="0"/>
              <a:t>P</a:t>
            </a:r>
            <a:r>
              <a:rPr lang="en-US" dirty="0" smtClean="0"/>
              <a:t>erspectives”</a:t>
            </a:r>
          </a:p>
          <a:p>
            <a:pPr lvl="1"/>
            <a:r>
              <a:rPr lang="en-US" dirty="0" smtClean="0"/>
              <a:t>Dr. Mark Merrifield</a:t>
            </a:r>
          </a:p>
          <a:p>
            <a:r>
              <a:rPr lang="en-US" dirty="0" smtClean="0">
                <a:latin typeface="+mj-lt"/>
                <a:ea typeface="ＭＳ 明朝"/>
                <a:cs typeface="Times New Roman"/>
              </a:rPr>
              <a:t>Speaker </a:t>
            </a:r>
            <a:r>
              <a:rPr lang="en-US" dirty="0">
                <a:latin typeface="+mj-lt"/>
                <a:ea typeface="ＭＳ 明朝"/>
                <a:cs typeface="Times New Roman"/>
              </a:rPr>
              <a:t>Appreciation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70845" y="27706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8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419100"/>
            <a:ext cx="88773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31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419100"/>
            <a:ext cx="88773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63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419100"/>
            <a:ext cx="88773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41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419100"/>
            <a:ext cx="88773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9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419100"/>
            <a:ext cx="8877300" cy="6007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1500510"/>
            <a:ext cx="4471294" cy="523220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Keeling/Lyncean Curve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87917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39" y="843165"/>
            <a:ext cx="8546071" cy="4525963"/>
          </a:xfrm>
        </p:spPr>
        <p:txBody>
          <a:bodyPr>
            <a:no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he increase </a:t>
            </a:r>
            <a:r>
              <a:rPr lang="en-US" sz="2400" dirty="0"/>
              <a:t>in atmospheric 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is caused by the increase </a:t>
            </a:r>
            <a:r>
              <a:rPr lang="en-US" sz="2400" dirty="0"/>
              <a:t>in </a:t>
            </a:r>
            <a:r>
              <a:rPr lang="en-US" sz="2400" dirty="0" smtClean="0"/>
              <a:t>Lyncean meeting attendance NOT the burning of fossil fuels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Working explanation: large quantities of greenhouse gases are emitted during our meetings in proportion to the number of attendees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We plan to submit a paper to the </a:t>
            </a:r>
            <a:r>
              <a:rPr lang="en-US" sz="2400" i="1" dirty="0" smtClean="0"/>
              <a:t>Annals of Dismal Science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Tentative title: “Fossil Fuels are Fine </a:t>
            </a:r>
            <a:r>
              <a:rPr lang="mr-IN" sz="2000" dirty="0" smtClean="0"/>
              <a:t>–</a:t>
            </a:r>
            <a:r>
              <a:rPr lang="en-US" sz="2000" dirty="0" smtClean="0"/>
              <a:t> Science Says So”</a:t>
            </a:r>
          </a:p>
          <a:p>
            <a:r>
              <a:rPr lang="en-US" sz="2400" dirty="0" smtClean="0"/>
              <a:t>Instead of this pretty much worthless coin, I have been authorized (almost forced, really) to ask you to be lead author on the </a:t>
            </a:r>
            <a:r>
              <a:rPr lang="en-US" sz="2400" i="1" dirty="0" smtClean="0"/>
              <a:t>ADS</a:t>
            </a:r>
            <a:r>
              <a:rPr lang="en-US" sz="2400" dirty="0" smtClean="0"/>
              <a:t> paper and offer you a </a:t>
            </a:r>
            <a:r>
              <a:rPr lang="en-US" sz="2400" dirty="0"/>
              <a:t>major (and </a:t>
            </a:r>
            <a:r>
              <a:rPr lang="en-US" sz="2400" dirty="0" smtClean="0"/>
              <a:t>I mean REALLY BIG)</a:t>
            </a:r>
            <a:r>
              <a:rPr lang="en-US" sz="2400" dirty="0"/>
              <a:t> </a:t>
            </a:r>
            <a:r>
              <a:rPr lang="en-US" sz="2400" dirty="0" smtClean="0"/>
              <a:t>stipend from: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1400" dirty="0" smtClean="0"/>
          </a:p>
          <a:p>
            <a:pPr>
              <a:lnSpc>
                <a:spcPct val="90000"/>
              </a:lnSpc>
            </a:pPr>
            <a:endParaRPr lang="en-US" sz="1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010" y="-131192"/>
            <a:ext cx="796998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96739" y="4545563"/>
            <a:ext cx="8546071" cy="1355239"/>
            <a:chOff x="296739" y="5201653"/>
            <a:chExt cx="8546071" cy="1355239"/>
          </a:xfrm>
        </p:grpSpPr>
        <p:sp>
          <p:nvSpPr>
            <p:cNvPr id="4" name="TextBox 3"/>
            <p:cNvSpPr txBox="1"/>
            <p:nvPr/>
          </p:nvSpPr>
          <p:spPr>
            <a:xfrm>
              <a:off x="296739" y="5201653"/>
              <a:ext cx="85460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Chalkduster"/>
                  <a:cs typeface="Chalkduster"/>
                </a:rPr>
                <a:t>The Coal Mine Owners Association</a:t>
              </a:r>
            </a:p>
            <a:p>
              <a:pPr algn="ctr"/>
              <a:endParaRPr lang="en-US" sz="1200" b="1" dirty="0" smtClean="0">
                <a:latin typeface="Chalkduster"/>
                <a:cs typeface="Chalkduster"/>
              </a:endParaRPr>
            </a:p>
            <a:p>
              <a:pPr algn="ctr"/>
              <a:r>
                <a:rPr lang="en-US" sz="2400" b="1" dirty="0" smtClean="0">
                  <a:solidFill>
                    <a:srgbClr val="008000"/>
                  </a:solidFill>
                  <a:latin typeface="Chalkduster"/>
                  <a:cs typeface="Chalkduster"/>
                </a:rPr>
                <a:t>PROUD MAKERS OF CLEAN COAL©</a:t>
              </a:r>
              <a:endParaRPr lang="en-US" sz="2400" b="1" dirty="0">
                <a:solidFill>
                  <a:srgbClr val="008000"/>
                </a:solidFill>
                <a:latin typeface="Chalkduster"/>
                <a:cs typeface="Chalkduster"/>
              </a:endParaRPr>
            </a:p>
          </p:txBody>
        </p:sp>
        <p:pic>
          <p:nvPicPr>
            <p:cNvPr id="5" name="Picture 4" descr="il_794xN.1828722032_tto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753" y="5723061"/>
              <a:ext cx="630535" cy="833831"/>
            </a:xfrm>
            <a:prstGeom prst="rect">
              <a:avLst/>
            </a:prstGeom>
          </p:spPr>
        </p:pic>
        <p:pic>
          <p:nvPicPr>
            <p:cNvPr id="6" name="Picture 5" descr="s-l40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6484" y="5722313"/>
              <a:ext cx="638453" cy="834579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662391" y="2639387"/>
            <a:ext cx="52143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“Fossil Fuels are Fine </a:t>
            </a:r>
            <a:r>
              <a:rPr lang="mr-IN" sz="2000" dirty="0" smtClean="0">
                <a:solidFill>
                  <a:srgbClr val="FF0000"/>
                </a:solidFill>
              </a:rPr>
              <a:t>–</a:t>
            </a:r>
            <a:r>
              <a:rPr lang="en-US" sz="2000" dirty="0" smtClean="0">
                <a:solidFill>
                  <a:srgbClr val="FF0000"/>
                </a:solidFill>
              </a:rPr>
              <a:t> Scripps Scientist Says So”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0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thracite Coal Sampl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2172"/>
            <a:ext cx="4222637" cy="3907428"/>
          </a:xfrm>
          <a:prstGeom prst="rect">
            <a:avLst/>
          </a:prstGeom>
        </p:spPr>
      </p:pic>
      <p:pic>
        <p:nvPicPr>
          <p:cNvPr id="5" name="Picture 4" descr="Clean Coal Sampl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44" y="2432172"/>
            <a:ext cx="4549856" cy="390742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8448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Regardless of your decision, please accept these complimentary samples from</a:t>
            </a:r>
            <a:br>
              <a:rPr lang="en-US" sz="3600" dirty="0" smtClean="0"/>
            </a:br>
            <a:r>
              <a:rPr lang="en-US" sz="3200" b="1" dirty="0">
                <a:latin typeface="Chalkduster"/>
                <a:cs typeface="Chalkduster"/>
              </a:rPr>
              <a:t>The Coal Mine Owners Association</a:t>
            </a:r>
            <a:r>
              <a:rPr lang="en-US" sz="3600" b="1" dirty="0">
                <a:latin typeface="Chalkduster"/>
                <a:cs typeface="Chalkduster"/>
              </a:rPr>
              <a:t/>
            </a:r>
            <a:br>
              <a:rPr lang="en-US" sz="3600" b="1" dirty="0">
                <a:latin typeface="Chalkduster"/>
                <a:cs typeface="Chalkduster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23672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39" y="843165"/>
            <a:ext cx="8546071" cy="4525963"/>
          </a:xfrm>
        </p:spPr>
        <p:txBody>
          <a:bodyPr>
            <a:no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he increase </a:t>
            </a:r>
            <a:r>
              <a:rPr lang="en-US" sz="2400" dirty="0"/>
              <a:t>in atmospheric 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is caused by the increase </a:t>
            </a:r>
            <a:r>
              <a:rPr lang="en-US" sz="2400" dirty="0"/>
              <a:t>in </a:t>
            </a:r>
            <a:r>
              <a:rPr lang="en-US" sz="2400" dirty="0" smtClean="0"/>
              <a:t>Lyncean meeting attendance NOT the burning of fossil fuels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Theory: large quantities of greenhouse gases are emitted during our meetings in proportion to the number of attendees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We plan to submit a paper to the </a:t>
            </a:r>
            <a:r>
              <a:rPr lang="en-US" sz="2400" i="1" dirty="0" smtClean="0"/>
              <a:t>Annals of Dismal Science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Tentative title: “Fossil Fuels are Fine </a:t>
            </a:r>
            <a:r>
              <a:rPr lang="mr-IN" sz="2000" dirty="0" smtClean="0"/>
              <a:t>–</a:t>
            </a:r>
            <a:r>
              <a:rPr lang="en-US" sz="2000" dirty="0" smtClean="0"/>
              <a:t> Science Says So”</a:t>
            </a:r>
          </a:p>
          <a:p>
            <a:r>
              <a:rPr lang="en-US" sz="2400" dirty="0" smtClean="0"/>
              <a:t>Instead of this pretty much worthless coin, I have been authorized (almost forced, really) to ask you to be lead author on the </a:t>
            </a:r>
            <a:r>
              <a:rPr lang="en-US" sz="2400" i="1" dirty="0" smtClean="0"/>
              <a:t>ADS</a:t>
            </a:r>
            <a:r>
              <a:rPr lang="en-US" sz="2400" dirty="0" smtClean="0"/>
              <a:t> paper and offer you a </a:t>
            </a:r>
            <a:r>
              <a:rPr lang="en-US" sz="2400" dirty="0"/>
              <a:t>major (and </a:t>
            </a:r>
            <a:r>
              <a:rPr lang="en-US" sz="2400" dirty="0" smtClean="0"/>
              <a:t>I mean REALLY BIG)</a:t>
            </a:r>
            <a:r>
              <a:rPr lang="en-US" sz="2400" dirty="0"/>
              <a:t> </a:t>
            </a:r>
            <a:r>
              <a:rPr lang="en-US" sz="2400" dirty="0" smtClean="0"/>
              <a:t>stipend from: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1400" dirty="0" smtClean="0"/>
          </a:p>
          <a:p>
            <a:pPr>
              <a:lnSpc>
                <a:spcPct val="90000"/>
              </a:lnSpc>
            </a:pPr>
            <a:endParaRPr lang="en-US" sz="12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It’s your choice:  the coin or the coal cash?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010" y="-131192"/>
            <a:ext cx="796998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96739" y="4545563"/>
            <a:ext cx="8546071" cy="1355239"/>
            <a:chOff x="296739" y="5201653"/>
            <a:chExt cx="8546071" cy="1355239"/>
          </a:xfrm>
        </p:grpSpPr>
        <p:sp>
          <p:nvSpPr>
            <p:cNvPr id="4" name="TextBox 3"/>
            <p:cNvSpPr txBox="1"/>
            <p:nvPr/>
          </p:nvSpPr>
          <p:spPr>
            <a:xfrm>
              <a:off x="296739" y="5201653"/>
              <a:ext cx="85460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Chalkduster"/>
                  <a:cs typeface="Chalkduster"/>
                </a:rPr>
                <a:t>The Coal Mine Owners Association</a:t>
              </a:r>
            </a:p>
            <a:p>
              <a:pPr algn="ctr"/>
              <a:endParaRPr lang="en-US" sz="1200" b="1" dirty="0" smtClean="0">
                <a:latin typeface="Chalkduster"/>
                <a:cs typeface="Chalkduster"/>
              </a:endParaRPr>
            </a:p>
            <a:p>
              <a:pPr algn="ctr"/>
              <a:r>
                <a:rPr lang="en-US" sz="2400" b="1" dirty="0" smtClean="0">
                  <a:solidFill>
                    <a:srgbClr val="008000"/>
                  </a:solidFill>
                  <a:latin typeface="Chalkduster"/>
                  <a:cs typeface="Chalkduster"/>
                </a:rPr>
                <a:t>PROUD MAKERS OF CLEAN COAL©</a:t>
              </a:r>
              <a:endParaRPr lang="en-US" sz="2400" b="1" dirty="0">
                <a:solidFill>
                  <a:srgbClr val="008000"/>
                </a:solidFill>
                <a:latin typeface="Chalkduster"/>
                <a:cs typeface="Chalkduster"/>
              </a:endParaRPr>
            </a:p>
          </p:txBody>
        </p:sp>
        <p:pic>
          <p:nvPicPr>
            <p:cNvPr id="5" name="Picture 4" descr="il_794xN.1828722032_tto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753" y="5723061"/>
              <a:ext cx="630535" cy="833831"/>
            </a:xfrm>
            <a:prstGeom prst="rect">
              <a:avLst/>
            </a:prstGeom>
          </p:spPr>
        </p:pic>
        <p:pic>
          <p:nvPicPr>
            <p:cNvPr id="6" name="Picture 5" descr="s-l40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6484" y="5722313"/>
              <a:ext cx="638453" cy="834579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722206" y="4096406"/>
            <a:ext cx="91407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bribe</a:t>
            </a:r>
            <a:endParaRPr lang="en-US" sz="2200" b="1" dirty="0">
              <a:solidFill>
                <a:srgbClr val="FF0000"/>
              </a:solidFill>
            </a:endParaRPr>
          </a:p>
        </p:txBody>
      </p:sp>
      <p:pic>
        <p:nvPicPr>
          <p:cNvPr id="10" name="Picture 9" descr="Coin Fro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592" y="5874955"/>
            <a:ext cx="473646" cy="473646"/>
          </a:xfrm>
          <a:prstGeom prst="rect">
            <a:avLst/>
          </a:prstGeom>
        </p:spPr>
      </p:pic>
      <p:pic>
        <p:nvPicPr>
          <p:cNvPr id="14" name="Picture 13" descr="3D-lump-coal-01_D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3" r="16634"/>
          <a:stretch/>
        </p:blipFill>
        <p:spPr>
          <a:xfrm>
            <a:off x="5723955" y="5899855"/>
            <a:ext cx="527049" cy="45926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108892" y="5079182"/>
            <a:ext cx="6952912" cy="821620"/>
            <a:chOff x="1108892" y="5263711"/>
            <a:chExt cx="6952912" cy="821620"/>
          </a:xfrm>
        </p:grpSpPr>
        <p:pic>
          <p:nvPicPr>
            <p:cNvPr id="8" name="Picture 7" descr="Bag of Money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892" y="5276061"/>
              <a:ext cx="594925" cy="809270"/>
            </a:xfrm>
            <a:prstGeom prst="rect">
              <a:avLst/>
            </a:prstGeom>
          </p:spPr>
        </p:pic>
        <p:pic>
          <p:nvPicPr>
            <p:cNvPr id="16" name="Picture 15" descr="Bag of Money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6879" y="5263711"/>
              <a:ext cx="594925" cy="80927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662391" y="2639387"/>
            <a:ext cx="52143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“Fossil Fuels are Fine </a:t>
            </a:r>
            <a:r>
              <a:rPr lang="mr-IN" sz="2000" dirty="0" smtClean="0">
                <a:solidFill>
                  <a:srgbClr val="FF0000"/>
                </a:solidFill>
              </a:rPr>
              <a:t>–</a:t>
            </a:r>
            <a:r>
              <a:rPr lang="en-US" sz="2000" dirty="0" smtClean="0">
                <a:solidFill>
                  <a:srgbClr val="FF0000"/>
                </a:solidFill>
              </a:rPr>
              <a:t> Scripps Scientist Says So”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93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5" descr="221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2" t="29422" r="44215" b="40358"/>
          <a:stretch/>
        </p:blipFill>
        <p:spPr>
          <a:xfrm>
            <a:off x="2544931" y="1063342"/>
            <a:ext cx="3940656" cy="3803655"/>
          </a:xfrm>
          <a:prstGeom prst="ellipse">
            <a:avLst/>
          </a:prstGeom>
        </p:spPr>
      </p:pic>
      <p:pic>
        <p:nvPicPr>
          <p:cNvPr id="8" name="Picture 7" descr="Coin Front.png"/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445" y="525739"/>
            <a:ext cx="4950152" cy="4938586"/>
          </a:xfrm>
          <a:prstGeom prst="ellipse">
            <a:avLst/>
          </a:prstGeom>
        </p:spPr>
      </p:pic>
      <p:sp>
        <p:nvSpPr>
          <p:cNvPr id="9" name="Donut 8"/>
          <p:cNvSpPr>
            <a:spLocks noChangeAspect="1"/>
          </p:cNvSpPr>
          <p:nvPr/>
        </p:nvSpPr>
        <p:spPr>
          <a:xfrm>
            <a:off x="2116679" y="445065"/>
            <a:ext cx="5039845" cy="5039846"/>
          </a:xfrm>
          <a:prstGeom prst="donut">
            <a:avLst>
              <a:gd name="adj" fmla="val 13444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032562" y="224129"/>
            <a:ext cx="210530" cy="927510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719605">
            <a:off x="5183460" y="393263"/>
            <a:ext cx="949503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Lynxea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0859" y="5019594"/>
            <a:ext cx="76762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Don’t forget to drop off your badges when you leave!</a:t>
            </a:r>
          </a:p>
        </p:txBody>
      </p:sp>
    </p:spTree>
    <p:extLst>
      <p:ext uri="{BB962C8B-B14F-4D97-AF65-F5344CB8AC3E}">
        <p14:creationId xmlns:p14="http://schemas.microsoft.com/office/powerpoint/2010/main" val="188845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2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2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0" grpId="4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607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It has proven difficult to read some people’s handwriting on the sign-in sheet, so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If you want to have your email address added to our list so you will receive meeting announcements, please send an email to Dennis Buckley at </a:t>
            </a:r>
            <a:r>
              <a:rPr lang="en-US" dirty="0" smtClean="0">
                <a:hlinkClick r:id="rId2"/>
              </a:rPr>
              <a:t>lynceandwb@gmail.com</a:t>
            </a:r>
            <a:endParaRPr lang="en-US" dirty="0" smtClean="0"/>
          </a:p>
          <a:p>
            <a:r>
              <a:rPr lang="en-US" dirty="0" smtClean="0"/>
              <a:t>If you are already on our list and want to change your address or have it deleted, please a note requesting such to the same address: </a:t>
            </a:r>
            <a:r>
              <a:rPr lang="en-US" dirty="0">
                <a:hlinkClick r:id="rId2"/>
              </a:rPr>
              <a:t>lynceandwb@gmail.com</a:t>
            </a:r>
            <a:endParaRPr lang="en-US" dirty="0"/>
          </a:p>
          <a:p>
            <a:r>
              <a:rPr lang="en-US" dirty="0" smtClean="0"/>
              <a:t>I don’t want to put Dennis’s address on the website, so I printed it on some little cards for each table.  Feel free to take one if it will help you remember the address: </a:t>
            </a:r>
            <a:r>
              <a:rPr lang="en-US" dirty="0">
                <a:hlinkClick r:id="rId2"/>
              </a:rPr>
              <a:t>lynceandwb@gmail.com</a:t>
            </a:r>
            <a:endParaRPr lang="en-US" dirty="0"/>
          </a:p>
          <a:p>
            <a:endParaRPr lang="en-US" dirty="0"/>
          </a:p>
          <a:p>
            <a:endParaRPr lang="en-US" sz="3800" dirty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031323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15890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Vince Cook passed away </a:t>
            </a:r>
            <a:r>
              <a:rPr lang="en-US" dirty="0" smtClean="0"/>
              <a:t>on 3 August 2019 </a:t>
            </a:r>
            <a:r>
              <a:rPr lang="en-US" dirty="0"/>
              <a:t>after a long battle with </a:t>
            </a:r>
            <a:r>
              <a:rPr lang="en-US" dirty="0" smtClean="0"/>
              <a:t>cancer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He served in the US Air Force and then worked at the NSA, IBM, and SAIC</a:t>
            </a:r>
          </a:p>
          <a:p>
            <a:r>
              <a:rPr lang="en-US" dirty="0" smtClean="0"/>
              <a:t>At SAIC, he was the </a:t>
            </a:r>
            <a:r>
              <a:rPr lang="en-US" dirty="0"/>
              <a:t>Vice Chairman of International </a:t>
            </a:r>
            <a:r>
              <a:rPr lang="en-US" dirty="0" smtClean="0"/>
              <a:t>Operations</a:t>
            </a:r>
          </a:p>
          <a:p>
            <a:r>
              <a:rPr lang="en-US" dirty="0" smtClean="0"/>
              <a:t>He also served on the:</a:t>
            </a:r>
          </a:p>
          <a:p>
            <a:pPr lvl="1"/>
            <a:r>
              <a:rPr lang="en-US" dirty="0" smtClean="0"/>
              <a:t>Defense Science Board</a:t>
            </a:r>
          </a:p>
          <a:p>
            <a:pPr lvl="1"/>
            <a:r>
              <a:rPr lang="en-US" dirty="0" smtClean="0"/>
              <a:t>National Security Telecommunications Advisory Council</a:t>
            </a:r>
          </a:p>
          <a:p>
            <a:pPr lvl="1"/>
            <a:r>
              <a:rPr lang="en-US" dirty="0" smtClean="0"/>
              <a:t>US Drug Enforcement Agency Technology Council</a:t>
            </a:r>
            <a:endParaRPr lang="en-US" dirty="0"/>
          </a:p>
        </p:txBody>
      </p:sp>
      <p:pic>
        <p:nvPicPr>
          <p:cNvPr id="4" name="Picture 3" descr="COOK-Obit-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658" y="2011575"/>
            <a:ext cx="1567747" cy="127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7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62" y="1697777"/>
            <a:ext cx="5370057" cy="435326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 smtClean="0"/>
              <a:t>Giancarlo Borgonovi, a founding member of the Lynceans and very early SAIC employee, has written a book, </a:t>
            </a:r>
            <a:r>
              <a:rPr lang="en-US" sz="1800" u="sng" dirty="0" smtClean="0"/>
              <a:t>Quantum Decameron</a:t>
            </a:r>
            <a:endParaRPr lang="en-US" sz="1800" dirty="0" smtClean="0"/>
          </a:p>
          <a:p>
            <a:pPr>
              <a:lnSpc>
                <a:spcPct val="110000"/>
              </a:lnSpc>
            </a:pPr>
            <a:r>
              <a:rPr lang="en-US" sz="1800" dirty="0" smtClean="0"/>
              <a:t>It is a collection of short </a:t>
            </a:r>
            <a:r>
              <a:rPr lang="en-US" sz="1800" dirty="0"/>
              <a:t>fiction </a:t>
            </a:r>
            <a:r>
              <a:rPr lang="en-US" sz="1800" dirty="0" smtClean="0"/>
              <a:t>stories that </a:t>
            </a:r>
            <a:r>
              <a:rPr lang="en-US" sz="1800" i="1" dirty="0" smtClean="0"/>
              <a:t>“</a:t>
            </a:r>
            <a:r>
              <a:rPr lang="mr-IN" sz="1800" i="1" dirty="0" smtClean="0"/>
              <a:t>…</a:t>
            </a:r>
            <a:r>
              <a:rPr lang="en-US" sz="1800" i="1" dirty="0" smtClean="0"/>
              <a:t> have in common some implausible connection with the world of physics, more quantum than classical, and some attempt at racy humor</a:t>
            </a:r>
            <a:r>
              <a:rPr lang="mr-IN" sz="1800" i="1" dirty="0" smtClean="0"/>
              <a:t>…</a:t>
            </a:r>
            <a:r>
              <a:rPr lang="en-US" sz="1800" i="1" dirty="0" smtClean="0"/>
              <a:t>”</a:t>
            </a:r>
          </a:p>
          <a:p>
            <a:pPr>
              <a:lnSpc>
                <a:spcPct val="110000"/>
              </a:lnSpc>
            </a:pPr>
            <a:r>
              <a:rPr lang="en-US" sz="1800" dirty="0" smtClean="0"/>
              <a:t>Available on Amazon in Kindle form for $1.99</a:t>
            </a:r>
          </a:p>
          <a:p>
            <a:pPr>
              <a:lnSpc>
                <a:spcPct val="110000"/>
              </a:lnSpc>
            </a:pPr>
            <a:r>
              <a:rPr lang="en-US" sz="1800" dirty="0" smtClean="0"/>
              <a:t>I recall Dr. Beyster once referring to Giancarlo as SAIC’s Physics Department so you can trust that the physics in this book is pretty good</a:t>
            </a:r>
          </a:p>
          <a:p>
            <a:pPr>
              <a:lnSpc>
                <a:spcPct val="110000"/>
              </a:lnSpc>
            </a:pPr>
            <a:r>
              <a:rPr lang="en-US" sz="1800" dirty="0" smtClean="0"/>
              <a:t>The stories are short and well-written, but I am not sure I would call them “racy” in this day and age</a:t>
            </a:r>
            <a:endParaRPr lang="en-US" sz="2000" dirty="0"/>
          </a:p>
          <a:p>
            <a:pPr>
              <a:lnSpc>
                <a:spcPct val="110000"/>
              </a:lnSpc>
            </a:pPr>
            <a:endParaRPr lang="en-US" sz="1800" dirty="0" smtClean="0"/>
          </a:p>
        </p:txBody>
      </p:sp>
      <p:pic>
        <p:nvPicPr>
          <p:cNvPr id="4" name="Picture 3" descr="41Y7tpDN9g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639" y="1631056"/>
            <a:ext cx="2866556" cy="471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84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2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Lyncean </a:t>
            </a:r>
            <a:r>
              <a:rPr lang="en-US" dirty="0" smtClean="0"/>
              <a:t>Website:  www.lynceans.org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77091" y="1234393"/>
            <a:ext cx="4189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Annual Visitor Rate is Increasing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288" y="1929705"/>
            <a:ext cx="6481424" cy="46533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3015" y="2287270"/>
            <a:ext cx="949385" cy="5847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As of 9/24/19</a:t>
            </a:r>
          </a:p>
        </p:txBody>
      </p:sp>
    </p:spTree>
    <p:extLst>
      <p:ext uri="{BB962C8B-B14F-4D97-AF65-F5344CB8AC3E}">
        <p14:creationId xmlns:p14="http://schemas.microsoft.com/office/powerpoint/2010/main" val="625712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2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Lyncean </a:t>
            </a:r>
            <a:r>
              <a:rPr lang="en-US" dirty="0" smtClean="0"/>
              <a:t>Website:  www.lynceans.org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85018" y="1234393"/>
            <a:ext cx="3573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Topics/Pages as of 9/24/19</a:t>
            </a:r>
          </a:p>
        </p:txBody>
      </p:sp>
      <p:pic>
        <p:nvPicPr>
          <p:cNvPr id="4" name="Picture 3" descr="Top 10 Pages 9-24-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1797003"/>
            <a:ext cx="6959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79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2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Lyncean </a:t>
            </a:r>
            <a:r>
              <a:rPr lang="en-US" dirty="0" smtClean="0"/>
              <a:t>Website:  www.lynceans.org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39757" y="1234393"/>
            <a:ext cx="2864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Visitors as of 9/24/19</a:t>
            </a:r>
          </a:p>
        </p:txBody>
      </p:sp>
      <p:pic>
        <p:nvPicPr>
          <p:cNvPr id="6" name="Picture 5" descr="Top 10 Countries 9-24-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2393543"/>
            <a:ext cx="68961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6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2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Lyncean </a:t>
            </a:r>
            <a:r>
              <a:rPr lang="en-US" dirty="0" smtClean="0"/>
              <a:t>Website:  www.lynceans.org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57668" y="1234393"/>
            <a:ext cx="4828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Visitors for last 30 days as of 9/24/19</a:t>
            </a:r>
          </a:p>
        </p:txBody>
      </p:sp>
      <p:pic>
        <p:nvPicPr>
          <p:cNvPr id="3" name="Picture 2" descr="Visitors Last 30 Days 9-24-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12" y="2045388"/>
            <a:ext cx="8630777" cy="422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68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1351</Words>
  <Application>Microsoft Macintosh PowerPoint</Application>
  <PresentationFormat>On-screen Show (4:3)</PresentationFormat>
  <Paragraphs>185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Welcome to the 131st meeting of the Lyncean Group</vt:lpstr>
      <vt:lpstr>Agenda for 9/25/19 131st Meeting</vt:lpstr>
      <vt:lpstr>Housekeeping</vt:lpstr>
      <vt:lpstr>Announcements</vt:lpstr>
      <vt:lpstr>Announcements</vt:lpstr>
      <vt:lpstr>Lyncean Website:  www.lynceans.org</vt:lpstr>
      <vt:lpstr>Lyncean Website:  www.lynceans.org</vt:lpstr>
      <vt:lpstr>Lyncean Website:  www.lynceans.org</vt:lpstr>
      <vt:lpstr>Lyncean Website:  www.lynceans.org</vt:lpstr>
      <vt:lpstr>New on Pete’s Lynx</vt:lpstr>
      <vt:lpstr>Upcoming Talks</vt:lpstr>
      <vt:lpstr>Sea-level Rise: Global and Local Perspectives  </vt:lpstr>
      <vt:lpstr>Speaker Appreciation</vt:lpstr>
      <vt:lpstr>PowerPoint Presentation</vt:lpstr>
      <vt:lpstr>New Theory for the Increase in Atmospheric CO2</vt:lpstr>
      <vt:lpstr>PowerPoint Presentation</vt:lpstr>
      <vt:lpstr>Raw Data on Lyncean Meeting Size</vt:lpstr>
      <vt:lpstr>Standard Economics Theory* Requires Some Adjustments to the Data</vt:lpstr>
      <vt:lpstr>Adjustments to Lyncean Meeting Size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Regardless of your decision, please accept these complimentary samples from The Coal Mine Owners Association 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Hagan</dc:creator>
  <cp:lastModifiedBy>Bill Hagan</cp:lastModifiedBy>
  <cp:revision>176</cp:revision>
  <dcterms:created xsi:type="dcterms:W3CDTF">2019-08-13T13:25:23Z</dcterms:created>
  <dcterms:modified xsi:type="dcterms:W3CDTF">2019-09-25T21:56:01Z</dcterms:modified>
</cp:coreProperties>
</file>