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6" r:id="rId2"/>
    <p:sldId id="267" r:id="rId3"/>
    <p:sldId id="271" r:id="rId4"/>
    <p:sldId id="307" r:id="rId5"/>
    <p:sldId id="309" r:id="rId6"/>
    <p:sldId id="308" r:id="rId7"/>
    <p:sldId id="310" r:id="rId8"/>
    <p:sldId id="306" r:id="rId9"/>
    <p:sldId id="276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66"/>
    <a:srgbClr val="C9BB47"/>
    <a:srgbClr val="C8BA46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503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1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3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2F8D7-97BC-D441-8173-BDDDC85B2D97}" type="datetimeFigureOut">
              <a:rPr lang="en-US" smtClean="0"/>
              <a:t>11/2/19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7643E-A4AA-D24D-9D38-1651A802C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145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CB027-A813-5B4C-9E78-01901D057D9B}" type="datetimeFigureOut">
              <a:rPr lang="en-US" smtClean="0"/>
              <a:t>11/2/19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FB5AA-F6B9-CA41-93CF-D6CAD8BA7F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391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A4100-512C-284C-9390-F493FC40257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741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693A9-630C-354D-BFA5-0E1CE9AB923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107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A4100-512C-284C-9390-F493FC40257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539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693A9-630C-354D-BFA5-0E1CE9AB923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042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9685-99A9-9C4B-B001-9B7ED5D341C9}" type="datetime1">
              <a:rPr lang="en-US" smtClean="0"/>
              <a:t>11/2/19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E0F1-80C0-F44E-B61A-DA09F20A6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96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3405-F537-3844-83C6-6A30BBCE5AB0}" type="datetime1">
              <a:rPr lang="en-US" smtClean="0"/>
              <a:t>11/2/19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E0F1-80C0-F44E-B61A-DA09F20A6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17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E578-7224-584A-B958-69068D95BE34}" type="datetime1">
              <a:rPr lang="en-US" smtClean="0"/>
              <a:t>11/2/19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E0F1-80C0-F44E-B61A-DA09F20A6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835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1988-7BBF-C449-8525-81A0C9DC3745}" type="datetime1">
              <a:rPr lang="en-US" smtClean="0"/>
              <a:t>11/2/19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E0F1-80C0-F44E-B61A-DA09F20A6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677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CE6E-E267-F242-99A9-5A0CD8D33F38}" type="datetime1">
              <a:rPr lang="en-US" smtClean="0"/>
              <a:t>11/2/19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E0F1-80C0-F44E-B61A-DA09F20A6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67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8E4D-355F-C242-BCA4-F574D897EFBD}" type="datetime1">
              <a:rPr lang="en-US" smtClean="0"/>
              <a:t>11/2/19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E0F1-80C0-F44E-B61A-DA09F20A6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91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7DC0-389F-A744-BD21-A8BD5B32A273}" type="datetime1">
              <a:rPr lang="en-US" smtClean="0"/>
              <a:t>11/2/19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E0F1-80C0-F44E-B61A-DA09F20A6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1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D97E-B909-014C-9D9F-BA7E894C345F}" type="datetime1">
              <a:rPr lang="en-US" smtClean="0"/>
              <a:t>11/2/19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E0F1-80C0-F44E-B61A-DA09F20A6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49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61CA-648A-4949-ACAB-10AD758DE059}" type="datetime1">
              <a:rPr lang="en-US" smtClean="0"/>
              <a:t>11/2/19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E0F1-80C0-F44E-B61A-DA09F20A6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53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950D-8886-CF42-AFC5-314813259781}" type="datetime1">
              <a:rPr lang="en-US" smtClean="0"/>
              <a:t>11/2/19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E0F1-80C0-F44E-B61A-DA09F20A6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64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3A60-222A-0D4D-9D40-A356993EE2A6}" type="datetime1">
              <a:rPr lang="en-US" smtClean="0"/>
              <a:t>11/2/19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E0F1-80C0-F44E-B61A-DA09F20A6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81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80709-4428-DF46-A560-0AA94F4E4883}" type="datetime1">
              <a:rPr lang="en-US" smtClean="0"/>
              <a:t>11/2/19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6E0F1-80C0-F44E-B61A-DA09F20A6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37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99599"/>
            <a:ext cx="8042276" cy="133695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000" dirty="0"/>
              <a:t>Welcome to the 132</a:t>
            </a:r>
            <a:r>
              <a:rPr lang="en-US" sz="4000" baseline="30000" dirty="0"/>
              <a:t>nd</a:t>
            </a:r>
            <a:r>
              <a:rPr lang="en-US" sz="4000" dirty="0"/>
              <a:t> meeting of the Lyncean Group</a:t>
            </a:r>
          </a:p>
        </p:txBody>
      </p:sp>
      <p:pic>
        <p:nvPicPr>
          <p:cNvPr id="8" name="Picture 7" descr="Coin-Fro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575" y="2198622"/>
            <a:ext cx="3111306" cy="3111306"/>
          </a:xfrm>
          <a:prstGeom prst="rect">
            <a:avLst/>
          </a:prstGeom>
        </p:spPr>
      </p:pic>
      <p:pic>
        <p:nvPicPr>
          <p:cNvPr id="9" name="Picture 8" descr="Coin-Ba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611" y="2198622"/>
            <a:ext cx="3111306" cy="31113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7234" y="5682826"/>
            <a:ext cx="2630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30 October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E0F1-80C0-F44E-B61A-DA09F20A69A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43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21472" y="5270879"/>
            <a:ext cx="1263213" cy="354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We are here</a:t>
            </a:r>
          </a:p>
        </p:txBody>
      </p:sp>
      <p:pic>
        <p:nvPicPr>
          <p:cNvPr id="9" name="Picture 8" descr="Coin Ba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0673" y="2580115"/>
            <a:ext cx="2206765" cy="2206765"/>
          </a:xfrm>
          <a:prstGeom prst="rect">
            <a:avLst/>
          </a:prstGeom>
        </p:spPr>
      </p:pic>
      <p:pic>
        <p:nvPicPr>
          <p:cNvPr id="10" name="Picture 9" descr="Coin Fron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4333" y="2580115"/>
            <a:ext cx="2206765" cy="220676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7822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Speaker Appreciation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E0F1-80C0-F44E-B61A-DA09F20A69A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9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5" descr="2218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92" t="29422" r="44215" b="40358"/>
          <a:stretch/>
        </p:blipFill>
        <p:spPr>
          <a:xfrm>
            <a:off x="2544931" y="1063342"/>
            <a:ext cx="3940656" cy="3803655"/>
          </a:xfrm>
          <a:prstGeom prst="ellipse">
            <a:avLst/>
          </a:prstGeom>
        </p:spPr>
      </p:pic>
      <p:pic>
        <p:nvPicPr>
          <p:cNvPr id="8" name="Picture 7" descr="Coin Front.png"/>
          <p:cNvPicPr>
            <a:picLocks noChangeAspect="1"/>
          </p:cNvPicPr>
          <p:nvPr/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445" y="525739"/>
            <a:ext cx="4950152" cy="4938586"/>
          </a:xfrm>
          <a:prstGeom prst="ellipse">
            <a:avLst/>
          </a:prstGeom>
        </p:spPr>
      </p:pic>
      <p:sp>
        <p:nvSpPr>
          <p:cNvPr id="9" name="Donut 8"/>
          <p:cNvSpPr>
            <a:spLocks noChangeAspect="1"/>
          </p:cNvSpPr>
          <p:nvPr/>
        </p:nvSpPr>
        <p:spPr>
          <a:xfrm>
            <a:off x="2116679" y="445065"/>
            <a:ext cx="5039845" cy="5039846"/>
          </a:xfrm>
          <a:prstGeom prst="donut">
            <a:avLst>
              <a:gd name="adj" fmla="val 13444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032562" y="224129"/>
            <a:ext cx="210530" cy="927510"/>
          </a:xfrm>
          <a:prstGeom prst="line">
            <a:avLst/>
          </a:prstGeom>
          <a:ln w="28575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719605">
            <a:off x="5183460" y="393263"/>
            <a:ext cx="949503" cy="369332"/>
          </a:xfrm>
          <a:prstGeom prst="rec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8000"/>
                </a:solidFill>
              </a:rPr>
              <a:t>Lynxea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0859" y="5019594"/>
            <a:ext cx="76762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Don’t forget to drop off your badges when you leave!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E0F1-80C0-F44E-B61A-DA09F20A69A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45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2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32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0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Agenda for 30 October 2019</a:t>
            </a:r>
            <a:br>
              <a:rPr lang="en-US" dirty="0"/>
            </a:br>
            <a:r>
              <a:rPr lang="en-US" sz="3600" dirty="0"/>
              <a:t>132</a:t>
            </a:r>
            <a:r>
              <a:rPr lang="en-US" sz="3600" baseline="30000" dirty="0"/>
              <a:t>nd</a:t>
            </a:r>
            <a:r>
              <a:rPr lang="en-US" sz="3600" dirty="0"/>
              <a:t> Meeting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6552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dirty="0">
                <a:solidFill>
                  <a:srgbClr val="FF0000"/>
                </a:solidFill>
              </a:rPr>
              <a:t>Reminder: please turn off or mute cell phones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dirty="0"/>
              <a:t>Announcements &amp; upcoming talks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dirty="0"/>
              <a:t>Pete’s Lynx update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dirty="0">
                <a:solidFill>
                  <a:srgbClr val="10100F"/>
                </a:solidFill>
              </a:rPr>
              <a:t>The Larry Kull Endowed Student Award in Engineering and Entrepreneurship</a:t>
            </a:r>
            <a:endParaRPr lang="en-US" dirty="0"/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dirty="0"/>
              <a:t>Randy Vosti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dirty="0"/>
              <a:t>Today’s Talk - </a:t>
            </a:r>
            <a:r>
              <a:rPr lang="en-US" i="1" dirty="0"/>
              <a:t>Russia’s plans for Arctic development depend on marine nuclear power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dirty="0"/>
              <a:t>Pete Lobner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dirty="0">
                <a:latin typeface="+mj-lt"/>
                <a:ea typeface="ＭＳ 明朝"/>
                <a:cs typeface="Times New Roman"/>
              </a:rPr>
              <a:t>Speaker Appreciation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670845" y="27706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E0F1-80C0-F44E-B61A-DA09F20A69A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501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3553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Upcoming Talks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174231"/>
              </p:ext>
            </p:extLst>
          </p:nvPr>
        </p:nvGraphicFramePr>
        <p:xfrm>
          <a:off x="472410" y="1589386"/>
          <a:ext cx="822960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4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6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Speaker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Topic/Title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10/30/19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baseline="0" dirty="0">
                          <a:solidFill>
                            <a:schemeClr val="accent1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Pete Lobner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baseline="0" dirty="0">
                          <a:solidFill>
                            <a:schemeClr val="accent1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Chief Technical Blogger, </a:t>
                      </a:r>
                      <a:r>
                        <a:rPr lang="en-US" sz="1400" b="0" i="1" baseline="0" dirty="0" err="1">
                          <a:solidFill>
                            <a:schemeClr val="accent1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Lyncean</a:t>
                      </a:r>
                      <a:r>
                        <a:rPr lang="en-US" sz="1400" b="0" i="1" baseline="0" dirty="0">
                          <a:solidFill>
                            <a:schemeClr val="accent1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Group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baseline="0" dirty="0">
                          <a:solidFill>
                            <a:schemeClr val="accent1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SAIC/DS&amp;S (retired)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baseline="0" dirty="0">
                          <a:solidFill>
                            <a:schemeClr val="accent1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Former US Navy nuclear submariner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accent1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Russia’s Plans for Arctic Development Depend on Marine Nuclear Power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12/11/19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baseline="0" dirty="0">
                          <a:solidFill>
                            <a:schemeClr val="accent1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Shelley Wright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baseline="0" dirty="0">
                          <a:solidFill>
                            <a:schemeClr val="accent1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Associate Professor of Physics,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baseline="0" dirty="0">
                          <a:solidFill>
                            <a:schemeClr val="accent1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Center for Astrophysics &amp; Space Sciences,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baseline="0" dirty="0">
                          <a:solidFill>
                            <a:schemeClr val="accent1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UC San Diego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accent1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New Ways to Search for Extraterrestrial Intelligence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1/22/20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baseline="0" dirty="0">
                          <a:solidFill>
                            <a:schemeClr val="accent1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Richard Norris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baseline="0" dirty="0">
                          <a:solidFill>
                            <a:schemeClr val="accent1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Professor of Paleobiology,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baseline="0" dirty="0">
                          <a:solidFill>
                            <a:schemeClr val="accent1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Geosciences Research Division,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baseline="0" dirty="0">
                          <a:solidFill>
                            <a:schemeClr val="accent1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Scripps Institution of Oceanography,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baseline="0" dirty="0">
                          <a:solidFill>
                            <a:schemeClr val="accent1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UC San Diego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accent1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Climate Change: Modern climate impacts and what we can expect of the future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3/4/20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baseline="0" dirty="0">
                          <a:solidFill>
                            <a:schemeClr val="accent1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Daniel Whiteson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baseline="0" dirty="0">
                          <a:solidFill>
                            <a:schemeClr val="accent1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Professor of Physics &amp; Astronomy,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baseline="0" dirty="0">
                          <a:solidFill>
                            <a:schemeClr val="accent1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UC Irvine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accent1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We Have No Idea: Big, Unanswered Questions</a:t>
                      </a:r>
                      <a:r>
                        <a:rPr lang="en-US" sz="1400" b="0" baseline="0" dirty="0">
                          <a:solidFill>
                            <a:schemeClr val="accent1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about the Universe and Its Particles</a:t>
                      </a:r>
                      <a:endParaRPr lang="en-US" sz="1400" b="0" dirty="0">
                        <a:solidFill>
                          <a:schemeClr val="accent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2410" y="841333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SUBJECT TO CHANGE</a:t>
            </a:r>
          </a:p>
          <a:p>
            <a:pPr algn="ctr"/>
            <a:r>
              <a:rPr lang="en-US" sz="2000" dirty="0"/>
              <a:t>This information is also on the website under “Upcoming Talks”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E0F1-80C0-F44E-B61A-DA09F20A69A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227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4400" dirty="0" err="1"/>
              <a:t>Lyncean</a:t>
            </a:r>
            <a:r>
              <a:rPr lang="en-US" sz="4400" dirty="0"/>
              <a:t> website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37704" y="3886200"/>
            <a:ext cx="8268593" cy="1752600"/>
          </a:xfrm>
        </p:spPr>
        <p:txBody>
          <a:bodyPr>
            <a:normAutofit/>
          </a:bodyPr>
          <a:lstStyle/>
          <a:p>
            <a:r>
              <a:rPr lang="en-US" dirty="0"/>
              <a:t>Pete Lobner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E0F1-80C0-F44E-B61A-DA09F20A69A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331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Lyncean</a:t>
            </a:r>
            <a:r>
              <a:rPr lang="en-US" dirty="0"/>
              <a:t> website visitors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E0F1-80C0-F44E-B61A-DA09F20A69A1}" type="slidenum">
              <a:rPr lang="en-US" smtClean="0"/>
              <a:t>5</a:t>
            </a:fld>
            <a:endParaRPr lang="en-US" dirty="0"/>
          </a:p>
        </p:txBody>
      </p:sp>
      <p:pic>
        <p:nvPicPr>
          <p:cNvPr id="2" name="Picture 1" descr="Screen Shot 2019-10-29 at 10.12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118" y="1518892"/>
            <a:ext cx="73533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744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615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Popular on the </a:t>
            </a:r>
            <a:r>
              <a:rPr lang="en-US" dirty="0" err="1"/>
              <a:t>Lyncean</a:t>
            </a:r>
            <a:r>
              <a:rPr lang="en-US" dirty="0"/>
              <a:t> website</a:t>
            </a:r>
            <a:br>
              <a:rPr lang="en-US" dirty="0"/>
            </a:br>
            <a:r>
              <a:rPr lang="en-US" sz="2200" dirty="0"/>
              <a:t>29 October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E0F1-80C0-F44E-B61A-DA09F20A69A1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 descr="Screen Shot 2019-10-29 at 10.01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15" y="1417637"/>
            <a:ext cx="7450260" cy="476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252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Popular on Google</a:t>
            </a:r>
            <a:br>
              <a:rPr lang="en-US" dirty="0"/>
            </a:b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E0F1-80C0-F44E-B61A-DA09F20A69A1}" type="slidenum">
              <a:rPr lang="en-US" smtClean="0"/>
              <a:t>7</a:t>
            </a:fld>
            <a:endParaRPr lang="en-US" dirty="0"/>
          </a:p>
        </p:txBody>
      </p:sp>
      <p:pic>
        <p:nvPicPr>
          <p:cNvPr id="2" name="Picture 1" descr="Screen Shot 2019-10-30 at 8.25.3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026" y="1134253"/>
            <a:ext cx="5614082" cy="5280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567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11629" y="2130425"/>
            <a:ext cx="8120743" cy="14700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10100F"/>
                </a:solidFill>
              </a:rPr>
              <a:t>The Larry Kull</a:t>
            </a:r>
            <a:br>
              <a:rPr lang="en-US" dirty="0">
                <a:solidFill>
                  <a:srgbClr val="10100F"/>
                </a:solidFill>
              </a:rPr>
            </a:br>
            <a:r>
              <a:rPr lang="en-US" dirty="0">
                <a:solidFill>
                  <a:srgbClr val="10100F"/>
                </a:solidFill>
              </a:rPr>
              <a:t>Endowed Student Award in Engineering and Entrepreneurship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37704" y="4278086"/>
            <a:ext cx="8268593" cy="1752600"/>
          </a:xfrm>
        </p:spPr>
        <p:txBody>
          <a:bodyPr>
            <a:normAutofit/>
          </a:bodyPr>
          <a:lstStyle/>
          <a:p>
            <a:r>
              <a:rPr lang="en-US" dirty="0"/>
              <a:t>Randy Vosti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E0F1-80C0-F44E-B61A-DA09F20A69A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917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42900" y="1504833"/>
            <a:ext cx="8458200" cy="2095617"/>
          </a:xfrm>
        </p:spPr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4400" dirty="0"/>
              <a:t>Russia’s Plans for Arctic Development Depend on</a:t>
            </a:r>
            <a:br>
              <a:rPr lang="en-US" sz="4400" dirty="0"/>
            </a:br>
            <a:r>
              <a:rPr lang="en-US" sz="4400" dirty="0"/>
              <a:t>Marine Nuclear Power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37704" y="3886200"/>
            <a:ext cx="8268593" cy="1752600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/>
              <a:t>Pete Lobner</a:t>
            </a:r>
          </a:p>
          <a:p>
            <a:pPr marL="0" lvl="1"/>
            <a:r>
              <a:rPr lang="en-US" dirty="0"/>
              <a:t>Chief Technical Blogger, </a:t>
            </a:r>
            <a:r>
              <a:rPr lang="en-US" dirty="0" err="1"/>
              <a:t>Lyncean</a:t>
            </a:r>
            <a:r>
              <a:rPr lang="en-US" dirty="0"/>
              <a:t> Group</a:t>
            </a:r>
          </a:p>
          <a:p>
            <a:pPr marL="0" lvl="1"/>
            <a:r>
              <a:rPr lang="en-US" dirty="0"/>
              <a:t>SAIC/DS&amp;S (retired)</a:t>
            </a:r>
          </a:p>
          <a:p>
            <a:pPr marL="0" lvl="1"/>
            <a:r>
              <a:rPr lang="en-US" dirty="0"/>
              <a:t>Former US Navy nuclear submariner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E0F1-80C0-F44E-B61A-DA09F20A69A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21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2128</TotalTime>
  <Words>300</Words>
  <Application>Microsoft Macintosh PowerPoint</Application>
  <PresentationFormat>On-screen Show (4:3)</PresentationFormat>
  <Paragraphs>72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Office Theme</vt:lpstr>
      <vt:lpstr>Welcome to the 132nd meeting of the Lyncean Group</vt:lpstr>
      <vt:lpstr>Agenda for 30 October 2019 132nd Meeting</vt:lpstr>
      <vt:lpstr>Upcoming Talks</vt:lpstr>
      <vt:lpstr>Lyncean website</vt:lpstr>
      <vt:lpstr>Lyncean website visitors</vt:lpstr>
      <vt:lpstr>Popular on the Lyncean website 29 October 2019</vt:lpstr>
      <vt:lpstr>Popular on Google </vt:lpstr>
      <vt:lpstr>The Larry Kull Endowed Student Award in Engineering and Entrepreneurship</vt:lpstr>
      <vt:lpstr>Russia’s Plans for Arctic Development Depend on Marine Nuclear Power</vt:lpstr>
      <vt:lpstr>Speaker Appreciation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Hagan</dc:creator>
  <cp:lastModifiedBy>Bill Hagan</cp:lastModifiedBy>
  <cp:revision>268</cp:revision>
  <cp:lastPrinted>2019-10-30T15:47:58Z</cp:lastPrinted>
  <dcterms:created xsi:type="dcterms:W3CDTF">2019-08-13T13:25:23Z</dcterms:created>
  <dcterms:modified xsi:type="dcterms:W3CDTF">2019-11-02T19:03:50Z</dcterms:modified>
</cp:coreProperties>
</file>