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66"/>
    <a:srgbClr val="C9BB47"/>
    <a:srgbClr val="C8BA4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1503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0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2F8D7-97BC-D441-8173-BDDDC85B2D97}" type="datetimeFigureOut">
              <a:rPr lang="en-US" smtClean="0"/>
              <a:t>12/13/19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7643E-A4AA-D24D-9D38-1651A802C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14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B027-A813-5B4C-9E78-01901D057D9B}" type="datetimeFigureOut">
              <a:rPr lang="en-US" smtClean="0"/>
              <a:t>12/13/19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FB5AA-F6B9-CA41-93CF-D6CAD8BA7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39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4100-512C-284C-9390-F493FC4025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2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8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4100-512C-284C-9390-F493FC40257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9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4100-512C-284C-9390-F493FC40257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6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1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9685-99A9-9C4B-B001-9B7ED5D341C9}" type="datetime1">
              <a:rPr lang="en-US" smtClean="0"/>
              <a:t>12/13/19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6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3405-F537-3844-83C6-6A30BBCE5AB0}" type="datetime1">
              <a:rPr lang="en-US" smtClean="0"/>
              <a:t>12/13/19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7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E578-7224-584A-B958-69068D95BE34}" type="datetime1">
              <a:rPr lang="en-US" smtClean="0"/>
              <a:t>12/13/19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3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1988-7BBF-C449-8525-81A0C9DC3745}" type="datetime1">
              <a:rPr lang="en-US" smtClean="0"/>
              <a:t>12/13/19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CE6E-E267-F242-99A9-5A0CD8D33F38}" type="datetime1">
              <a:rPr lang="en-US" smtClean="0"/>
              <a:t>12/13/19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6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8E4D-355F-C242-BCA4-F574D897EFBD}" type="datetime1">
              <a:rPr lang="en-US" smtClean="0"/>
              <a:t>12/13/19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1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7DC0-389F-A744-BD21-A8BD5B32A273}" type="datetime1">
              <a:rPr lang="en-US" smtClean="0"/>
              <a:t>12/13/19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1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97E-B909-014C-9D9F-BA7E894C345F}" type="datetime1">
              <a:rPr lang="en-US" smtClean="0"/>
              <a:t>12/13/19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9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61CA-648A-4949-ACAB-10AD758DE059}" type="datetime1">
              <a:rPr lang="en-US" smtClean="0"/>
              <a:t>12/13/19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3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950D-8886-CF42-AFC5-314813259781}" type="datetime1">
              <a:rPr lang="en-US" smtClean="0"/>
              <a:t>12/13/19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4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3A60-222A-0D4D-9D40-A356993EE2A6}" type="datetime1">
              <a:rPr lang="en-US" smtClean="0"/>
              <a:t>12/13/19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1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0709-4428-DF46-A560-0AA94F4E4883}" type="datetime1">
              <a:rPr lang="en-US" smtClean="0"/>
              <a:t>12/13/19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7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aw.physics.ucsd.edu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ripps.ucsd.edu/news/scripps-scientists-friendly-race-among-nations-find-worlds-oldest-ice-record-time" TargetMode="External"/><Relationship Id="rId2" Type="http://schemas.openxmlformats.org/officeDocument/2006/relationships/hyperlink" Target="https://enewspaper.sandiegouniontribune.com/infinity/article_share.aspx?guid=b69020da-486c-45d4-bfba-98a6f6fa32e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lynceans.org/talk-129-6-26-1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ynceans.org/112-62117/" TargetMode="External"/><Relationship Id="rId2" Type="http://schemas.openxmlformats.org/officeDocument/2006/relationships/hyperlink" Target="https://www.endextinction.org/aman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ynceans.org/talk-103-4192016/" TargetMode="External"/><Relationship Id="rId2" Type="http://schemas.openxmlformats.org/officeDocument/2006/relationships/hyperlink" Target="https://www.sandiegouniontribune.com/news/science/story/2019-11-21/beloved-union-tribune-biotech-writer-bradley-j-fikes-dies-at-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ynceans.org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9599"/>
            <a:ext cx="8042276" cy="13369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/>
              <a:t>Welcome to the 133</a:t>
            </a:r>
            <a:r>
              <a:rPr lang="en-US" sz="4000" baseline="30000" dirty="0"/>
              <a:t>rd</a:t>
            </a:r>
            <a:r>
              <a:rPr lang="en-US" sz="4000" dirty="0"/>
              <a:t> meeting of the Lyncean Group</a:t>
            </a:r>
          </a:p>
        </p:txBody>
      </p:sp>
      <p:pic>
        <p:nvPicPr>
          <p:cNvPr id="8" name="Picture 7" descr="Coin-Fro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5" y="2198622"/>
            <a:ext cx="3111306" cy="3111306"/>
          </a:xfrm>
          <a:prstGeom prst="rect">
            <a:avLst/>
          </a:prstGeom>
        </p:spPr>
      </p:pic>
      <p:pic>
        <p:nvPicPr>
          <p:cNvPr id="9" name="Picture 8" descr="Coin-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11" y="2198622"/>
            <a:ext cx="3111306" cy="3111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234" y="5682826"/>
            <a:ext cx="2948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11 December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9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61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Popular on the </a:t>
            </a:r>
            <a:r>
              <a:rPr lang="en-US" dirty="0" err="1"/>
              <a:t>Lyncean</a:t>
            </a:r>
            <a:r>
              <a:rPr lang="en-US" dirty="0"/>
              <a:t> website</a:t>
            </a:r>
            <a:br>
              <a:rPr lang="en-US" dirty="0"/>
            </a:br>
            <a:r>
              <a:rPr lang="en-US" sz="2200" dirty="0"/>
              <a:t>10 December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 descr="10 Dec 2019 top web p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2" y="1382860"/>
            <a:ext cx="7631917" cy="50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4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2900" y="180263"/>
            <a:ext cx="8458200" cy="1833086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/>
              <a:t>New ways to search for extraterrestrial intelligence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8207" y="4595192"/>
            <a:ext cx="8268593" cy="1833311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Shelley Wright</a:t>
            </a:r>
          </a:p>
          <a:p>
            <a:pPr marL="0" lvl="1"/>
            <a:r>
              <a:rPr lang="en-US" sz="2600" dirty="0">
                <a:solidFill>
                  <a:schemeClr val="tx1"/>
                </a:solidFill>
              </a:rPr>
              <a:t>Associate Professor of Physics</a:t>
            </a:r>
          </a:p>
          <a:p>
            <a:pPr marL="0" lvl="1"/>
            <a:r>
              <a:rPr lang="en-US" sz="2600" dirty="0">
                <a:solidFill>
                  <a:schemeClr val="tx1"/>
                </a:solidFill>
              </a:rPr>
              <a:t>Center for Astrophysics &amp; Space Sciences</a:t>
            </a:r>
          </a:p>
          <a:p>
            <a:pPr marL="0" lvl="1"/>
            <a:r>
              <a:rPr lang="en-US" sz="2600" dirty="0">
                <a:solidFill>
                  <a:schemeClr val="tx1"/>
                </a:solidFill>
              </a:rPr>
              <a:t>UC San Diego</a:t>
            </a:r>
          </a:p>
          <a:p>
            <a:pPr marL="0" lvl="1"/>
            <a:r>
              <a:rPr lang="en-US" sz="2600" dirty="0">
                <a:solidFill>
                  <a:schemeClr val="tx1"/>
                </a:solidFill>
                <a:hlinkClick r:id="rId2"/>
              </a:rPr>
              <a:t>https://saw.physics.ucsd.edu</a:t>
            </a:r>
            <a:endParaRPr lang="en-US" sz="2600" dirty="0">
              <a:solidFill>
                <a:schemeClr val="tx1"/>
              </a:solidFill>
            </a:endParaRPr>
          </a:p>
          <a:p>
            <a:pPr marL="0" lvl="1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34" y="1811184"/>
            <a:ext cx="5568015" cy="27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3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1472" y="5270879"/>
            <a:ext cx="1263213" cy="35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We are here</a:t>
            </a:r>
          </a:p>
        </p:txBody>
      </p:sp>
      <p:pic>
        <p:nvPicPr>
          <p:cNvPr id="9" name="Picture 8" descr="Coin 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673" y="2580115"/>
            <a:ext cx="2206765" cy="2206765"/>
          </a:xfrm>
          <a:prstGeom prst="rect">
            <a:avLst/>
          </a:prstGeom>
        </p:spPr>
      </p:pic>
      <p:pic>
        <p:nvPicPr>
          <p:cNvPr id="10" name="Picture 9" descr="Coin Fro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333" y="2580115"/>
            <a:ext cx="2206765" cy="22067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82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Speaker Appreciation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3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1472" y="5270879"/>
            <a:ext cx="1263213" cy="35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We are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DSC075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1322" y="1058643"/>
            <a:ext cx="6384992" cy="47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9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5" descr="221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2" t="29422" r="44215" b="40358"/>
          <a:stretch/>
        </p:blipFill>
        <p:spPr>
          <a:xfrm>
            <a:off x="2544931" y="1063342"/>
            <a:ext cx="3940656" cy="3803655"/>
          </a:xfrm>
          <a:prstGeom prst="ellipse">
            <a:avLst/>
          </a:prstGeom>
        </p:spPr>
      </p:pic>
      <p:pic>
        <p:nvPicPr>
          <p:cNvPr id="8" name="Picture 7" descr="Coin Front.png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45" y="525739"/>
            <a:ext cx="4950152" cy="4938586"/>
          </a:xfrm>
          <a:prstGeom prst="ellipse">
            <a:avLst/>
          </a:prstGeom>
        </p:spPr>
      </p:pic>
      <p:sp>
        <p:nvSpPr>
          <p:cNvPr id="9" name="Donut 8"/>
          <p:cNvSpPr>
            <a:spLocks noChangeAspect="1"/>
          </p:cNvSpPr>
          <p:nvPr/>
        </p:nvSpPr>
        <p:spPr>
          <a:xfrm>
            <a:off x="2116679" y="445065"/>
            <a:ext cx="5039845" cy="5039846"/>
          </a:xfrm>
          <a:prstGeom prst="donut">
            <a:avLst>
              <a:gd name="adj" fmla="val 1344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032562" y="224129"/>
            <a:ext cx="210530" cy="92751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719605">
            <a:off x="5183460" y="393263"/>
            <a:ext cx="94950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Lynxea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859" y="5019594"/>
            <a:ext cx="7676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Don’t forget to drop off your badges when you leave!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Agenda for 133</a:t>
            </a:r>
            <a:r>
              <a:rPr lang="en-US" baseline="30000" dirty="0"/>
              <a:t>rd</a:t>
            </a:r>
            <a:r>
              <a:rPr lang="en-US" dirty="0"/>
              <a:t> Meeting</a:t>
            </a:r>
            <a:br>
              <a:rPr lang="en-US" dirty="0"/>
            </a:br>
            <a:r>
              <a:rPr lang="en-US" dirty="0"/>
              <a:t>11 December 2019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7807"/>
            <a:ext cx="8229600" cy="47526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Reminder: please turn off or mute cell phones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Announcements &amp; upcoming talks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Pete’s Lynx update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Today’s Talk: </a:t>
            </a:r>
            <a:r>
              <a:rPr lang="en-US" i="1" dirty="0"/>
              <a:t>New ways to search for extraterrestrial intelligence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Shelley Wright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+mj-lt"/>
                <a:ea typeface="ＭＳ 明朝"/>
                <a:cs typeface="Times New Roman"/>
              </a:rPr>
              <a:t>Speaker Appreciation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70845" y="27706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4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Announcements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182999" y="1043151"/>
            <a:ext cx="5421682" cy="55105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dirty="0"/>
              <a:t>UC San Diego professor and </a:t>
            </a:r>
            <a:r>
              <a:rPr lang="en-US" sz="4200" dirty="0" err="1"/>
              <a:t>Lyncean</a:t>
            </a:r>
            <a:r>
              <a:rPr lang="en-US" sz="4200" dirty="0"/>
              <a:t> speaker Jeff </a:t>
            </a:r>
            <a:r>
              <a:rPr lang="en-US" sz="4200" dirty="0" err="1"/>
              <a:t>Severinghaus</a:t>
            </a:r>
            <a:r>
              <a:rPr lang="en-US" sz="4200" dirty="0"/>
              <a:t> will be in Antarctica for the “summer,” searching for world’s oldest ice.</a:t>
            </a:r>
          </a:p>
          <a:p>
            <a:pPr marL="0" indent="0">
              <a:buNone/>
            </a:pPr>
            <a:endParaRPr lang="en-US" sz="4200" dirty="0"/>
          </a:p>
          <a:p>
            <a:r>
              <a:rPr lang="en-US" sz="3800" dirty="0"/>
              <a:t>His expedition made front-page news on the San Diego Union-Tribune on 26 November 2019. Read it </a:t>
            </a:r>
            <a:r>
              <a:rPr lang="en-US" sz="3800" dirty="0" err="1"/>
              <a:t>here:</a:t>
            </a:r>
            <a:r>
              <a:rPr lang="en-US" sz="3800" dirty="0" err="1">
                <a:hlinkClick r:id="rId2"/>
              </a:rPr>
              <a:t>https</a:t>
            </a:r>
            <a:r>
              <a:rPr lang="en-US" sz="3800" dirty="0">
                <a:hlinkClick r:id="rId2"/>
              </a:rPr>
              <a:t>://enewspaper.sandiegouniontribune.com/infinity/article_share.aspx?guid=b69020da-486c-45d4-bfba-98a6f6fa32ea</a:t>
            </a:r>
            <a:r>
              <a:rPr lang="en-US" sz="3800" dirty="0"/>
              <a:t>  </a:t>
            </a:r>
          </a:p>
          <a:p>
            <a:r>
              <a:rPr lang="en-US" sz="3800" dirty="0"/>
              <a:t>For more information see Scripps Institute of Oceanography news, here:  </a:t>
            </a:r>
            <a:r>
              <a:rPr lang="en-US" sz="3800" dirty="0">
                <a:hlinkClick r:id="rId3"/>
              </a:rPr>
              <a:t>https://scripps.ucsd.edu/news/scripps-scientists-friendly-race-among-nations-find-worlds-oldest-ice-record-time</a:t>
            </a: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4000" dirty="0"/>
              <a:t>You’ll find a copy of Dr. </a:t>
            </a:r>
            <a:r>
              <a:rPr lang="en-US" sz="4000" dirty="0" err="1"/>
              <a:t>Severinghaus</a:t>
            </a:r>
            <a:r>
              <a:rPr lang="en-US" sz="4000" dirty="0"/>
              <a:t>’ 26 June 2019 presentation to the </a:t>
            </a:r>
            <a:r>
              <a:rPr lang="en-US" sz="4000" dirty="0" err="1"/>
              <a:t>Lyncean</a:t>
            </a:r>
            <a:r>
              <a:rPr lang="en-US" sz="4000" dirty="0"/>
              <a:t> Group (Meeting # 129), “Climate Change: What have we learned about our future from studying ice-core climate records?” here:  </a:t>
            </a:r>
            <a:r>
              <a:rPr lang="en-US" sz="4000" dirty="0">
                <a:hlinkClick r:id="rId4"/>
              </a:rPr>
              <a:t>https://lynceans.org/talk-129-6-26-19/</a:t>
            </a:r>
            <a:endParaRPr lang="en-US" sz="4000" dirty="0"/>
          </a:p>
          <a:p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5"/>
          <a:srcRect l="16134" r="16134"/>
          <a:stretch>
            <a:fillRect/>
          </a:stretch>
        </p:blipFill>
        <p:spPr>
          <a:xfrm>
            <a:off x="577987" y="1116421"/>
            <a:ext cx="2496641" cy="2843758"/>
          </a:xfrm>
          <a:prstGeom prst="rect">
            <a:avLst/>
          </a:prstGeom>
        </p:spPr>
      </p:pic>
      <p:pic>
        <p:nvPicPr>
          <p:cNvPr id="3" name="Picture 2" descr="sio_2018_severinghaus_174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7" y="3932241"/>
            <a:ext cx="2496641" cy="22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664"/>
            <a:ext cx="8229600" cy="892899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045791" y="1053564"/>
            <a:ext cx="4641009" cy="55734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/>
              <a:t>Congratulations to San Diego Zoo </a:t>
            </a:r>
            <a:r>
              <a:rPr lang="en-US" sz="3600" dirty="0" err="1"/>
              <a:t>Global’s</a:t>
            </a:r>
            <a:r>
              <a:rPr lang="en-US" sz="3600" dirty="0"/>
              <a:t> Rhino Rescue Center and Dr. Barbara </a:t>
            </a:r>
            <a:r>
              <a:rPr lang="en-US" sz="3600" dirty="0" err="1"/>
              <a:t>Durrant</a:t>
            </a:r>
            <a:r>
              <a:rPr lang="en-US" sz="3600" dirty="0"/>
              <a:t> for the second successful birth of a southern white rhino resulting from artificial insemination. 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3300" dirty="0"/>
              <a:t>The southern white rhino mother, </a:t>
            </a:r>
            <a:r>
              <a:rPr lang="en-US" sz="3300" dirty="0" err="1"/>
              <a:t>Amani</a:t>
            </a:r>
            <a:r>
              <a:rPr lang="en-US" sz="3300" dirty="0"/>
              <a:t>, gave birth to a girl on 21 Nov 2019.  Read about it here:  </a:t>
            </a:r>
            <a:r>
              <a:rPr lang="en-US" sz="3300" dirty="0">
                <a:hlinkClick r:id="rId2"/>
              </a:rPr>
              <a:t>https://www.endextinction.org/amani</a:t>
            </a:r>
            <a:endParaRPr lang="en-US" sz="3300" dirty="0"/>
          </a:p>
          <a:p>
            <a:r>
              <a:rPr lang="en-US" sz="3300" dirty="0"/>
              <a:t>This is another promising step toward eventually being able to use a southern white rhino as a surrogate mother for a northern white rhino.  There are only two northern white rhinos left in the world today.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3600" dirty="0"/>
              <a:t>You’ll find a copy of Dr. Barbara </a:t>
            </a:r>
            <a:r>
              <a:rPr lang="en-US" sz="3600" dirty="0" err="1"/>
              <a:t>Durrant’s</a:t>
            </a:r>
            <a:r>
              <a:rPr lang="en-US" sz="3600" dirty="0"/>
              <a:t> 21 June 2017 presentation to the </a:t>
            </a:r>
            <a:r>
              <a:rPr lang="en-US" sz="3600" dirty="0" err="1"/>
              <a:t>Lyncean</a:t>
            </a:r>
            <a:r>
              <a:rPr lang="en-US" sz="3600" dirty="0"/>
              <a:t> Group (Meeting # 112), “Endangered Species Rescue: How far should we go?”  here: </a:t>
            </a:r>
            <a:r>
              <a:rPr lang="en-US" sz="3600" dirty="0">
                <a:hlinkClick r:id="rId3"/>
              </a:rPr>
              <a:t>https://lynceans.org/112-62117/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9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0" y="1127805"/>
            <a:ext cx="3278539" cy="21856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3700" y="3614724"/>
            <a:ext cx="1970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Above:  Dr. Barbara </a:t>
            </a:r>
            <a:r>
              <a:rPr lang="en-US" sz="1200" dirty="0" err="1"/>
              <a:t>Durrant</a:t>
            </a:r>
            <a:r>
              <a:rPr lang="en-US" sz="1200" dirty="0"/>
              <a:t> </a:t>
            </a:r>
          </a:p>
          <a:p>
            <a:r>
              <a:rPr lang="en-US" sz="1200" dirty="0"/>
              <a:t>Below: </a:t>
            </a:r>
            <a:r>
              <a:rPr lang="en-US" sz="1200" dirty="0" err="1"/>
              <a:t>Amani</a:t>
            </a:r>
            <a:r>
              <a:rPr lang="en-US" sz="1200" dirty="0"/>
              <a:t> and daughter</a:t>
            </a:r>
          </a:p>
        </p:txBody>
      </p:sp>
      <p:pic>
        <p:nvPicPr>
          <p:cNvPr id="8" name="Picture 7" descr="Amani-Baby-Webp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0" y="4418322"/>
            <a:ext cx="3276153" cy="14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8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79"/>
            <a:ext cx="8229600" cy="795141"/>
          </a:xfrm>
        </p:spPr>
        <p:txBody>
          <a:bodyPr>
            <a:normAutofit/>
          </a:bodyPr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232" y="1315265"/>
            <a:ext cx="4382568" cy="49031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Union-Tribune’s bio-tech reporter and </a:t>
            </a:r>
            <a:r>
              <a:rPr lang="en-US" sz="2600" dirty="0" err="1"/>
              <a:t>Lyncean</a:t>
            </a:r>
            <a:r>
              <a:rPr lang="en-US" sz="2600" dirty="0"/>
              <a:t> speaker Bradley </a:t>
            </a:r>
            <a:r>
              <a:rPr lang="en-US" sz="2600" dirty="0" err="1"/>
              <a:t>Fikes</a:t>
            </a:r>
            <a:r>
              <a:rPr lang="en-US" sz="2600" dirty="0"/>
              <a:t> died on 20 November 2019.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300" dirty="0"/>
              <a:t>You’ll find the 21 November U-T article on Bradley </a:t>
            </a:r>
            <a:r>
              <a:rPr lang="en-US" sz="2300" dirty="0" err="1"/>
              <a:t>Fikes</a:t>
            </a:r>
            <a:r>
              <a:rPr lang="en-US" sz="2300" dirty="0"/>
              <a:t> here:  </a:t>
            </a:r>
            <a:r>
              <a:rPr lang="en-US" sz="2300" dirty="0">
                <a:hlinkClick r:id="rId2"/>
              </a:rPr>
              <a:t>https://www.sandiegouniontribune.com/news/science/story/2019-11-21/beloved-union-tribune-biotech-writer-bradley-j-fikes-dies-at-62</a:t>
            </a:r>
            <a:endParaRPr lang="en-US" sz="2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2600" dirty="0"/>
              <a:t>You’ll find a text copy of his 20 April 2016 presentation to the </a:t>
            </a:r>
            <a:r>
              <a:rPr lang="en-US" sz="2600" dirty="0" err="1"/>
              <a:t>Lyncean</a:t>
            </a:r>
            <a:r>
              <a:rPr lang="en-US" sz="2600" dirty="0"/>
              <a:t> Group (Meeting # 103), “Stem Cells: From the Lab to Patients” here:  </a:t>
            </a:r>
            <a:r>
              <a:rPr lang="en-US" sz="2600" dirty="0">
                <a:hlinkClick r:id="rId3"/>
              </a:rPr>
              <a:t>https://lynceans.org/talk-103-4192016/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Screen Shot 2019-11-22 at 8.40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3" y="1315265"/>
            <a:ext cx="3845957" cy="39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55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Upcoming Talks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2410" y="1589386"/>
          <a:ext cx="8229600" cy="4176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4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6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Topic/Title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1/22/20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Richard Norris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 of Paleobiology,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Geosciences Research Division,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Scripps Institution of Oceanography,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UC San Diego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Climate Change: Modern climate impacts and what we can expect of the future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49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3/3/20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Note that this talk is on Tuesday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Daniel Whiteson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 of Physics &amp; Astronomy,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UC Irvine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We Have No Idea: Big, Unanswered Questions</a:t>
                      </a:r>
                      <a:r>
                        <a:rPr lang="en-US" sz="1400" b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about the Universe and Its Particles</a:t>
                      </a:r>
                      <a:endParaRPr lang="en-US" sz="1400" b="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24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4/15/20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Dr. Gresham Bayne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Former Critical Care Consultant to STRATOS,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Former medical consultant to Bird Aerospace Industries,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Former CMO &amp; Chair of the Technical Advisory Committee for </a:t>
                      </a:r>
                      <a:r>
                        <a:rPr lang="en-US" sz="1400" b="0" i="1" baseline="0" dirty="0" err="1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NantHealth</a:t>
                      </a:r>
                      <a:endParaRPr lang="en-US" sz="1400" b="0" i="1" baseline="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What really happened during the STRATOS stratospheric parachute jump and what we still don’t know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841333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SUBJECT TO CHANGE</a:t>
            </a:r>
          </a:p>
          <a:p>
            <a:pPr algn="ctr"/>
            <a:r>
              <a:rPr lang="en-US" sz="2000" dirty="0"/>
              <a:t>This information is also on the website under “Upcoming Talks”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2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39927"/>
            <a:ext cx="7772400" cy="1760524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err="1"/>
              <a:t>Lyncean</a:t>
            </a:r>
            <a:r>
              <a:rPr lang="en-US" sz="4400" dirty="0"/>
              <a:t> website</a:t>
            </a:r>
            <a:br>
              <a:rPr lang="en-US" sz="4400" dirty="0"/>
            </a:br>
            <a:r>
              <a:rPr lang="en-US" sz="4400" dirty="0">
                <a:hlinkClick r:id="rId2"/>
              </a:rPr>
              <a:t>www.lynceans.org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7704" y="3886200"/>
            <a:ext cx="8268593" cy="1752600"/>
          </a:xfrm>
        </p:spPr>
        <p:txBody>
          <a:bodyPr>
            <a:normAutofit/>
          </a:bodyPr>
          <a:lstStyle/>
          <a:p>
            <a:r>
              <a:rPr lang="en-US" dirty="0"/>
              <a:t>Pete Lobner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2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on Pete’s Lynx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Later today:  U.S. tritium production for the nuclear weapons stockpile – not like the old days of the Cold War</a:t>
            </a:r>
          </a:p>
          <a:p>
            <a:r>
              <a:rPr lang="en-US" dirty="0"/>
              <a:t>27 Nov 2019: Land Speed Record Lows and Highs in 2019</a:t>
            </a:r>
          </a:p>
          <a:p>
            <a:r>
              <a:rPr lang="en-US" dirty="0"/>
              <a:t>18 Nov 2019: A Visit to the Berlin Wall, 30 Years After it Started Coming Down</a:t>
            </a:r>
          </a:p>
          <a:p>
            <a:r>
              <a:rPr lang="en-US" dirty="0"/>
              <a:t>6 Nov 2019:  Top 15 Largest U.S. Companies by Revenue (1954-2018)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4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224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Lyncean</a:t>
            </a:r>
            <a:r>
              <a:rPr lang="en-US" dirty="0"/>
              <a:t> website visitors</a:t>
            </a:r>
            <a:br>
              <a:rPr lang="en-US" dirty="0"/>
            </a:br>
            <a:r>
              <a:rPr lang="en-US" sz="2400" dirty="0"/>
              <a:t>10 December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 descr="10 Dec 2019 web site pie 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2" y="1509548"/>
            <a:ext cx="8306848" cy="43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8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729</Words>
  <Application>Microsoft Macintosh PowerPoint</Application>
  <PresentationFormat>On-screen Show (4:3)</PresentationFormat>
  <Paragraphs>96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Office Theme</vt:lpstr>
      <vt:lpstr>Welcome to the 133rd meeting of the Lyncean Group</vt:lpstr>
      <vt:lpstr>Agenda for 133rd Meeting 11 December 2019</vt:lpstr>
      <vt:lpstr>Announcements</vt:lpstr>
      <vt:lpstr>Announcements</vt:lpstr>
      <vt:lpstr>Announcements</vt:lpstr>
      <vt:lpstr>Upcoming Talks</vt:lpstr>
      <vt:lpstr>Lyncean website www.lynceans.org </vt:lpstr>
      <vt:lpstr>New on Pete’s Lynx</vt:lpstr>
      <vt:lpstr>Lyncean website visitors 10 December 2019</vt:lpstr>
      <vt:lpstr>Popular on the Lyncean website 10 December 2019</vt:lpstr>
      <vt:lpstr>New ways to search for extraterrestrial intelligence</vt:lpstr>
      <vt:lpstr>Speaker Appreciation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Hagan</dc:creator>
  <cp:lastModifiedBy>Bill Hagan</cp:lastModifiedBy>
  <cp:revision>271</cp:revision>
  <cp:lastPrinted>2019-10-30T15:47:58Z</cp:lastPrinted>
  <dcterms:created xsi:type="dcterms:W3CDTF">2019-08-13T13:25:23Z</dcterms:created>
  <dcterms:modified xsi:type="dcterms:W3CDTF">2019-12-13T22:55:57Z</dcterms:modified>
</cp:coreProperties>
</file>