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1.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1"/>
  </p:sldMasterIdLst>
  <p:notesMasterIdLst>
    <p:notesMasterId r:id="rId65"/>
  </p:notesMasterIdLst>
  <p:sldIdLst>
    <p:sldId id="256" r:id="rId2"/>
    <p:sldId id="453" r:id="rId3"/>
    <p:sldId id="443" r:id="rId4"/>
    <p:sldId id="446" r:id="rId5"/>
    <p:sldId id="258" r:id="rId6"/>
    <p:sldId id="451" r:id="rId7"/>
    <p:sldId id="449" r:id="rId8"/>
    <p:sldId id="401" r:id="rId9"/>
    <p:sldId id="421" r:id="rId10"/>
    <p:sldId id="458" r:id="rId11"/>
    <p:sldId id="448" r:id="rId12"/>
    <p:sldId id="392" r:id="rId13"/>
    <p:sldId id="417" r:id="rId14"/>
    <p:sldId id="428" r:id="rId15"/>
    <p:sldId id="447" r:id="rId16"/>
    <p:sldId id="424" r:id="rId17"/>
    <p:sldId id="423" r:id="rId18"/>
    <p:sldId id="464" r:id="rId19"/>
    <p:sldId id="467" r:id="rId20"/>
    <p:sldId id="405" r:id="rId21"/>
    <p:sldId id="383" r:id="rId22"/>
    <p:sldId id="439" r:id="rId23"/>
    <p:sldId id="399" r:id="rId24"/>
    <p:sldId id="379" r:id="rId25"/>
    <p:sldId id="412" r:id="rId26"/>
    <p:sldId id="416" r:id="rId27"/>
    <p:sldId id="459" r:id="rId28"/>
    <p:sldId id="442" r:id="rId29"/>
    <p:sldId id="432" r:id="rId30"/>
    <p:sldId id="425" r:id="rId31"/>
    <p:sldId id="441" r:id="rId32"/>
    <p:sldId id="455" r:id="rId33"/>
    <p:sldId id="420" r:id="rId34"/>
    <p:sldId id="436" r:id="rId35"/>
    <p:sldId id="413" r:id="rId36"/>
    <p:sldId id="422" r:id="rId37"/>
    <p:sldId id="454" r:id="rId38"/>
    <p:sldId id="438" r:id="rId39"/>
    <p:sldId id="427" r:id="rId40"/>
    <p:sldId id="259" r:id="rId41"/>
    <p:sldId id="463" r:id="rId42"/>
    <p:sldId id="456" r:id="rId43"/>
    <p:sldId id="457" r:id="rId44"/>
    <p:sldId id="426" r:id="rId45"/>
    <p:sldId id="466" r:id="rId46"/>
    <p:sldId id="452" r:id="rId47"/>
    <p:sldId id="429" r:id="rId48"/>
    <p:sldId id="257" r:id="rId49"/>
    <p:sldId id="440" r:id="rId50"/>
    <p:sldId id="460" r:id="rId51"/>
    <p:sldId id="437" r:id="rId52"/>
    <p:sldId id="435" r:id="rId53"/>
    <p:sldId id="461" r:id="rId54"/>
    <p:sldId id="462" r:id="rId55"/>
    <p:sldId id="450" r:id="rId56"/>
    <p:sldId id="391" r:id="rId57"/>
    <p:sldId id="377" r:id="rId58"/>
    <p:sldId id="433" r:id="rId59"/>
    <p:sldId id="402" r:id="rId60"/>
    <p:sldId id="375" r:id="rId61"/>
    <p:sldId id="418" r:id="rId62"/>
    <p:sldId id="419" r:id="rId63"/>
    <p:sldId id="382"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 Norris" initials="RN" lastIdx="2" clrIdx="0">
    <p:extLst>
      <p:ext uri="{19B8F6BF-5375-455C-9EA6-DF929625EA0E}">
        <p15:presenceInfo xmlns:p15="http://schemas.microsoft.com/office/powerpoint/2012/main" userId="29d0f62b5f9200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160"/>
    <p:restoredTop sz="94687"/>
  </p:normalViewPr>
  <p:slideViewPr>
    <p:cSldViewPr snapToGrid="0" snapToObjects="1">
      <p:cViewPr>
        <p:scale>
          <a:sx n="150" d="100"/>
          <a:sy n="150" d="100"/>
        </p:scale>
        <p:origin x="1856" y="1672"/>
      </p:cViewPr>
      <p:guideLst/>
    </p:cSldViewPr>
  </p:slideViewPr>
  <p:outlineViewPr>
    <p:cViewPr>
      <p:scale>
        <a:sx n="33" d="100"/>
        <a:sy n="33" d="100"/>
      </p:scale>
      <p:origin x="0" y="-1088"/>
    </p:cViewPr>
  </p:outlineViewPr>
  <p:notesTextViewPr>
    <p:cViewPr>
      <p:scale>
        <a:sx n="1" d="1"/>
        <a:sy n="1" d="1"/>
      </p:scale>
      <p:origin x="0" y="0"/>
    </p:cViewPr>
  </p:notesTextViewPr>
  <p:sorterViewPr>
    <p:cViewPr>
      <p:scale>
        <a:sx n="62" d="100"/>
        <a:sy n="62" d="100"/>
      </p:scale>
      <p:origin x="0" y="0"/>
    </p:cViewPr>
  </p:sorterViewPr>
  <p:notesViewPr>
    <p:cSldViewPr snapToGrid="0" snapToObjects="1">
      <p:cViewPr varScale="1">
        <p:scale>
          <a:sx n="90" d="100"/>
          <a:sy n="90" d="100"/>
        </p:scale>
        <p:origin x="3840"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1-02T11:17:43.776" idx="1">
    <p:pos x="10" y="10"/>
    <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942764-BAEF-A548-BC81-538CB3E0757E}" type="datetimeFigureOut">
              <a:rPr lang="en-US" smtClean="0"/>
              <a:t>1/23/20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FCD79-FF34-5E4B-8CFC-8E10733B0CA5}" type="slidenum">
              <a:rPr lang="en-US" smtClean="0"/>
              <a:t>‹#›</a:t>
            </a:fld>
            <a:endParaRPr lang="en-US"/>
          </a:p>
        </p:txBody>
      </p:sp>
    </p:spTree>
    <p:extLst>
      <p:ext uri="{BB962C8B-B14F-4D97-AF65-F5344CB8AC3E}">
        <p14:creationId xmlns:p14="http://schemas.microsoft.com/office/powerpoint/2010/main" val="2521583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talk is predicated on the idea that if you know what the future could be,, you can change it. You can change where you live, retire, invest and how you vote if you don't like that future. </a:t>
            </a:r>
          </a:p>
        </p:txBody>
      </p:sp>
      <p:sp>
        <p:nvSpPr>
          <p:cNvPr id="4" name="Slide Number Placeholder 3"/>
          <p:cNvSpPr>
            <a:spLocks noGrp="1"/>
          </p:cNvSpPr>
          <p:nvPr>
            <p:ph type="sldNum" sz="quarter" idx="5"/>
          </p:nvPr>
        </p:nvSpPr>
        <p:spPr/>
        <p:txBody>
          <a:bodyPr/>
          <a:lstStyle/>
          <a:p>
            <a:fld id="{C50FCD79-FF34-5E4B-8CFC-8E10733B0CA5}" type="slidenum">
              <a:rPr lang="en-US" smtClean="0"/>
              <a:t>1</a:t>
            </a:fld>
            <a:endParaRPr lang="en-US"/>
          </a:p>
        </p:txBody>
      </p:sp>
    </p:spTree>
    <p:extLst>
      <p:ext uri="{BB962C8B-B14F-4D97-AF65-F5344CB8AC3E}">
        <p14:creationId xmlns:p14="http://schemas.microsoft.com/office/powerpoint/2010/main" val="3670265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Excessive heat gradually reduces outdoor labor with reductions up to ~7% of hours worked. This has large impacts on the building trade...</a:t>
            </a:r>
          </a:p>
        </p:txBody>
      </p:sp>
      <p:sp>
        <p:nvSpPr>
          <p:cNvPr id="4" name="Slide Number Placeholder 3"/>
          <p:cNvSpPr>
            <a:spLocks noGrp="1"/>
          </p:cNvSpPr>
          <p:nvPr>
            <p:ph type="sldNum" sz="quarter" idx="5"/>
          </p:nvPr>
        </p:nvSpPr>
        <p:spPr/>
        <p:txBody>
          <a:bodyPr/>
          <a:lstStyle/>
          <a:p>
            <a:fld id="{C50FCD79-FF34-5E4B-8CFC-8E10733B0CA5}" type="slidenum">
              <a:rPr lang="en-US" smtClean="0"/>
              <a:t>10</a:t>
            </a:fld>
            <a:endParaRPr lang="en-US"/>
          </a:p>
        </p:txBody>
      </p:sp>
    </p:spTree>
    <p:extLst>
      <p:ext uri="{BB962C8B-B14F-4D97-AF65-F5344CB8AC3E}">
        <p14:creationId xmlns:p14="http://schemas.microsoft.com/office/powerpoint/2010/main" val="163257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F97F7A88-F1E1-7743-8A36-6A39F06313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742950" indent="-285750">
              <a:defRPr sz="2400">
                <a:solidFill>
                  <a:schemeClr val="tx1"/>
                </a:solidFill>
                <a:latin typeface="Tahoma" panose="020B0604030504040204" pitchFamily="34" charset="0"/>
                <a:ea typeface="ＭＳ Ｐゴシック" panose="020B0600070205080204" pitchFamily="34" charset="-128"/>
              </a:defRPr>
            </a:lvl2pPr>
            <a:lvl3pPr marL="1143000" indent="-228600">
              <a:defRPr sz="2400">
                <a:solidFill>
                  <a:schemeClr val="tx1"/>
                </a:solidFill>
                <a:latin typeface="Tahoma" panose="020B0604030504040204" pitchFamily="34" charset="0"/>
                <a:ea typeface="ＭＳ Ｐゴシック" panose="020B0600070205080204" pitchFamily="34" charset="-128"/>
              </a:defRPr>
            </a:lvl3pPr>
            <a:lvl4pPr marL="1600200" indent="-228600">
              <a:defRPr sz="2400">
                <a:solidFill>
                  <a:schemeClr val="tx1"/>
                </a:solidFill>
                <a:latin typeface="Tahoma" panose="020B0604030504040204" pitchFamily="34" charset="0"/>
                <a:ea typeface="ＭＳ Ｐゴシック" panose="020B0600070205080204" pitchFamily="34" charset="-128"/>
              </a:defRPr>
            </a:lvl4pPr>
            <a:lvl5pPr marL="2057400" indent="-22860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fld id="{C3A6CFB4-D36B-AD49-BE3D-FC9170DD2215}" type="slidenum">
              <a:rPr lang="en-US" altLang="en-US" sz="1200">
                <a:latin typeface="Arial" panose="020B0604020202020204" pitchFamily="34" charset="0"/>
              </a:rPr>
              <a:pPr/>
              <a:t>11</a:t>
            </a:fld>
            <a:endParaRPr lang="en-US" altLang="en-US" sz="1200">
              <a:latin typeface="Arial" panose="020B0604020202020204" pitchFamily="34" charset="0"/>
            </a:endParaRPr>
          </a:p>
        </p:txBody>
      </p:sp>
      <p:sp>
        <p:nvSpPr>
          <p:cNvPr id="30722" name="Rectangle 2">
            <a:extLst>
              <a:ext uri="{FF2B5EF4-FFF2-40B4-BE49-F238E27FC236}">
                <a16:creationId xmlns:a16="http://schemas.microsoft.com/office/drawing/2014/main" id="{30174318-173D-7F4D-8C68-A48F0D83D89D}"/>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1415C58D-9102-0144-88C6-88CFA2087F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Today, most rain is over the mountains in Northern California; these wet areas export water to the dryer southern part of the state through the State water system. </a:t>
            </a:r>
          </a:p>
        </p:txBody>
      </p:sp>
    </p:spTree>
    <p:extLst>
      <p:ext uri="{BB962C8B-B14F-4D97-AF65-F5344CB8AC3E}">
        <p14:creationId xmlns:p14="http://schemas.microsoft.com/office/powerpoint/2010/main" val="4171056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6C3A4F-C9DD-FA4E-A3FB-773CFE09796F}" type="slidenum">
              <a:rPr lang="en-US"/>
              <a:pPr/>
              <a:t>12</a:t>
            </a:fld>
            <a:endParaRPr lang="en-US"/>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p:txBody>
          <a:bodyPr/>
          <a:lstStyle/>
          <a:p>
            <a:r>
              <a:rPr lang="en-US" dirty="0"/>
              <a:t>Multiple models suggest little change in overall precipitation amounts for California, but the devil is in the details.... </a:t>
            </a:r>
          </a:p>
        </p:txBody>
      </p:sp>
    </p:spTree>
    <p:extLst>
      <p:ext uri="{BB962C8B-B14F-4D97-AF65-F5344CB8AC3E}">
        <p14:creationId xmlns:p14="http://schemas.microsoft.com/office/powerpoint/2010/main" val="1226307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Precipitation continues to be uneven across the state, with falling Winter rainfall in Southern California and Baja California, and a modest increase in summer rains</a:t>
            </a:r>
          </a:p>
        </p:txBody>
      </p:sp>
      <p:sp>
        <p:nvSpPr>
          <p:cNvPr id="4" name="Slide Number Placeholder 3"/>
          <p:cNvSpPr>
            <a:spLocks noGrp="1"/>
          </p:cNvSpPr>
          <p:nvPr>
            <p:ph type="sldNum" sz="quarter" idx="5"/>
          </p:nvPr>
        </p:nvSpPr>
        <p:spPr/>
        <p:txBody>
          <a:bodyPr/>
          <a:lstStyle/>
          <a:p>
            <a:fld id="{C50FCD79-FF34-5E4B-8CFC-8E10733B0CA5}" type="slidenum">
              <a:rPr lang="en-US" smtClean="0"/>
              <a:t>13</a:t>
            </a:fld>
            <a:endParaRPr lang="en-US"/>
          </a:p>
        </p:txBody>
      </p:sp>
    </p:spTree>
    <p:extLst>
      <p:ext uri="{BB962C8B-B14F-4D97-AF65-F5344CB8AC3E}">
        <p14:creationId xmlns:p14="http://schemas.microsoft.com/office/powerpoint/2010/main" val="2104487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ARs are projected to increase, with more focused water delivery</a:t>
            </a:r>
          </a:p>
        </p:txBody>
      </p:sp>
      <p:sp>
        <p:nvSpPr>
          <p:cNvPr id="4" name="Slide Number Placeholder 3"/>
          <p:cNvSpPr>
            <a:spLocks noGrp="1"/>
          </p:cNvSpPr>
          <p:nvPr>
            <p:ph type="sldNum" sz="quarter" idx="5"/>
          </p:nvPr>
        </p:nvSpPr>
        <p:spPr/>
        <p:txBody>
          <a:bodyPr/>
          <a:lstStyle/>
          <a:p>
            <a:fld id="{C50FCD79-FF34-5E4B-8CFC-8E10733B0CA5}" type="slidenum">
              <a:rPr lang="en-US" smtClean="0"/>
              <a:t>14</a:t>
            </a:fld>
            <a:endParaRPr lang="en-US"/>
          </a:p>
        </p:txBody>
      </p:sp>
    </p:spTree>
    <p:extLst>
      <p:ext uri="{BB962C8B-B14F-4D97-AF65-F5344CB8AC3E}">
        <p14:creationId xmlns:p14="http://schemas.microsoft.com/office/powerpoint/2010/main" val="505807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projections suggest precipitation. will be far less predictable in any given year...from droughts to floods.  For instance the 1862 flood that turned Sacramento into a lake (along with Oregon and the California deserts) was caused by an "Atmospheric River"</a:t>
            </a:r>
          </a:p>
        </p:txBody>
      </p:sp>
      <p:sp>
        <p:nvSpPr>
          <p:cNvPr id="4" name="Slide Number Placeholder 3"/>
          <p:cNvSpPr>
            <a:spLocks noGrp="1"/>
          </p:cNvSpPr>
          <p:nvPr>
            <p:ph type="sldNum" sz="quarter" idx="5"/>
          </p:nvPr>
        </p:nvSpPr>
        <p:spPr/>
        <p:txBody>
          <a:bodyPr/>
          <a:lstStyle/>
          <a:p>
            <a:fld id="{C50FCD79-FF34-5E4B-8CFC-8E10733B0CA5}" type="slidenum">
              <a:rPr lang="en-US" smtClean="0"/>
              <a:t>15</a:t>
            </a:fld>
            <a:endParaRPr lang="en-US"/>
          </a:p>
        </p:txBody>
      </p:sp>
    </p:spTree>
    <p:extLst>
      <p:ext uri="{BB962C8B-B14F-4D97-AF65-F5344CB8AC3E}">
        <p14:creationId xmlns:p14="http://schemas.microsoft.com/office/powerpoint/2010/main" val="361826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01B2CC-2556-B044-92AC-5EB95084C431}" type="slidenum">
              <a:rPr lang="en-US"/>
              <a:pPr/>
              <a:t>20</a:t>
            </a:fld>
            <a:endParaRPr lang="en-US"/>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77103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0A365EAE-8745-7F48-A842-71EAFD0063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fld id="{F44807A5-34CC-8349-B4B3-6AD86C75F48A}" type="slidenum">
              <a:rPr lang="en-US" altLang="en-US" sz="1200">
                <a:latin typeface="Arial" panose="020B0604020202020204" pitchFamily="34" charset="0"/>
              </a:rPr>
              <a:pPr eaLnBrk="1" hangingPunct="1"/>
              <a:t>21</a:t>
            </a:fld>
            <a:endParaRPr lang="en-US" altLang="en-US" sz="1200">
              <a:latin typeface="Arial" panose="020B0604020202020204" pitchFamily="34" charset="0"/>
            </a:endParaRPr>
          </a:p>
        </p:txBody>
      </p:sp>
      <p:sp>
        <p:nvSpPr>
          <p:cNvPr id="66562" name="Rectangle 2">
            <a:extLst>
              <a:ext uri="{FF2B5EF4-FFF2-40B4-BE49-F238E27FC236}">
                <a16:creationId xmlns:a16="http://schemas.microsoft.com/office/drawing/2014/main" id="{22268D9E-08D1-4046-9D4E-3C8810864BAE}"/>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2C44D61D-7AFC-FA4A-BBC2-608D41BDA1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Salmon, for instance, need flood water to have successful spawning so more drought will be bad for them. This is also the case for other endangered species--Sturgeon and the tiny "Delta Smelt" for instance, setting up conflicts between conservationists and everyone wanting water. </a:t>
            </a:r>
          </a:p>
        </p:txBody>
      </p:sp>
    </p:spTree>
    <p:extLst>
      <p:ext uri="{BB962C8B-B14F-4D97-AF65-F5344CB8AC3E}">
        <p14:creationId xmlns:p14="http://schemas.microsoft.com/office/powerpoint/2010/main" val="246447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Salmon (trout too) both get nailed another way--as water temperatures increase in their stream habitats...increasing temperatures wipe out many spawning grounds by ~2050 since more than 3 years of failed spawning is enough to do in the population for sea-returning salmon. </a:t>
            </a:r>
          </a:p>
        </p:txBody>
      </p:sp>
      <p:sp>
        <p:nvSpPr>
          <p:cNvPr id="4" name="Slide Number Placeholder 3"/>
          <p:cNvSpPr>
            <a:spLocks noGrp="1"/>
          </p:cNvSpPr>
          <p:nvPr>
            <p:ph type="sldNum" sz="quarter" idx="5"/>
          </p:nvPr>
        </p:nvSpPr>
        <p:spPr/>
        <p:txBody>
          <a:bodyPr/>
          <a:lstStyle/>
          <a:p>
            <a:fld id="{C50FCD79-FF34-5E4B-8CFC-8E10733B0CA5}" type="slidenum">
              <a:rPr lang="en-US" smtClean="0"/>
              <a:t>22</a:t>
            </a:fld>
            <a:endParaRPr lang="en-US"/>
          </a:p>
        </p:txBody>
      </p:sp>
    </p:spTree>
    <p:extLst>
      <p:ext uri="{BB962C8B-B14F-4D97-AF65-F5344CB8AC3E}">
        <p14:creationId xmlns:p14="http://schemas.microsoft.com/office/powerpoint/2010/main" val="1257422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C82E5D-8F08-4545-B47D-82647D01FB83}" type="slidenum">
              <a:rPr lang="en-US"/>
              <a:pPr/>
              <a:t>23</a:t>
            </a:fld>
            <a:endParaRPr lang="en-US"/>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r>
              <a:rPr lang="en-US" dirty="0"/>
              <a:t>Water temps also rise because snow melt falls as glaciers and snow pack disappear.  Projections are scary here--snow pack is nearly extinct by ~2080 in the "business as usual" GHG scenario</a:t>
            </a:r>
          </a:p>
        </p:txBody>
      </p:sp>
    </p:spTree>
    <p:extLst>
      <p:ext uri="{BB962C8B-B14F-4D97-AF65-F5344CB8AC3E}">
        <p14:creationId xmlns:p14="http://schemas.microsoft.com/office/powerpoint/2010/main" val="292510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wife has been pestering me about retirement. We both liked living in Tucson, Az when I was a Master's Student...but future projections suggest more than 4 months with temps &gt;100 F...no thank you! Investing in </a:t>
            </a:r>
            <a:r>
              <a:rPr lang="en-US" dirty="0" err="1"/>
              <a:t>propertuy</a:t>
            </a:r>
            <a:r>
              <a:rPr lang="en-US" dirty="0"/>
              <a:t> is not a good idea...</a:t>
            </a:r>
          </a:p>
        </p:txBody>
      </p:sp>
      <p:sp>
        <p:nvSpPr>
          <p:cNvPr id="4" name="Slide Number Placeholder 3"/>
          <p:cNvSpPr>
            <a:spLocks noGrp="1"/>
          </p:cNvSpPr>
          <p:nvPr>
            <p:ph type="sldNum" sz="quarter" idx="5"/>
          </p:nvPr>
        </p:nvSpPr>
        <p:spPr/>
        <p:txBody>
          <a:bodyPr/>
          <a:lstStyle/>
          <a:p>
            <a:fld id="{C50FCD79-FF34-5E4B-8CFC-8E10733B0CA5}" type="slidenum">
              <a:rPr lang="en-US" smtClean="0"/>
              <a:t>2</a:t>
            </a:fld>
            <a:endParaRPr lang="en-US"/>
          </a:p>
        </p:txBody>
      </p:sp>
    </p:spTree>
    <p:extLst>
      <p:ext uri="{BB962C8B-B14F-4D97-AF65-F5344CB8AC3E}">
        <p14:creationId xmlns:p14="http://schemas.microsoft.com/office/powerpoint/2010/main" val="391432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3FB3B1-BAA0-4048-A6DD-8243C7F5F405}" type="slidenum">
              <a:rPr lang="en-US"/>
              <a:pPr/>
              <a:t>24</a:t>
            </a:fld>
            <a:endParaRPr lang="en-US"/>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r>
              <a:rPr lang="en-US" dirty="0"/>
              <a:t>If there is no snowpack, water comes down the streams as rain-runoff and flows to the sea.  While the rain can be stored, there is now slowly-melting snow to resupply the water to dams when water deliveries are made to agriculture or urban centers.  So overall storage falls. </a:t>
            </a:r>
          </a:p>
        </p:txBody>
      </p:sp>
    </p:spTree>
    <p:extLst>
      <p:ext uri="{BB962C8B-B14F-4D97-AF65-F5344CB8AC3E}">
        <p14:creationId xmlns:p14="http://schemas.microsoft.com/office/powerpoint/2010/main" val="4152457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solution is to 'bank' the runoff in the groundwater system.  Only trouble is that we have abused the groundwater storage for years by massive over pumping. </a:t>
            </a:r>
          </a:p>
        </p:txBody>
      </p:sp>
      <p:sp>
        <p:nvSpPr>
          <p:cNvPr id="4" name="Slide Number Placeholder 3"/>
          <p:cNvSpPr>
            <a:spLocks noGrp="1"/>
          </p:cNvSpPr>
          <p:nvPr>
            <p:ph type="sldNum" sz="quarter" idx="5"/>
          </p:nvPr>
        </p:nvSpPr>
        <p:spPr/>
        <p:txBody>
          <a:bodyPr/>
          <a:lstStyle/>
          <a:p>
            <a:fld id="{C50FCD79-FF34-5E4B-8CFC-8E10733B0CA5}" type="slidenum">
              <a:rPr lang="en-US" smtClean="0"/>
              <a:t>25</a:t>
            </a:fld>
            <a:endParaRPr lang="en-US"/>
          </a:p>
        </p:txBody>
      </p:sp>
    </p:spTree>
    <p:extLst>
      <p:ext uri="{BB962C8B-B14F-4D97-AF65-F5344CB8AC3E}">
        <p14:creationId xmlns:p14="http://schemas.microsoft.com/office/powerpoint/2010/main" val="3180593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Hotter, dryer conditions dry out soils and convert grasslands to desert. The Central valley breadbasket of California is in trouble with 30-40% decreases in soil moisture by 2100.  That water deficit will increase agricultural water demand just when expanding urban centers demand more water too....</a:t>
            </a:r>
          </a:p>
        </p:txBody>
      </p:sp>
      <p:sp>
        <p:nvSpPr>
          <p:cNvPr id="4" name="Slide Number Placeholder 3"/>
          <p:cNvSpPr>
            <a:spLocks noGrp="1"/>
          </p:cNvSpPr>
          <p:nvPr>
            <p:ph type="sldNum" sz="quarter" idx="5"/>
          </p:nvPr>
        </p:nvSpPr>
        <p:spPr/>
        <p:txBody>
          <a:bodyPr/>
          <a:lstStyle/>
          <a:p>
            <a:fld id="{C50FCD79-FF34-5E4B-8CFC-8E10733B0CA5}" type="slidenum">
              <a:rPr lang="en-US" smtClean="0"/>
              <a:t>26</a:t>
            </a:fld>
            <a:endParaRPr lang="en-US"/>
          </a:p>
        </p:txBody>
      </p:sp>
    </p:spTree>
    <p:extLst>
      <p:ext uri="{BB962C8B-B14F-4D97-AF65-F5344CB8AC3E}">
        <p14:creationId xmlns:p14="http://schemas.microsoft.com/office/powerpoint/2010/main" val="1580904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Warming climate also decreases winter 'chill hours'--cold conditions needed to set the fruit for plums, nut trees and grapes.... Spells trouble for traditional California cash crops like almonds and stone fruit. </a:t>
            </a:r>
          </a:p>
        </p:txBody>
      </p:sp>
      <p:sp>
        <p:nvSpPr>
          <p:cNvPr id="4" name="Slide Number Placeholder 3"/>
          <p:cNvSpPr>
            <a:spLocks noGrp="1"/>
          </p:cNvSpPr>
          <p:nvPr>
            <p:ph type="sldNum" sz="quarter" idx="5"/>
          </p:nvPr>
        </p:nvSpPr>
        <p:spPr/>
        <p:txBody>
          <a:bodyPr/>
          <a:lstStyle/>
          <a:p>
            <a:fld id="{C50FCD79-FF34-5E4B-8CFC-8E10733B0CA5}" type="slidenum">
              <a:rPr lang="en-US" smtClean="0"/>
              <a:t>27</a:t>
            </a:fld>
            <a:endParaRPr lang="en-US"/>
          </a:p>
        </p:txBody>
      </p:sp>
    </p:spTree>
    <p:extLst>
      <p:ext uri="{BB962C8B-B14F-4D97-AF65-F5344CB8AC3E}">
        <p14:creationId xmlns:p14="http://schemas.microsoft.com/office/powerpoint/2010/main" val="3945552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Grapes for premium wines are in trouble in California but new growing area will appear in Mass. and Oregon-Washington. The big limitation is when hot days exceed 35°C ad when there is more than a week or two of such temperatures. . Less-than-premium-wines can be grown at these temps suggesting that California will return to making "wine in the box" with added sugar....</a:t>
            </a:r>
          </a:p>
        </p:txBody>
      </p:sp>
      <p:sp>
        <p:nvSpPr>
          <p:cNvPr id="4" name="Slide Number Placeholder 3"/>
          <p:cNvSpPr>
            <a:spLocks noGrp="1"/>
          </p:cNvSpPr>
          <p:nvPr>
            <p:ph type="sldNum" sz="quarter" idx="5"/>
          </p:nvPr>
        </p:nvSpPr>
        <p:spPr/>
        <p:txBody>
          <a:bodyPr/>
          <a:lstStyle/>
          <a:p>
            <a:fld id="{C50FCD79-FF34-5E4B-8CFC-8E10733B0CA5}" type="slidenum">
              <a:rPr lang="en-US" smtClean="0"/>
              <a:t>28</a:t>
            </a:fld>
            <a:endParaRPr lang="en-US"/>
          </a:p>
        </p:txBody>
      </p:sp>
    </p:spTree>
    <p:extLst>
      <p:ext uri="{BB962C8B-B14F-4D97-AF65-F5344CB8AC3E}">
        <p14:creationId xmlns:p14="http://schemas.microsoft.com/office/powerpoint/2010/main" val="4129859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Hotter, drier conditions are ripe for wild fire; this is not just about fires on the landscape, but about smoke too...</a:t>
            </a:r>
          </a:p>
        </p:txBody>
      </p:sp>
      <p:sp>
        <p:nvSpPr>
          <p:cNvPr id="4" name="Slide Number Placeholder 3"/>
          <p:cNvSpPr>
            <a:spLocks noGrp="1"/>
          </p:cNvSpPr>
          <p:nvPr>
            <p:ph type="sldNum" sz="quarter" idx="5"/>
          </p:nvPr>
        </p:nvSpPr>
        <p:spPr/>
        <p:txBody>
          <a:bodyPr/>
          <a:lstStyle/>
          <a:p>
            <a:fld id="{C50FCD79-FF34-5E4B-8CFC-8E10733B0CA5}" type="slidenum">
              <a:rPr lang="en-US" smtClean="0"/>
              <a:t>29</a:t>
            </a:fld>
            <a:endParaRPr lang="en-US"/>
          </a:p>
        </p:txBody>
      </p:sp>
    </p:spTree>
    <p:extLst>
      <p:ext uri="{BB962C8B-B14F-4D97-AF65-F5344CB8AC3E}">
        <p14:creationId xmlns:p14="http://schemas.microsoft.com/office/powerpoint/2010/main" val="286868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large fires become 75-300% more prevalent compared to the past, particularly in the West, Great Lakes and Southeast. </a:t>
            </a:r>
          </a:p>
        </p:txBody>
      </p:sp>
      <p:sp>
        <p:nvSpPr>
          <p:cNvPr id="4" name="Slide Number Placeholder 3"/>
          <p:cNvSpPr>
            <a:spLocks noGrp="1"/>
          </p:cNvSpPr>
          <p:nvPr>
            <p:ph type="sldNum" sz="quarter" idx="5"/>
          </p:nvPr>
        </p:nvSpPr>
        <p:spPr/>
        <p:txBody>
          <a:bodyPr/>
          <a:lstStyle/>
          <a:p>
            <a:fld id="{C50FCD79-FF34-5E4B-8CFC-8E10733B0CA5}" type="slidenum">
              <a:rPr lang="en-US" smtClean="0"/>
              <a:t>30</a:t>
            </a:fld>
            <a:endParaRPr lang="en-US"/>
          </a:p>
        </p:txBody>
      </p:sp>
    </p:spTree>
    <p:extLst>
      <p:ext uri="{BB962C8B-B14F-4D97-AF65-F5344CB8AC3E}">
        <p14:creationId xmlns:p14="http://schemas.microsoft.com/office/powerpoint/2010/main" val="717254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models show massive increases in Sierra and North Coast fire mostly owing to climate change, but also urban sprawl. Urbanization increases fire loss and also increases fire frequency (owing to more ignitions) up to a point.  But at higher human density, there is more effort to suppress fires and more relatively hard-to-burn structure to get in the way of freely spreading blazes. </a:t>
            </a:r>
          </a:p>
        </p:txBody>
      </p:sp>
      <p:sp>
        <p:nvSpPr>
          <p:cNvPr id="4" name="Slide Number Placeholder 3"/>
          <p:cNvSpPr>
            <a:spLocks noGrp="1"/>
          </p:cNvSpPr>
          <p:nvPr>
            <p:ph type="sldNum" sz="quarter" idx="5"/>
          </p:nvPr>
        </p:nvSpPr>
        <p:spPr/>
        <p:txBody>
          <a:bodyPr/>
          <a:lstStyle/>
          <a:p>
            <a:fld id="{C50FCD79-FF34-5E4B-8CFC-8E10733B0CA5}" type="slidenum">
              <a:rPr lang="en-US" smtClean="0"/>
              <a:t>31</a:t>
            </a:fld>
            <a:endParaRPr lang="en-US"/>
          </a:p>
        </p:txBody>
      </p:sp>
    </p:spTree>
    <p:extLst>
      <p:ext uri="{BB962C8B-B14F-4D97-AF65-F5344CB8AC3E}">
        <p14:creationId xmlns:p14="http://schemas.microsoft.com/office/powerpoint/2010/main" val="2321069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Smoke is an emerging problem since it can be very dense, can travel very far and has significant negative health effects.  Smoke may also lower real-estate value if persistent. </a:t>
            </a:r>
          </a:p>
        </p:txBody>
      </p:sp>
      <p:sp>
        <p:nvSpPr>
          <p:cNvPr id="4" name="Slide Number Placeholder 3"/>
          <p:cNvSpPr>
            <a:spLocks noGrp="1"/>
          </p:cNvSpPr>
          <p:nvPr>
            <p:ph type="sldNum" sz="quarter" idx="5"/>
          </p:nvPr>
        </p:nvSpPr>
        <p:spPr/>
        <p:txBody>
          <a:bodyPr/>
          <a:lstStyle/>
          <a:p>
            <a:fld id="{C50FCD79-FF34-5E4B-8CFC-8E10733B0CA5}" type="slidenum">
              <a:rPr lang="en-US" smtClean="0"/>
              <a:t>32</a:t>
            </a:fld>
            <a:endParaRPr lang="en-US"/>
          </a:p>
        </p:txBody>
      </p:sp>
    </p:spTree>
    <p:extLst>
      <p:ext uri="{BB962C8B-B14F-4D97-AF65-F5344CB8AC3E}">
        <p14:creationId xmlns:p14="http://schemas.microsoft.com/office/powerpoint/2010/main" val="1068969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without population change, warming and more inversions will increase ground-level air pollution in the </a:t>
            </a:r>
            <a:r>
              <a:rPr lang="en-US" dirty="0" err="1"/>
              <a:t>ubanized</a:t>
            </a:r>
            <a:r>
              <a:rPr lang="en-US" dirty="0"/>
              <a:t> SoCal and interior Bay area. </a:t>
            </a:r>
          </a:p>
        </p:txBody>
      </p:sp>
      <p:sp>
        <p:nvSpPr>
          <p:cNvPr id="4" name="Slide Number Placeholder 3"/>
          <p:cNvSpPr>
            <a:spLocks noGrp="1"/>
          </p:cNvSpPr>
          <p:nvPr>
            <p:ph type="sldNum" sz="quarter" idx="5"/>
          </p:nvPr>
        </p:nvSpPr>
        <p:spPr/>
        <p:txBody>
          <a:bodyPr/>
          <a:lstStyle/>
          <a:p>
            <a:fld id="{C50FCD79-FF34-5E4B-8CFC-8E10733B0CA5}" type="slidenum">
              <a:rPr lang="en-US" smtClean="0"/>
              <a:t>33</a:t>
            </a:fld>
            <a:endParaRPr lang="en-US"/>
          </a:p>
        </p:txBody>
      </p:sp>
    </p:spTree>
    <p:extLst>
      <p:ext uri="{BB962C8B-B14F-4D97-AF65-F5344CB8AC3E}">
        <p14:creationId xmlns:p14="http://schemas.microsoft.com/office/powerpoint/2010/main" val="3498207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project future climate by guessing like gazing at a crystal ball I(often not so good), or from our knowledge of basic physics (actually, not bad), or from more sophisticated computer analysis (also good).  We do pretty well with climate projections, but demography, economics and politics are hard to predict. </a:t>
            </a:r>
          </a:p>
        </p:txBody>
      </p:sp>
      <p:sp>
        <p:nvSpPr>
          <p:cNvPr id="4" name="Slide Number Placeholder 3"/>
          <p:cNvSpPr>
            <a:spLocks noGrp="1"/>
          </p:cNvSpPr>
          <p:nvPr>
            <p:ph type="sldNum" sz="quarter" idx="5"/>
          </p:nvPr>
        </p:nvSpPr>
        <p:spPr/>
        <p:txBody>
          <a:bodyPr/>
          <a:lstStyle/>
          <a:p>
            <a:fld id="{C50FCD79-FF34-5E4B-8CFC-8E10733B0CA5}" type="slidenum">
              <a:rPr lang="en-US" smtClean="0"/>
              <a:t>3</a:t>
            </a:fld>
            <a:endParaRPr lang="en-US"/>
          </a:p>
        </p:txBody>
      </p:sp>
    </p:spTree>
    <p:extLst>
      <p:ext uri="{BB962C8B-B14F-4D97-AF65-F5344CB8AC3E}">
        <p14:creationId xmlns:p14="http://schemas.microsoft.com/office/powerpoint/2010/main" val="356258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Ozone rises into the future, particularly in cities as they warm, but we can do something about this by controlling emissions.  Unfortunately, Asian emissions will make it all the way across the Pacific to lower our air quality. </a:t>
            </a:r>
          </a:p>
        </p:txBody>
      </p:sp>
      <p:sp>
        <p:nvSpPr>
          <p:cNvPr id="4" name="Slide Number Placeholder 3"/>
          <p:cNvSpPr>
            <a:spLocks noGrp="1"/>
          </p:cNvSpPr>
          <p:nvPr>
            <p:ph type="sldNum" sz="quarter" idx="5"/>
          </p:nvPr>
        </p:nvSpPr>
        <p:spPr/>
        <p:txBody>
          <a:bodyPr/>
          <a:lstStyle/>
          <a:p>
            <a:fld id="{C50FCD79-FF34-5E4B-8CFC-8E10733B0CA5}" type="slidenum">
              <a:rPr lang="en-US" smtClean="0"/>
              <a:t>34</a:t>
            </a:fld>
            <a:endParaRPr lang="en-US"/>
          </a:p>
        </p:txBody>
      </p:sp>
    </p:spTree>
    <p:extLst>
      <p:ext uri="{BB962C8B-B14F-4D97-AF65-F5344CB8AC3E}">
        <p14:creationId xmlns:p14="http://schemas.microsoft.com/office/powerpoint/2010/main" val="169834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solution to global change is more renewables, but climate affects them too. </a:t>
            </a:r>
          </a:p>
        </p:txBody>
      </p:sp>
      <p:sp>
        <p:nvSpPr>
          <p:cNvPr id="4" name="Slide Number Placeholder 3"/>
          <p:cNvSpPr>
            <a:spLocks noGrp="1"/>
          </p:cNvSpPr>
          <p:nvPr>
            <p:ph type="sldNum" sz="quarter" idx="5"/>
          </p:nvPr>
        </p:nvSpPr>
        <p:spPr/>
        <p:txBody>
          <a:bodyPr/>
          <a:lstStyle/>
          <a:p>
            <a:fld id="{C50FCD79-FF34-5E4B-8CFC-8E10733B0CA5}" type="slidenum">
              <a:rPr lang="en-US" smtClean="0"/>
              <a:t>35</a:t>
            </a:fld>
            <a:endParaRPr lang="en-US"/>
          </a:p>
        </p:txBody>
      </p:sp>
    </p:spTree>
    <p:extLst>
      <p:ext uri="{BB962C8B-B14F-4D97-AF65-F5344CB8AC3E}">
        <p14:creationId xmlns:p14="http://schemas.microsoft.com/office/powerpoint/2010/main" val="17744709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y 2080, photovoltaic energy production falls off by 4-6% because of more insolation O(due to more water vapor in the atmosphere) and hotter days that reduce </a:t>
            </a:r>
            <a:r>
              <a:rPr lang="en-US" dirty="0" err="1"/>
              <a:t>efficiecy</a:t>
            </a:r>
            <a:r>
              <a:rPr lang="en-US" dirty="0"/>
              <a:t> of PV power production. Concentrated solar plans also suffer a little from reduced insolation, but they. do better than PV</a:t>
            </a:r>
          </a:p>
        </p:txBody>
      </p:sp>
      <p:sp>
        <p:nvSpPr>
          <p:cNvPr id="4" name="Slide Number Placeholder 3"/>
          <p:cNvSpPr>
            <a:spLocks noGrp="1"/>
          </p:cNvSpPr>
          <p:nvPr>
            <p:ph type="sldNum" sz="quarter" idx="5"/>
          </p:nvPr>
        </p:nvSpPr>
        <p:spPr/>
        <p:txBody>
          <a:bodyPr/>
          <a:lstStyle/>
          <a:p>
            <a:fld id="{C50FCD79-FF34-5E4B-8CFC-8E10733B0CA5}" type="slidenum">
              <a:rPr lang="en-US" smtClean="0"/>
              <a:t>36</a:t>
            </a:fld>
            <a:endParaRPr lang="en-US"/>
          </a:p>
        </p:txBody>
      </p:sp>
    </p:spTree>
    <p:extLst>
      <p:ext uri="{BB962C8B-B14F-4D97-AF65-F5344CB8AC3E}">
        <p14:creationId xmlns:p14="http://schemas.microsoft.com/office/powerpoint/2010/main" val="24847899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along with abundance is drought--projected to increase particularly after 2050 owing to having mode precipitation delivered by relatively infrequent ARs</a:t>
            </a:r>
          </a:p>
        </p:txBody>
      </p:sp>
      <p:sp>
        <p:nvSpPr>
          <p:cNvPr id="4" name="Slide Number Placeholder 3"/>
          <p:cNvSpPr>
            <a:spLocks noGrp="1"/>
          </p:cNvSpPr>
          <p:nvPr>
            <p:ph type="sldNum" sz="quarter" idx="5"/>
          </p:nvPr>
        </p:nvSpPr>
        <p:spPr/>
        <p:txBody>
          <a:bodyPr/>
          <a:lstStyle/>
          <a:p>
            <a:fld id="{C50FCD79-FF34-5E4B-8CFC-8E10733B0CA5}" type="slidenum">
              <a:rPr lang="en-US" smtClean="0"/>
              <a:t>47</a:t>
            </a:fld>
            <a:endParaRPr lang="en-US"/>
          </a:p>
        </p:txBody>
      </p:sp>
    </p:spTree>
    <p:extLst>
      <p:ext uri="{BB962C8B-B14F-4D97-AF65-F5344CB8AC3E}">
        <p14:creationId xmlns:p14="http://schemas.microsoft.com/office/powerpoint/2010/main" val="2382125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most climate scenarios, electricity demand spikes, mostly due to increased heating, more extreme hot days, and less cooling at night. Electricity demand will go up a lot more </a:t>
            </a:r>
            <a:r>
              <a:rPr lang="en-US" dirty="0" err="1"/>
              <a:t>iff</a:t>
            </a:r>
            <a:r>
              <a:rPr lang="en-US" dirty="0"/>
              <a:t> </a:t>
            </a:r>
            <a:r>
              <a:rPr lang="en-US" dirty="0" err="1"/>
              <a:t>demgrapohic</a:t>
            </a:r>
            <a:r>
              <a:rPr lang="en-US" dirty="0"/>
              <a:t> change is taken into account. </a:t>
            </a:r>
          </a:p>
        </p:txBody>
      </p:sp>
      <p:sp>
        <p:nvSpPr>
          <p:cNvPr id="4" name="Slide Number Placeholder 3"/>
          <p:cNvSpPr>
            <a:spLocks noGrp="1"/>
          </p:cNvSpPr>
          <p:nvPr>
            <p:ph type="sldNum" sz="quarter" idx="5"/>
          </p:nvPr>
        </p:nvSpPr>
        <p:spPr/>
        <p:txBody>
          <a:bodyPr/>
          <a:lstStyle/>
          <a:p>
            <a:fld id="{C50FCD79-FF34-5E4B-8CFC-8E10733B0CA5}" type="slidenum">
              <a:rPr lang="en-US" smtClean="0"/>
              <a:t>48</a:t>
            </a:fld>
            <a:endParaRPr lang="en-US"/>
          </a:p>
        </p:txBody>
      </p:sp>
    </p:spTree>
    <p:extLst>
      <p:ext uri="{BB962C8B-B14F-4D97-AF65-F5344CB8AC3E}">
        <p14:creationId xmlns:p14="http://schemas.microsoft.com/office/powerpoint/2010/main" val="15241103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ARs are also projected to head south I(toward S. Cal) more frequently, soaking our region. </a:t>
            </a:r>
          </a:p>
        </p:txBody>
      </p:sp>
      <p:sp>
        <p:nvSpPr>
          <p:cNvPr id="4" name="Slide Number Placeholder 3"/>
          <p:cNvSpPr>
            <a:spLocks noGrp="1"/>
          </p:cNvSpPr>
          <p:nvPr>
            <p:ph type="sldNum" sz="quarter" idx="5"/>
          </p:nvPr>
        </p:nvSpPr>
        <p:spPr/>
        <p:txBody>
          <a:bodyPr/>
          <a:lstStyle/>
          <a:p>
            <a:fld id="{C50FCD79-FF34-5E4B-8CFC-8E10733B0CA5}" type="slidenum">
              <a:rPr lang="en-US" smtClean="0"/>
              <a:t>52</a:t>
            </a:fld>
            <a:endParaRPr lang="en-US"/>
          </a:p>
        </p:txBody>
      </p:sp>
    </p:spTree>
    <p:extLst>
      <p:ext uri="{BB962C8B-B14F-4D97-AF65-F5344CB8AC3E}">
        <p14:creationId xmlns:p14="http://schemas.microsoft.com/office/powerpoint/2010/main" val="2839562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62C0A-FE2D-0D4F-A2D1-18A6944C054C}" type="slidenum">
              <a:rPr lang="en-US"/>
              <a:pPr/>
              <a:t>56</a:t>
            </a:fld>
            <a:endParaRPr lang="en-US"/>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p:txBody>
          <a:bodyPr/>
          <a:lstStyle/>
          <a:p>
            <a:r>
              <a:rPr lang="en-US" dirty="0"/>
              <a:t>This 2003 estimate was also a little high, but the development pattern is the same....</a:t>
            </a:r>
          </a:p>
        </p:txBody>
      </p:sp>
    </p:spTree>
    <p:extLst>
      <p:ext uri="{BB962C8B-B14F-4D97-AF65-F5344CB8AC3E}">
        <p14:creationId xmlns:p14="http://schemas.microsoft.com/office/powerpoint/2010/main" val="1369552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23C101-CD53-3F4A-9D08-4D89DD42BF85}" type="slidenum">
              <a:rPr lang="en-US"/>
              <a:pPr/>
              <a:t>57</a:t>
            </a:fld>
            <a:endParaRPr lang="en-US"/>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599180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results for other parts of the state; the interior of CA is always projected to have greater extreme temps (by 4-5°C) than the coast (typically 2°C). Note that the figure shows the cumulative probability, which means that a probability of 0.99 means that that extreme temperature has about a 1% chance of being reached while a temperature extreme at the 0.75 probability has about a 25% chance of being reached</a:t>
            </a:r>
          </a:p>
        </p:txBody>
      </p:sp>
      <p:sp>
        <p:nvSpPr>
          <p:cNvPr id="4" name="Slide Number Placeholder 3"/>
          <p:cNvSpPr>
            <a:spLocks noGrp="1"/>
          </p:cNvSpPr>
          <p:nvPr>
            <p:ph type="sldNum" sz="quarter" idx="5"/>
          </p:nvPr>
        </p:nvSpPr>
        <p:spPr/>
        <p:txBody>
          <a:bodyPr/>
          <a:lstStyle/>
          <a:p>
            <a:fld id="{C50FCD79-FF34-5E4B-8CFC-8E10733B0CA5}" type="slidenum">
              <a:rPr lang="en-US" smtClean="0"/>
              <a:t>58</a:t>
            </a:fld>
            <a:endParaRPr lang="en-US"/>
          </a:p>
        </p:txBody>
      </p:sp>
    </p:spTree>
    <p:extLst>
      <p:ext uri="{BB962C8B-B14F-4D97-AF65-F5344CB8AC3E}">
        <p14:creationId xmlns:p14="http://schemas.microsoft.com/office/powerpoint/2010/main" val="5252180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3C9EB6-1E27-1C47-8924-EA24539B6F94}" type="slidenum">
              <a:rPr lang="en-US"/>
              <a:pPr/>
              <a:t>59</a:t>
            </a:fld>
            <a:endParaRPr lang="en-US"/>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40830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98AF125D-2BB6-B049-836D-CBF2CD71BC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742950" indent="-285750">
              <a:defRPr sz="2400">
                <a:solidFill>
                  <a:schemeClr val="tx1"/>
                </a:solidFill>
                <a:latin typeface="Tahoma" panose="020B0604030504040204" pitchFamily="34" charset="0"/>
                <a:ea typeface="ＭＳ Ｐゴシック" panose="020B0600070205080204" pitchFamily="34" charset="-128"/>
              </a:defRPr>
            </a:lvl2pPr>
            <a:lvl3pPr marL="1143000" indent="-228600">
              <a:defRPr sz="2400">
                <a:solidFill>
                  <a:schemeClr val="tx1"/>
                </a:solidFill>
                <a:latin typeface="Tahoma" panose="020B0604030504040204" pitchFamily="34" charset="0"/>
                <a:ea typeface="ＭＳ Ｐゴシック" panose="020B0600070205080204" pitchFamily="34" charset="-128"/>
              </a:defRPr>
            </a:lvl3pPr>
            <a:lvl4pPr marL="1600200" indent="-228600">
              <a:defRPr sz="2400">
                <a:solidFill>
                  <a:schemeClr val="tx1"/>
                </a:solidFill>
                <a:latin typeface="Tahoma" panose="020B0604030504040204" pitchFamily="34" charset="0"/>
                <a:ea typeface="ＭＳ Ｐゴシック" panose="020B0600070205080204" pitchFamily="34" charset="-128"/>
              </a:defRPr>
            </a:lvl4pPr>
            <a:lvl5pPr marL="2057400" indent="-22860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fld id="{62B94642-B7F5-7D4B-B310-8400A5F75489}" type="slidenum">
              <a:rPr lang="en-US" altLang="en-US" sz="1200">
                <a:latin typeface="Arial" panose="020B0604020202020204" pitchFamily="34" charset="0"/>
              </a:rPr>
              <a:pPr/>
              <a:t>4</a:t>
            </a:fld>
            <a:endParaRPr lang="en-US" altLang="en-US" sz="1200">
              <a:latin typeface="Arial" panose="020B0604020202020204" pitchFamily="34" charset="0"/>
            </a:endParaRPr>
          </a:p>
        </p:txBody>
      </p:sp>
      <p:sp>
        <p:nvSpPr>
          <p:cNvPr id="24578" name="Rectangle 2">
            <a:extLst>
              <a:ext uri="{FF2B5EF4-FFF2-40B4-BE49-F238E27FC236}">
                <a16:creationId xmlns:a16="http://schemas.microsoft.com/office/drawing/2014/main" id="{8FF39BEB-9386-A64A-8081-8F53D1C0E584}"/>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8B37D0A5-2B1A-764A-BEC7-713F6816CB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Climate projections are often based on physics we know pretty well, so the direction of change is easy to estimate even if particulars are uncertain. But demographic change is very hard to get right since it depends on politics, economics, warfare and many other human social traits that are hard to estimate. </a:t>
            </a:r>
          </a:p>
        </p:txBody>
      </p:sp>
    </p:spTree>
    <p:extLst>
      <p:ext uri="{BB962C8B-B14F-4D97-AF65-F5344CB8AC3E}">
        <p14:creationId xmlns:p14="http://schemas.microsoft.com/office/powerpoint/2010/main" val="31788827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D518CF-FFA5-D344-9846-03EDD3F9ABC4}" type="slidenum">
              <a:rPr lang="en-US"/>
              <a:pPr/>
              <a:t>60</a:t>
            </a:fld>
            <a:endParaRPr lang="en-US"/>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513907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D77D134A-2BAA-E646-AF80-BDA6AF26CE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fld id="{D4CF76A8-B167-4A4A-A442-B696961FF3B0}" type="slidenum">
              <a:rPr lang="en-US" altLang="en-US" sz="1200">
                <a:latin typeface="Arial" panose="020B0604020202020204" pitchFamily="34" charset="0"/>
              </a:rPr>
              <a:pPr eaLnBrk="1" hangingPunct="1"/>
              <a:t>63</a:t>
            </a:fld>
            <a:endParaRPr lang="en-US" altLang="en-US" sz="1200">
              <a:latin typeface="Arial" panose="020B0604020202020204" pitchFamily="34" charset="0"/>
            </a:endParaRPr>
          </a:p>
        </p:txBody>
      </p:sp>
      <p:sp>
        <p:nvSpPr>
          <p:cNvPr id="64514" name="Rectangle 2">
            <a:extLst>
              <a:ext uri="{FF2B5EF4-FFF2-40B4-BE49-F238E27FC236}">
                <a16:creationId xmlns:a16="http://schemas.microsoft.com/office/drawing/2014/main" id="{3C0CC457-4ABD-1640-86F2-6AAE22635359}"/>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0D6C774F-263E-8647-B996-2F601DF927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76488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here is a projection of urbanization.  More recent projections suggest their 2050 projection is 10-20 million too high. Still the trajectory is probably right. Development occurs along transportation corridors and sprawls into the Sierra foothills.  Just last month, the Riverside Board of Supervisors voted down a plan to build a new massive development between Palm Springs and Blythe in the middle of the desert. Development pressures are real even if the specifics are exaggerated</a:t>
            </a:r>
          </a:p>
        </p:txBody>
      </p:sp>
      <p:sp>
        <p:nvSpPr>
          <p:cNvPr id="4" name="Slide Number Placeholder 3"/>
          <p:cNvSpPr>
            <a:spLocks noGrp="1"/>
          </p:cNvSpPr>
          <p:nvPr>
            <p:ph type="sldNum" sz="quarter" idx="5"/>
          </p:nvPr>
        </p:nvSpPr>
        <p:spPr/>
        <p:txBody>
          <a:bodyPr/>
          <a:lstStyle/>
          <a:p>
            <a:fld id="{C50FCD79-FF34-5E4B-8CFC-8E10733B0CA5}" type="slidenum">
              <a:rPr lang="en-US" smtClean="0"/>
              <a:t>5</a:t>
            </a:fld>
            <a:endParaRPr lang="en-US"/>
          </a:p>
        </p:txBody>
      </p:sp>
    </p:spTree>
    <p:extLst>
      <p:ext uri="{BB962C8B-B14F-4D97-AF65-F5344CB8AC3E}">
        <p14:creationId xmlns:p14="http://schemas.microsoft.com/office/powerpoint/2010/main" val="3725044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already see the development pressure in our region, where 4S Ranch, San Marcos, Winchester, and Temecula are filling in with massive housing developments...</a:t>
            </a:r>
          </a:p>
        </p:txBody>
      </p:sp>
      <p:sp>
        <p:nvSpPr>
          <p:cNvPr id="4" name="Slide Number Placeholder 3"/>
          <p:cNvSpPr>
            <a:spLocks noGrp="1"/>
          </p:cNvSpPr>
          <p:nvPr>
            <p:ph type="sldNum" sz="quarter" idx="5"/>
          </p:nvPr>
        </p:nvSpPr>
        <p:spPr/>
        <p:txBody>
          <a:bodyPr/>
          <a:lstStyle/>
          <a:p>
            <a:fld id="{C50FCD79-FF34-5E4B-8CFC-8E10733B0CA5}" type="slidenum">
              <a:rPr lang="en-US" smtClean="0"/>
              <a:t>6</a:t>
            </a:fld>
            <a:endParaRPr lang="en-US"/>
          </a:p>
        </p:txBody>
      </p:sp>
    </p:spTree>
    <p:extLst>
      <p:ext uri="{BB962C8B-B14F-4D97-AF65-F5344CB8AC3E}">
        <p14:creationId xmlns:p14="http://schemas.microsoft.com/office/powerpoint/2010/main" val="1654631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Suburban sprawl is not benign but massively increases GHG emissions--because suburban families are usually wealthy, have big homes, and drive a lot.... </a:t>
            </a:r>
          </a:p>
        </p:txBody>
      </p:sp>
      <p:sp>
        <p:nvSpPr>
          <p:cNvPr id="4" name="Slide Number Placeholder 3"/>
          <p:cNvSpPr>
            <a:spLocks noGrp="1"/>
          </p:cNvSpPr>
          <p:nvPr>
            <p:ph type="sldNum" sz="quarter" idx="5"/>
          </p:nvPr>
        </p:nvSpPr>
        <p:spPr/>
        <p:txBody>
          <a:bodyPr/>
          <a:lstStyle/>
          <a:p>
            <a:fld id="{C50FCD79-FF34-5E4B-8CFC-8E10733B0CA5}" type="slidenum">
              <a:rPr lang="en-US" smtClean="0"/>
              <a:t>7</a:t>
            </a:fld>
            <a:endParaRPr lang="en-US"/>
          </a:p>
        </p:txBody>
      </p:sp>
    </p:spTree>
    <p:extLst>
      <p:ext uri="{BB962C8B-B14F-4D97-AF65-F5344CB8AC3E}">
        <p14:creationId xmlns:p14="http://schemas.microsoft.com/office/powerpoint/2010/main" val="162233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15BF28-9B99-014C-922B-C98B09CE6AE2}" type="slidenum">
              <a:rPr lang="en-US"/>
              <a:pPr/>
              <a:t>8</a:t>
            </a:fld>
            <a:endParaRPr lang="en-US"/>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p:txBody>
          <a:bodyPr/>
          <a:lstStyle/>
          <a:p>
            <a:r>
              <a:rPr lang="en-US" dirty="0"/>
              <a:t>Trends are toward hotter winters (by 2-3degrees C) but much warmer summers (by 3-8 degrees C)</a:t>
            </a:r>
          </a:p>
        </p:txBody>
      </p:sp>
    </p:spTree>
    <p:extLst>
      <p:ext uri="{BB962C8B-B14F-4D97-AF65-F5344CB8AC3E}">
        <p14:creationId xmlns:p14="http://schemas.microsoft.com/office/powerpoint/2010/main" val="3787273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get many more days of excessive heat--by 1-3 months depending upon how far out we look</a:t>
            </a:r>
          </a:p>
        </p:txBody>
      </p:sp>
      <p:sp>
        <p:nvSpPr>
          <p:cNvPr id="4" name="Slide Number Placeholder 3"/>
          <p:cNvSpPr>
            <a:spLocks noGrp="1"/>
          </p:cNvSpPr>
          <p:nvPr>
            <p:ph type="sldNum" sz="quarter" idx="5"/>
          </p:nvPr>
        </p:nvSpPr>
        <p:spPr/>
        <p:txBody>
          <a:bodyPr/>
          <a:lstStyle/>
          <a:p>
            <a:fld id="{C50FCD79-FF34-5E4B-8CFC-8E10733B0CA5}" type="slidenum">
              <a:rPr lang="en-US" smtClean="0"/>
              <a:t>9</a:t>
            </a:fld>
            <a:endParaRPr lang="en-US"/>
          </a:p>
        </p:txBody>
      </p:sp>
    </p:spTree>
    <p:extLst>
      <p:ext uri="{BB962C8B-B14F-4D97-AF65-F5344CB8AC3E}">
        <p14:creationId xmlns:p14="http://schemas.microsoft.com/office/powerpoint/2010/main" val="29010806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63505BCD-1871-684F-9F00-FCCB9196555E}" type="datetimeFigureOut">
              <a:rPr lang="en-US" smtClean="0"/>
              <a:t>1/23/20</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887863A5-69FC-AA44-8E1A-B97A26C713DA}" type="slidenum">
              <a:rPr lang="en-US" smtClean="0"/>
              <a:t>‹#›</a:t>
            </a:fld>
            <a:endParaRPr lang="en-US"/>
          </a:p>
        </p:txBody>
      </p:sp>
    </p:spTree>
    <p:extLst>
      <p:ext uri="{BB962C8B-B14F-4D97-AF65-F5344CB8AC3E}">
        <p14:creationId xmlns:p14="http://schemas.microsoft.com/office/powerpoint/2010/main" val="413462431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505BCD-1871-684F-9F00-FCCB9196555E}" type="datetimeFigureOut">
              <a:rPr lang="en-US" smtClean="0"/>
              <a:t>1/23/20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7863A5-69FC-AA44-8E1A-B97A26C713DA}" type="slidenum">
              <a:rPr lang="en-US" smtClean="0"/>
              <a:t>‹#›</a:t>
            </a:fld>
            <a:endParaRPr lang="en-US"/>
          </a:p>
        </p:txBody>
      </p:sp>
    </p:spTree>
    <p:extLst>
      <p:ext uri="{BB962C8B-B14F-4D97-AF65-F5344CB8AC3E}">
        <p14:creationId xmlns:p14="http://schemas.microsoft.com/office/powerpoint/2010/main" val="3105689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505BCD-1871-684F-9F00-FCCB9196555E}" type="datetimeFigureOut">
              <a:rPr lang="en-US" smtClean="0"/>
              <a:t>1/23/20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863A5-69FC-AA44-8E1A-B97A26C713DA}" type="slidenum">
              <a:rPr lang="en-US" smtClean="0"/>
              <a:t>‹#›</a:t>
            </a:fld>
            <a:endParaRPr lang="en-US"/>
          </a:p>
        </p:txBody>
      </p:sp>
    </p:spTree>
    <p:extLst>
      <p:ext uri="{BB962C8B-B14F-4D97-AF65-F5344CB8AC3E}">
        <p14:creationId xmlns:p14="http://schemas.microsoft.com/office/powerpoint/2010/main" val="4049843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505BCD-1871-684F-9F00-FCCB9196555E}" type="datetimeFigureOut">
              <a:rPr lang="en-US" smtClean="0"/>
              <a:t>1/23/20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863A5-69FC-AA44-8E1A-B97A26C713DA}" type="slidenum">
              <a:rPr lang="en-US" smtClean="0"/>
              <a:t>‹#›</a:t>
            </a:fld>
            <a:endParaRPr lang="en-US"/>
          </a:p>
        </p:txBody>
      </p:sp>
    </p:spTree>
    <p:extLst>
      <p:ext uri="{BB962C8B-B14F-4D97-AF65-F5344CB8AC3E}">
        <p14:creationId xmlns:p14="http://schemas.microsoft.com/office/powerpoint/2010/main" val="4087336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505BCD-1871-684F-9F00-FCCB9196555E}" type="datetimeFigureOut">
              <a:rPr lang="en-US" smtClean="0"/>
              <a:t>1/23/20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863A5-69FC-AA44-8E1A-B97A26C713DA}" type="slidenum">
              <a:rPr lang="en-US" smtClean="0"/>
              <a:t>‹#›</a:t>
            </a:fld>
            <a:endParaRPr lang="en-US"/>
          </a:p>
        </p:txBody>
      </p:sp>
    </p:spTree>
    <p:extLst>
      <p:ext uri="{BB962C8B-B14F-4D97-AF65-F5344CB8AC3E}">
        <p14:creationId xmlns:p14="http://schemas.microsoft.com/office/powerpoint/2010/main" val="2866992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505BCD-1871-684F-9F00-FCCB9196555E}" type="datetimeFigureOut">
              <a:rPr lang="en-US" smtClean="0"/>
              <a:t>1/23/20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863A5-69FC-AA44-8E1A-B97A26C713DA}" type="slidenum">
              <a:rPr lang="en-US" smtClean="0"/>
              <a:t>‹#›</a:t>
            </a:fld>
            <a:endParaRPr lang="en-US"/>
          </a:p>
        </p:txBody>
      </p:sp>
    </p:spTree>
    <p:extLst>
      <p:ext uri="{BB962C8B-B14F-4D97-AF65-F5344CB8AC3E}">
        <p14:creationId xmlns:p14="http://schemas.microsoft.com/office/powerpoint/2010/main" val="3403405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505BCD-1871-684F-9F00-FCCB9196555E}" type="datetimeFigureOut">
              <a:rPr lang="en-US" smtClean="0"/>
              <a:t>1/23/20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863A5-69FC-AA44-8E1A-B97A26C713DA}" type="slidenum">
              <a:rPr lang="en-US" smtClean="0"/>
              <a:t>‹#›</a:t>
            </a:fld>
            <a:endParaRPr lang="en-US"/>
          </a:p>
        </p:txBody>
      </p:sp>
    </p:spTree>
    <p:extLst>
      <p:ext uri="{BB962C8B-B14F-4D97-AF65-F5344CB8AC3E}">
        <p14:creationId xmlns:p14="http://schemas.microsoft.com/office/powerpoint/2010/main" val="2501133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505BCD-1871-684F-9F00-FCCB9196555E}" type="datetimeFigureOut">
              <a:rPr lang="en-US" smtClean="0"/>
              <a:t>1/23/20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863A5-69FC-AA44-8E1A-B97A26C713DA}" type="slidenum">
              <a:rPr lang="en-US" smtClean="0"/>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2338962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505BCD-1871-684F-9F00-FCCB9196555E}" type="datetimeFigureOut">
              <a:rPr lang="en-US" smtClean="0"/>
              <a:t>1/23/20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863A5-69FC-AA44-8E1A-B97A26C713DA}" type="slidenum">
              <a:rPr lang="en-US" smtClean="0"/>
              <a:t>‹#›</a:t>
            </a:fld>
            <a:endParaRPr lang="en-US"/>
          </a:p>
        </p:txBody>
      </p:sp>
    </p:spTree>
    <p:extLst>
      <p:ext uri="{BB962C8B-B14F-4D97-AF65-F5344CB8AC3E}">
        <p14:creationId xmlns:p14="http://schemas.microsoft.com/office/powerpoint/2010/main" val="1154517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smtClean="0"/>
            </a:lvl1pPr>
          </a:lstStyle>
          <a:p>
            <a:fld id="{C3C3DA3E-B130-6144-B67B-C2EE52B9CEB3}" type="slidenum">
              <a:rPr lang="en-US"/>
              <a:pPr/>
              <a:t>‹#›</a:t>
            </a:fld>
            <a:endParaRPr lang="en-US"/>
          </a:p>
        </p:txBody>
      </p:sp>
    </p:spTree>
    <p:extLst>
      <p:ext uri="{BB962C8B-B14F-4D97-AF65-F5344CB8AC3E}">
        <p14:creationId xmlns:p14="http://schemas.microsoft.com/office/powerpoint/2010/main" val="3182429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505BCD-1871-684F-9F00-FCCB9196555E}" type="datetimeFigureOut">
              <a:rPr lang="en-US" smtClean="0"/>
              <a:t>1/23/20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863A5-69FC-AA44-8E1A-B97A26C713DA}" type="slidenum">
              <a:rPr lang="en-US" smtClean="0"/>
              <a:t>‹#›</a:t>
            </a:fld>
            <a:endParaRPr lang="en-US"/>
          </a:p>
        </p:txBody>
      </p:sp>
    </p:spTree>
    <p:extLst>
      <p:ext uri="{BB962C8B-B14F-4D97-AF65-F5344CB8AC3E}">
        <p14:creationId xmlns:p14="http://schemas.microsoft.com/office/powerpoint/2010/main" val="3656475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505BCD-1871-684F-9F00-FCCB9196555E}" type="datetimeFigureOut">
              <a:rPr lang="en-US" smtClean="0"/>
              <a:t>1/23/20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863A5-69FC-AA44-8E1A-B97A26C713DA}" type="slidenum">
              <a:rPr lang="en-US" smtClean="0"/>
              <a:t>‹#›</a:t>
            </a:fld>
            <a:endParaRPr lang="en-US"/>
          </a:p>
        </p:txBody>
      </p:sp>
    </p:spTree>
    <p:extLst>
      <p:ext uri="{BB962C8B-B14F-4D97-AF65-F5344CB8AC3E}">
        <p14:creationId xmlns:p14="http://schemas.microsoft.com/office/powerpoint/2010/main" val="2864910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505BCD-1871-684F-9F00-FCCB9196555E}" type="datetimeFigureOut">
              <a:rPr lang="en-US" smtClean="0"/>
              <a:t>1/23/20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7863A5-69FC-AA44-8E1A-B97A26C713DA}" type="slidenum">
              <a:rPr lang="en-US" smtClean="0"/>
              <a:t>‹#›</a:t>
            </a:fld>
            <a:endParaRPr lang="en-US"/>
          </a:p>
        </p:txBody>
      </p:sp>
    </p:spTree>
    <p:extLst>
      <p:ext uri="{BB962C8B-B14F-4D97-AF65-F5344CB8AC3E}">
        <p14:creationId xmlns:p14="http://schemas.microsoft.com/office/powerpoint/2010/main" val="4130163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505BCD-1871-684F-9F00-FCCB9196555E}" type="datetimeFigureOut">
              <a:rPr lang="en-US" smtClean="0"/>
              <a:t>1/23/20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7863A5-69FC-AA44-8E1A-B97A26C713DA}" type="slidenum">
              <a:rPr lang="en-US" smtClean="0"/>
              <a:t>‹#›</a:t>
            </a:fld>
            <a:endParaRPr lang="en-US"/>
          </a:p>
        </p:txBody>
      </p:sp>
    </p:spTree>
    <p:extLst>
      <p:ext uri="{BB962C8B-B14F-4D97-AF65-F5344CB8AC3E}">
        <p14:creationId xmlns:p14="http://schemas.microsoft.com/office/powerpoint/2010/main" val="3639473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505BCD-1871-684F-9F00-FCCB9196555E}" type="datetimeFigureOut">
              <a:rPr lang="en-US" smtClean="0"/>
              <a:t>1/23/20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7863A5-69FC-AA44-8E1A-B97A26C713DA}" type="slidenum">
              <a:rPr lang="en-US" smtClean="0"/>
              <a:t>‹#›</a:t>
            </a:fld>
            <a:endParaRPr lang="en-US"/>
          </a:p>
        </p:txBody>
      </p:sp>
    </p:spTree>
    <p:extLst>
      <p:ext uri="{BB962C8B-B14F-4D97-AF65-F5344CB8AC3E}">
        <p14:creationId xmlns:p14="http://schemas.microsoft.com/office/powerpoint/2010/main" val="2507281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63505BCD-1871-684F-9F00-FCCB9196555E}" type="datetimeFigureOut">
              <a:rPr lang="en-US" smtClean="0"/>
              <a:t>1/23/20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7863A5-69FC-AA44-8E1A-B97A26C713DA}" type="slidenum">
              <a:rPr lang="en-US" smtClean="0"/>
              <a:t>‹#›</a:t>
            </a:fld>
            <a:endParaRPr lang="en-US"/>
          </a:p>
        </p:txBody>
      </p:sp>
    </p:spTree>
    <p:extLst>
      <p:ext uri="{BB962C8B-B14F-4D97-AF65-F5344CB8AC3E}">
        <p14:creationId xmlns:p14="http://schemas.microsoft.com/office/powerpoint/2010/main" val="2313552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505BCD-1871-684F-9F00-FCCB9196555E}" type="datetimeFigureOut">
              <a:rPr lang="en-US" smtClean="0"/>
              <a:t>1/23/20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7863A5-69FC-AA44-8E1A-B97A26C713DA}" type="slidenum">
              <a:rPr lang="en-US" smtClean="0"/>
              <a:t>‹#›</a:t>
            </a:fld>
            <a:endParaRPr lang="en-US"/>
          </a:p>
        </p:txBody>
      </p:sp>
    </p:spTree>
    <p:extLst>
      <p:ext uri="{BB962C8B-B14F-4D97-AF65-F5344CB8AC3E}">
        <p14:creationId xmlns:p14="http://schemas.microsoft.com/office/powerpoint/2010/main" val="1815104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505BCD-1871-684F-9F00-FCCB9196555E}" type="datetimeFigureOut">
              <a:rPr lang="en-US" smtClean="0"/>
              <a:t>1/23/20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7863A5-69FC-AA44-8E1A-B97A26C713DA}" type="slidenum">
              <a:rPr lang="en-US" smtClean="0"/>
              <a:t>‹#›</a:t>
            </a:fld>
            <a:endParaRPr lang="en-US"/>
          </a:p>
        </p:txBody>
      </p:sp>
    </p:spTree>
    <p:extLst>
      <p:ext uri="{BB962C8B-B14F-4D97-AF65-F5344CB8AC3E}">
        <p14:creationId xmlns:p14="http://schemas.microsoft.com/office/powerpoint/2010/main" val="4100305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3505BCD-1871-684F-9F00-FCCB9196555E}" type="datetimeFigureOut">
              <a:rPr lang="en-US" smtClean="0"/>
              <a:t>1/23/20</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87863A5-69FC-AA44-8E1A-B97A26C713DA}" type="slidenum">
              <a:rPr lang="en-US" smtClean="0"/>
              <a:t>‹#›</a:t>
            </a:fld>
            <a:endParaRPr lang="en-US"/>
          </a:p>
        </p:txBody>
      </p:sp>
    </p:spTree>
    <p:extLst>
      <p:ext uri="{BB962C8B-B14F-4D97-AF65-F5344CB8AC3E}">
        <p14:creationId xmlns:p14="http://schemas.microsoft.com/office/powerpoint/2010/main" val="767195082"/>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hyperlink" Target="https://www.epa.gov/cira/climate-action-benefits-labor" TargetMode="External"/><Relationship Id="rId5" Type="http://schemas.openxmlformats.org/officeDocument/2006/relationships/image" Target="../media/image19.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hyperlink" Target="http://content.cdlib.org/ark:/13030/tf2b69p086/?layout=metadata"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ss2.climatecentral.org/index.html#14/32.7806/-117.2290?show=satellite&amp;projections=0-K14_RCP85-SLR&amp;level=5&amp;unit=feet&amp;pois=hide" TargetMode="External"/><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hyperlink" Target="http://www.climatewatch.noaa.gov/image/2011/www.globalchange.go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39.gif"/></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s://nca2014.globalchange.gov/report/sectors/agriculture#tab2-image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kcet.org/climate-change-la/wildfir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slashfilm.com/cool-stuff-hal-9000" TargetMode="Externa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commons.wikimedia.org/wiki/User:Cyclonebiskit" TargetMode="External"/><Relationship Id="rId5" Type="http://schemas.openxmlformats.org/officeDocument/2006/relationships/hyperlink" Target="https://en.wikipedia.org/wiki/Malibu,_California" TargetMode="External"/><Relationship Id="rId4" Type="http://schemas.openxmlformats.org/officeDocument/2006/relationships/hyperlink" Target="https://en.wikipedia.org/wiki/Woolsey_Fir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image" Target="../media/image56.jpeg"/><Relationship Id="rId4" Type="http://schemas.openxmlformats.org/officeDocument/2006/relationships/hyperlink" Target="https://www.iaasiaonline.com/testing-the-insulation-resistance-of-photovoltaic-panel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hyperlink" Target="https://en.wikipedia.org/wiki/Prairie_Creek_Redwoods_State_Par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hyperlink" Target="https://www.audubon.org/climate/survivalbydegrees/state/us/ca"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audubon.org/climate/survivalbydegrees/state/us/ca" TargetMode="External"/><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4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hyperlink" Target="https://www.hollywoodreporter.com/news/why-jane-fonda-keeps-wearing-red-coat-getting-arrested-1252315"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https://static01.nyt.com/packages/pdf/weekinreview/05012011-natural-disaster-risk-map.pdf" TargetMode="External"/><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hyperlink" Target="https://nca2014.globalchange.gov/report/sectors/ecosystems" TargetMode="External"/><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nca2014.globalchange.gov/report/sectors/human-health" TargetMode="External"/><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nca2014.globalchange.gov/report/sectors/human-health" TargetMode="External"/><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coolclimate.berkeley.edu/chris" TargetMode="External"/><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hyperlink" Target="http://pubs.acs.org/doi/abs/10.1021/es4034364" TargetMode="External"/><Relationship Id="rId4" Type="http://schemas.openxmlformats.org/officeDocument/2006/relationships/hyperlink" Target="http://kammen.berkeley.edu/"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hyperlink" Target="http://pubs.acs.org/doi/abs/10.1021/es4034364"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kammen.berkeley.edu/" TargetMode="External"/><Relationship Id="rId5" Type="http://schemas.openxmlformats.org/officeDocument/2006/relationships/hyperlink" Target="http://coolclimate.berkeley.edu/chris" TargetMode="External"/><Relationship Id="rId4" Type="http://schemas.openxmlformats.org/officeDocument/2006/relationships/hyperlink" Target="https://coolclimate.org/map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72691-EE34-5742-ACE0-796AB1EF8F86}"/>
              </a:ext>
            </a:extLst>
          </p:cNvPr>
          <p:cNvSpPr>
            <a:spLocks noGrp="1"/>
          </p:cNvSpPr>
          <p:nvPr>
            <p:ph type="ctrTitle"/>
          </p:nvPr>
        </p:nvSpPr>
        <p:spPr>
          <a:xfrm>
            <a:off x="4994031" y="988741"/>
            <a:ext cx="6393313" cy="4880518"/>
          </a:xfrm>
          <a:noFill/>
          <a:ln>
            <a:noFill/>
          </a:ln>
        </p:spPr>
        <p:txBody>
          <a:bodyPr wrap="square">
            <a:normAutofit/>
          </a:bodyPr>
          <a:lstStyle/>
          <a:p>
            <a:pPr algn="l"/>
            <a:r>
              <a:rPr lang="en-US" sz="6000" dirty="0">
                <a:solidFill>
                  <a:schemeClr val="tx1"/>
                </a:solidFill>
              </a:rPr>
              <a:t>Future California</a:t>
            </a:r>
            <a:br>
              <a:rPr lang="en-US" sz="4400" dirty="0">
                <a:solidFill>
                  <a:schemeClr val="tx1"/>
                </a:solidFill>
              </a:rPr>
            </a:br>
            <a:r>
              <a:rPr lang="en-US" sz="3600" dirty="0">
                <a:solidFill>
                  <a:schemeClr val="tx1"/>
                </a:solidFill>
              </a:rPr>
              <a:t>If you know what’s coming, you can change it…</a:t>
            </a:r>
          </a:p>
        </p:txBody>
      </p:sp>
      <p:sp>
        <p:nvSpPr>
          <p:cNvPr id="3" name="Subtitle 2">
            <a:extLst>
              <a:ext uri="{FF2B5EF4-FFF2-40B4-BE49-F238E27FC236}">
                <a16:creationId xmlns:a16="http://schemas.microsoft.com/office/drawing/2014/main" id="{F83A913C-1C42-3447-ADBA-965EDA35000D}"/>
              </a:ext>
            </a:extLst>
          </p:cNvPr>
          <p:cNvSpPr>
            <a:spLocks noGrp="1"/>
          </p:cNvSpPr>
          <p:nvPr>
            <p:ph type="subTitle" idx="1"/>
          </p:nvPr>
        </p:nvSpPr>
        <p:spPr>
          <a:xfrm>
            <a:off x="1867700" y="2007220"/>
            <a:ext cx="2357553" cy="2843560"/>
          </a:xfrm>
        </p:spPr>
        <p:txBody>
          <a:bodyPr anchor="ctr">
            <a:normAutofit/>
          </a:bodyPr>
          <a:lstStyle/>
          <a:p>
            <a:pPr algn="r"/>
            <a:r>
              <a:rPr lang="en-US">
                <a:solidFill>
                  <a:srgbClr val="FFFFFF"/>
                </a:solidFill>
              </a:rPr>
              <a:t>Richard D. Norris</a:t>
            </a:r>
          </a:p>
          <a:p>
            <a:pPr algn="r"/>
            <a:r>
              <a:rPr lang="en-US">
                <a:solidFill>
                  <a:srgbClr val="FFFFFF"/>
                </a:solidFill>
              </a:rPr>
              <a:t>Scripps Institution of Oceanography</a:t>
            </a:r>
          </a:p>
        </p:txBody>
      </p:sp>
    </p:spTree>
    <p:extLst>
      <p:ext uri="{BB962C8B-B14F-4D97-AF65-F5344CB8AC3E}">
        <p14:creationId xmlns:p14="http://schemas.microsoft.com/office/powerpoint/2010/main" val="1012956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B5A03E8F-93A3-0B46-B933-2EA4EA378640}"/>
              </a:ext>
            </a:extLst>
          </p:cNvPr>
          <p:cNvSpPr>
            <a:spLocks noGrp="1"/>
          </p:cNvSpPr>
          <p:nvPr>
            <p:ph type="title"/>
          </p:nvPr>
        </p:nvSpPr>
        <p:spPr>
          <a:xfrm>
            <a:off x="-240529" y="694813"/>
            <a:ext cx="10905069" cy="1150373"/>
          </a:xfrm>
        </p:spPr>
        <p:txBody>
          <a:bodyPr vert="horz" lIns="91440" tIns="45720" rIns="91440" bIns="45720" rtlCol="0" anchor="b">
            <a:normAutofit/>
          </a:bodyPr>
          <a:lstStyle/>
          <a:p>
            <a:pPr algn="r"/>
            <a:r>
              <a:rPr lang="en-US" sz="4800" cap="none" dirty="0"/>
              <a:t>Heat Stress Reduces Outdoor Labor</a:t>
            </a:r>
          </a:p>
        </p:txBody>
      </p:sp>
      <p:pic>
        <p:nvPicPr>
          <p:cNvPr id="5" name="Picture 4" descr="A close up of a map&#10;&#10;Description automatically generated">
            <a:extLst>
              <a:ext uri="{FF2B5EF4-FFF2-40B4-BE49-F238E27FC236}">
                <a16:creationId xmlns:a16="http://schemas.microsoft.com/office/drawing/2014/main" id="{223D7166-E0B5-254F-9C38-344C69A94C7D}"/>
              </a:ext>
            </a:extLst>
          </p:cNvPr>
          <p:cNvPicPr>
            <a:picLocks noChangeAspect="1"/>
          </p:cNvPicPr>
          <p:nvPr/>
        </p:nvPicPr>
        <p:blipFill>
          <a:blip r:embed="rId5"/>
          <a:stretch>
            <a:fillRect/>
          </a:stretch>
        </p:blipFill>
        <p:spPr>
          <a:xfrm>
            <a:off x="114320" y="2201334"/>
            <a:ext cx="11883048" cy="338666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Rectangle 2">
            <a:extLst>
              <a:ext uri="{FF2B5EF4-FFF2-40B4-BE49-F238E27FC236}">
                <a16:creationId xmlns:a16="http://schemas.microsoft.com/office/drawing/2014/main" id="{F60E9D29-D485-B94E-9FD6-0EA2B6B538F6}"/>
              </a:ext>
            </a:extLst>
          </p:cNvPr>
          <p:cNvSpPr/>
          <p:nvPr/>
        </p:nvSpPr>
        <p:spPr>
          <a:xfrm>
            <a:off x="5212006" y="5671445"/>
            <a:ext cx="5425588" cy="369332"/>
          </a:xfrm>
          <a:prstGeom prst="rect">
            <a:avLst/>
          </a:prstGeom>
        </p:spPr>
        <p:txBody>
          <a:bodyPr wrap="none">
            <a:spAutoFit/>
          </a:bodyPr>
          <a:lstStyle/>
          <a:p>
            <a:pPr>
              <a:spcAft>
                <a:spcPts val="600"/>
              </a:spcAft>
            </a:pPr>
            <a:r>
              <a:rPr lang="en-US" dirty="0">
                <a:hlinkClick r:id="rId6">
                  <a:extLst>
                    <a:ext uri="{A12FA001-AC4F-418D-AE19-62706E023703}">
                      <ahyp:hlinkClr xmlns:ahyp="http://schemas.microsoft.com/office/drawing/2018/hyperlinkcolor" val="tx"/>
                    </a:ext>
                  </a:extLst>
                </a:hlinkClick>
              </a:rPr>
              <a:t>https://www.epa.gov/cira/climate-action-benefits-labor</a:t>
            </a:r>
            <a:endParaRPr lang="en-US"/>
          </a:p>
        </p:txBody>
      </p:sp>
    </p:spTree>
    <p:extLst>
      <p:ext uri="{BB962C8B-B14F-4D97-AF65-F5344CB8AC3E}">
        <p14:creationId xmlns:p14="http://schemas.microsoft.com/office/powerpoint/2010/main" val="671445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CF2F550-67A0-0B47-855D-CAA0F1DF011B}"/>
              </a:ext>
            </a:extLst>
          </p:cNvPr>
          <p:cNvSpPr>
            <a:spLocks noGrp="1"/>
          </p:cNvSpPr>
          <p:nvPr>
            <p:ph type="sldNum" sz="quarter" idx="12"/>
          </p:nvPr>
        </p:nvSpPr>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742950" indent="-285750">
              <a:defRPr sz="2400">
                <a:solidFill>
                  <a:schemeClr val="tx1"/>
                </a:solidFill>
                <a:latin typeface="Tahoma" panose="020B0604030504040204" pitchFamily="34" charset="0"/>
                <a:ea typeface="ＭＳ Ｐゴシック" panose="020B0600070205080204" pitchFamily="34" charset="-128"/>
              </a:defRPr>
            </a:lvl2pPr>
            <a:lvl3pPr marL="1143000" indent="-228600">
              <a:defRPr sz="2400">
                <a:solidFill>
                  <a:schemeClr val="tx1"/>
                </a:solidFill>
                <a:latin typeface="Tahoma" panose="020B0604030504040204" pitchFamily="34" charset="0"/>
                <a:ea typeface="ＭＳ Ｐゴシック" panose="020B0600070205080204" pitchFamily="34" charset="-128"/>
              </a:defRPr>
            </a:lvl3pPr>
            <a:lvl4pPr marL="1600200" indent="-228600">
              <a:defRPr sz="2400">
                <a:solidFill>
                  <a:schemeClr val="tx1"/>
                </a:solidFill>
                <a:latin typeface="Tahoma" panose="020B0604030504040204" pitchFamily="34" charset="0"/>
                <a:ea typeface="ＭＳ Ｐゴシック" panose="020B0600070205080204" pitchFamily="34" charset="-128"/>
              </a:defRPr>
            </a:lvl4pPr>
            <a:lvl5pPr marL="2057400" indent="-22860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fld id="{38FDF282-A4F5-4B44-BC34-BAD6FB7626FA}" type="slidenum">
              <a:rPr lang="en-US" altLang="en-US" sz="1400">
                <a:latin typeface="Arial" panose="020B0604020202020204" pitchFamily="34" charset="0"/>
              </a:rPr>
              <a:pPr/>
              <a:t>11</a:t>
            </a:fld>
            <a:endParaRPr lang="en-US" altLang="en-US" sz="1400">
              <a:latin typeface="Arial" panose="020B0604020202020204" pitchFamily="34" charset="0"/>
            </a:endParaRPr>
          </a:p>
        </p:txBody>
      </p:sp>
      <p:sp>
        <p:nvSpPr>
          <p:cNvPr id="302082" name="Rectangle 2">
            <a:extLst>
              <a:ext uri="{FF2B5EF4-FFF2-40B4-BE49-F238E27FC236}">
                <a16:creationId xmlns:a16="http://schemas.microsoft.com/office/drawing/2014/main" id="{F1B69F7F-9F86-6647-8569-8AA01D94F79F}"/>
              </a:ext>
            </a:extLst>
          </p:cNvPr>
          <p:cNvSpPr>
            <a:spLocks noGrp="1" noChangeArrowheads="1"/>
          </p:cNvSpPr>
          <p:nvPr>
            <p:ph type="title"/>
          </p:nvPr>
        </p:nvSpPr>
        <p:spPr>
          <a:xfrm>
            <a:off x="842915" y="317867"/>
            <a:ext cx="3929807" cy="1752600"/>
          </a:xfrm>
        </p:spPr>
        <p:txBody>
          <a:bodyPr>
            <a:noAutofit/>
          </a:bodyPr>
          <a:lstStyle/>
          <a:p>
            <a:r>
              <a:rPr lang="en-US" sz="4000" cap="none" dirty="0"/>
              <a:t>Trajectory</a:t>
            </a:r>
            <a:r>
              <a:rPr lang="en-US" altLang="en-US" sz="4000" cap="none" dirty="0">
                <a:latin typeface="Arial" panose="020B0604020202020204" pitchFamily="34" charset="0"/>
                <a:ea typeface="ＭＳ Ｐゴシック" panose="020B0600070205080204" pitchFamily="34" charset="-128"/>
                <a:cs typeface="Arial" panose="020B0604020202020204" pitchFamily="34" charset="0"/>
              </a:rPr>
              <a:t> # 3:</a:t>
            </a:r>
            <a:br>
              <a:rPr lang="en-US" altLang="en-US" sz="4000" cap="none" dirty="0">
                <a:latin typeface="Arial" panose="020B0604020202020204" pitchFamily="34" charset="0"/>
                <a:ea typeface="ＭＳ Ｐゴシック" panose="020B0600070205080204" pitchFamily="34" charset="-128"/>
                <a:cs typeface="Arial" panose="020B0604020202020204" pitchFamily="34" charset="0"/>
              </a:rPr>
            </a:br>
            <a:r>
              <a:rPr lang="en-US" altLang="en-US" sz="4000" cap="none" dirty="0">
                <a:latin typeface="Arial" panose="020B0604020202020204" pitchFamily="34" charset="0"/>
                <a:ea typeface="ＭＳ Ｐゴシック" panose="020B0600070205080204" pitchFamily="34" charset="-128"/>
                <a:cs typeface="Arial" panose="020B0604020202020204" pitchFamily="34" charset="0"/>
              </a:rPr>
              <a:t>Precipitation</a:t>
            </a:r>
          </a:p>
        </p:txBody>
      </p:sp>
      <p:sp>
        <p:nvSpPr>
          <p:cNvPr id="29699" name="Rectangle 5">
            <a:extLst>
              <a:ext uri="{FF2B5EF4-FFF2-40B4-BE49-F238E27FC236}">
                <a16:creationId xmlns:a16="http://schemas.microsoft.com/office/drawing/2014/main" id="{60E50645-3D62-4442-9D72-3EE4193DC842}"/>
              </a:ext>
            </a:extLst>
          </p:cNvPr>
          <p:cNvSpPr>
            <a:spLocks noChangeArrowheads="1"/>
          </p:cNvSpPr>
          <p:nvPr/>
        </p:nvSpPr>
        <p:spPr bwMode="auto">
          <a:xfrm>
            <a:off x="842915" y="2133600"/>
            <a:ext cx="431400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742950" indent="-285750">
              <a:defRPr sz="2400">
                <a:solidFill>
                  <a:schemeClr val="tx1"/>
                </a:solidFill>
                <a:latin typeface="Tahoma" panose="020B0604030504040204" pitchFamily="34" charset="0"/>
                <a:ea typeface="ＭＳ Ｐゴシック" panose="020B0600070205080204" pitchFamily="34" charset="-128"/>
              </a:defRPr>
            </a:lvl2pPr>
            <a:lvl3pPr marL="1143000" indent="-228600">
              <a:defRPr sz="2400">
                <a:solidFill>
                  <a:schemeClr val="tx1"/>
                </a:solidFill>
                <a:latin typeface="Tahoma" panose="020B0604030504040204" pitchFamily="34" charset="0"/>
                <a:ea typeface="ＭＳ Ｐゴシック" panose="020B0600070205080204" pitchFamily="34" charset="-128"/>
              </a:defRPr>
            </a:lvl3pPr>
            <a:lvl4pPr marL="1600200" indent="-228600">
              <a:defRPr sz="2400">
                <a:solidFill>
                  <a:schemeClr val="tx1"/>
                </a:solidFill>
                <a:latin typeface="Tahoma" panose="020B0604030504040204" pitchFamily="34" charset="0"/>
                <a:ea typeface="ＭＳ Ｐゴシック" panose="020B0600070205080204" pitchFamily="34" charset="-128"/>
              </a:defRPr>
            </a:lvl4pPr>
            <a:lvl5pPr marL="2057400" indent="-22860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en-US" altLang="en-US" sz="3600" dirty="0">
                <a:latin typeface="Arial" panose="020B0604020202020204" pitchFamily="34" charset="0"/>
              </a:rPr>
              <a:t>The mountains…</a:t>
            </a:r>
          </a:p>
          <a:p>
            <a:r>
              <a:rPr lang="en-US" altLang="en-US" sz="3600" dirty="0">
                <a:latin typeface="Arial" panose="020B0604020202020204" pitchFamily="34" charset="0"/>
              </a:rPr>
              <a:t>but not much in </a:t>
            </a:r>
          </a:p>
          <a:p>
            <a:r>
              <a:rPr lang="en-US" altLang="en-US" sz="3600" dirty="0">
                <a:latin typeface="Arial" panose="020B0604020202020204" pitchFamily="34" charset="0"/>
              </a:rPr>
              <a:t>S. California,</a:t>
            </a:r>
          </a:p>
          <a:p>
            <a:r>
              <a:rPr lang="en-US" altLang="en-US" sz="3600" dirty="0">
                <a:latin typeface="Arial" panose="020B0604020202020204" pitchFamily="34" charset="0"/>
              </a:rPr>
              <a:t>(where rain supplies</a:t>
            </a:r>
          </a:p>
          <a:p>
            <a:r>
              <a:rPr lang="en-US" altLang="en-US" sz="3600" dirty="0">
                <a:latin typeface="Arial" panose="020B0604020202020204" pitchFamily="34" charset="0"/>
              </a:rPr>
              <a:t>5% of our needs)</a:t>
            </a:r>
          </a:p>
        </p:txBody>
      </p:sp>
      <p:sp>
        <p:nvSpPr>
          <p:cNvPr id="29700" name="Rectangle 6">
            <a:extLst>
              <a:ext uri="{FF2B5EF4-FFF2-40B4-BE49-F238E27FC236}">
                <a16:creationId xmlns:a16="http://schemas.microsoft.com/office/drawing/2014/main" id="{6E71D695-BD32-FE40-8769-046A02B0D717}"/>
              </a:ext>
            </a:extLst>
          </p:cNvPr>
          <p:cNvSpPr>
            <a:spLocks noChangeArrowheads="1"/>
          </p:cNvSpPr>
          <p:nvPr/>
        </p:nvSpPr>
        <p:spPr bwMode="auto">
          <a:xfrm>
            <a:off x="473155" y="5276850"/>
            <a:ext cx="458285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742950" indent="-285750">
              <a:defRPr sz="2400">
                <a:solidFill>
                  <a:schemeClr val="tx1"/>
                </a:solidFill>
                <a:latin typeface="Tahoma" panose="020B0604030504040204" pitchFamily="34" charset="0"/>
                <a:ea typeface="ＭＳ Ｐゴシック" panose="020B0600070205080204" pitchFamily="34" charset="-128"/>
              </a:defRPr>
            </a:lvl2pPr>
            <a:lvl3pPr marL="1143000" indent="-228600">
              <a:defRPr sz="2400">
                <a:solidFill>
                  <a:schemeClr val="tx1"/>
                </a:solidFill>
                <a:latin typeface="Tahoma" panose="020B0604030504040204" pitchFamily="34" charset="0"/>
                <a:ea typeface="ＭＳ Ｐゴシック" panose="020B0600070205080204" pitchFamily="34" charset="-128"/>
              </a:defRPr>
            </a:lvl3pPr>
            <a:lvl4pPr marL="1600200" indent="-228600">
              <a:defRPr sz="2400">
                <a:solidFill>
                  <a:schemeClr val="tx1"/>
                </a:solidFill>
                <a:latin typeface="Tahoma" panose="020B0604030504040204" pitchFamily="34" charset="0"/>
                <a:ea typeface="ＭＳ Ｐゴシック" panose="020B0600070205080204" pitchFamily="34" charset="-128"/>
              </a:defRPr>
            </a:lvl4pPr>
            <a:lvl5pPr marL="2057400" indent="-22860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en-US" altLang="en-US" sz="1600" i="1" dirty="0">
                <a:solidFill>
                  <a:srgbClr val="FFFF99"/>
                </a:solidFill>
                <a:latin typeface="Arial" panose="020B0604020202020204" pitchFamily="34" charset="0"/>
              </a:rPr>
              <a:t>see:</a:t>
            </a:r>
            <a:r>
              <a:rPr lang="en-US" altLang="en-US" sz="1800" b="1" i="1" dirty="0">
                <a:solidFill>
                  <a:srgbClr val="FFFF99"/>
                </a:solidFill>
                <a:latin typeface="Arial" panose="020B0604020202020204" pitchFamily="34" charset="0"/>
              </a:rPr>
              <a:t>  </a:t>
            </a:r>
            <a:r>
              <a:rPr lang="en-US" altLang="en-US" sz="1600" i="1" dirty="0">
                <a:solidFill>
                  <a:srgbClr val="FFFF99"/>
                </a:solidFill>
                <a:latin typeface="Arial" panose="020B0604020202020204" pitchFamily="34" charset="0"/>
              </a:rPr>
              <a:t>To Quench a Thirst A brief history of water </a:t>
            </a:r>
          </a:p>
          <a:p>
            <a:pPr eaLnBrk="1" hangingPunct="1"/>
            <a:r>
              <a:rPr lang="en-US" altLang="en-US" sz="1600" i="1" dirty="0">
                <a:solidFill>
                  <a:srgbClr val="FFFF99"/>
                </a:solidFill>
                <a:latin typeface="Arial" panose="020B0604020202020204" pitchFamily="34" charset="0"/>
              </a:rPr>
              <a:t>in the San Diego County Region</a:t>
            </a:r>
          </a:p>
          <a:p>
            <a:pPr eaLnBrk="1" hangingPunct="1"/>
            <a:r>
              <a:rPr lang="en-US" altLang="en-US" sz="1600" dirty="0">
                <a:solidFill>
                  <a:srgbClr val="FFFF99"/>
                </a:solidFill>
                <a:latin typeface="Arial" panose="020B0604020202020204" pitchFamily="34" charset="0"/>
              </a:rPr>
              <a:t>Ivan </a:t>
            </a:r>
            <a:r>
              <a:rPr lang="en-US" altLang="en-US" sz="1600" dirty="0" err="1">
                <a:solidFill>
                  <a:srgbClr val="FFFF99"/>
                </a:solidFill>
                <a:latin typeface="Arial" panose="020B0604020202020204" pitchFamily="34" charset="0"/>
              </a:rPr>
              <a:t>Golakoff</a:t>
            </a:r>
            <a:r>
              <a:rPr lang="en-US" altLang="en-US" sz="1600" dirty="0">
                <a:solidFill>
                  <a:srgbClr val="FFFF99"/>
                </a:solidFill>
                <a:latin typeface="Arial" panose="020B0604020202020204" pitchFamily="34" charset="0"/>
              </a:rPr>
              <a:t> and collaborators, San Diego Co </a:t>
            </a:r>
          </a:p>
          <a:p>
            <a:pPr eaLnBrk="1" hangingPunct="1"/>
            <a:r>
              <a:rPr lang="en-US" altLang="en-US" sz="1600" dirty="0">
                <a:solidFill>
                  <a:srgbClr val="FFFF99"/>
                </a:solidFill>
                <a:latin typeface="Arial" panose="020B0604020202020204" pitchFamily="34" charset="0"/>
              </a:rPr>
              <a:t>Water Authority , 2003, 2005</a:t>
            </a:r>
          </a:p>
        </p:txBody>
      </p:sp>
      <p:pic>
        <p:nvPicPr>
          <p:cNvPr id="29701" name="Picture 9" descr="Rainfall">
            <a:extLst>
              <a:ext uri="{FF2B5EF4-FFF2-40B4-BE49-F238E27FC236}">
                <a16:creationId xmlns:a16="http://schemas.microsoft.com/office/drawing/2014/main" id="{1FE1F515-D516-EC4F-92C3-3B34AC70D02C}"/>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450592" y="260252"/>
            <a:ext cx="5065008" cy="6298455"/>
          </a:xfrm>
        </p:spPr>
      </p:pic>
    </p:spTree>
    <p:extLst>
      <p:ext uri="{BB962C8B-B14F-4D97-AF65-F5344CB8AC3E}">
        <p14:creationId xmlns:p14="http://schemas.microsoft.com/office/powerpoint/2010/main" val="887845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1030287" y="220133"/>
            <a:ext cx="10131425" cy="1456267"/>
          </a:xfrm>
        </p:spPr>
        <p:txBody>
          <a:bodyPr>
            <a:normAutofit/>
          </a:bodyPr>
          <a:lstStyle/>
          <a:p>
            <a:pPr algn="ctr"/>
            <a:r>
              <a:rPr lang="en-US" sz="4400" cap="none" dirty="0"/>
              <a:t>Projections Of Future Yearly Rainfall</a:t>
            </a:r>
            <a:br>
              <a:rPr lang="en-US" sz="4400" cap="none" dirty="0"/>
            </a:br>
            <a:r>
              <a:rPr lang="en-US" cap="none" dirty="0"/>
              <a:t>Northern California</a:t>
            </a:r>
          </a:p>
        </p:txBody>
      </p:sp>
      <p:pic>
        <p:nvPicPr>
          <p:cNvPr id="305157" name="Picture 5" descr="all_precip"/>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1030287" y="1639711"/>
            <a:ext cx="9786939" cy="4610138"/>
          </a:xfrm>
        </p:spPr>
      </p:pic>
      <p:sp>
        <p:nvSpPr>
          <p:cNvPr id="6" name="Slide Number Placeholder 5"/>
          <p:cNvSpPr>
            <a:spLocks noGrp="1"/>
          </p:cNvSpPr>
          <p:nvPr>
            <p:ph type="sldNum" sz="quarter" idx="12"/>
          </p:nvPr>
        </p:nvSpPr>
        <p:spPr/>
        <p:txBody>
          <a:bodyPr/>
          <a:lstStyle/>
          <a:p>
            <a:fld id="{B3AE3086-BE21-814F-A68F-E0A4AAB68424}" type="slidenum">
              <a:rPr lang="en-US"/>
              <a:pPr/>
              <a:t>12</a:t>
            </a:fld>
            <a:endParaRPr lang="en-US"/>
          </a:p>
        </p:txBody>
      </p:sp>
      <p:sp>
        <p:nvSpPr>
          <p:cNvPr id="305158" name="Rectangle 6"/>
          <p:cNvSpPr>
            <a:spLocks noChangeArrowheads="1"/>
          </p:cNvSpPr>
          <p:nvPr/>
        </p:nvSpPr>
        <p:spPr bwMode="auto">
          <a:xfrm>
            <a:off x="2057401" y="6301317"/>
            <a:ext cx="8229600" cy="336550"/>
          </a:xfrm>
          <a:prstGeom prst="rect">
            <a:avLst/>
          </a:prstGeom>
          <a:noFill/>
          <a:ln w="9525">
            <a:noFill/>
            <a:miter lim="800000"/>
            <a:headEnd/>
            <a:tailEnd/>
          </a:ln>
          <a:effectLst/>
        </p:spPr>
        <p:txBody>
          <a:bodyPr>
            <a:prstTxWarp prst="textNoShape">
              <a:avLst/>
            </a:prstTxWarp>
            <a:spAutoFit/>
          </a:bodyPr>
          <a:lstStyle/>
          <a:p>
            <a:pPr eaLnBrk="1" hangingPunct="1"/>
            <a:r>
              <a:rPr lang="en-US" sz="1600" dirty="0">
                <a:latin typeface="Arial" charset="0"/>
              </a:rPr>
              <a:t>Six different models: Mike </a:t>
            </a:r>
            <a:r>
              <a:rPr lang="en-US" sz="1600" dirty="0" err="1">
                <a:latin typeface="Arial" charset="0"/>
              </a:rPr>
              <a:t>Dettinger</a:t>
            </a:r>
            <a:r>
              <a:rPr lang="en-US" sz="1600" dirty="0">
                <a:latin typeface="Arial" charset="0"/>
              </a:rPr>
              <a:t>, 2005 </a:t>
            </a:r>
            <a:r>
              <a:rPr lang="en-US" sz="1600" i="1" dirty="0">
                <a:latin typeface="Arial" charset="0"/>
              </a:rPr>
              <a:t>San Fran. Estuary and Watershed Science</a:t>
            </a:r>
            <a:endParaRPr lang="en-US" sz="1400" i="1" dirty="0">
              <a:solidFill>
                <a:srgbClr val="800000"/>
              </a:solidFill>
              <a:latin typeface="Arial" charset="0"/>
            </a:endParaRPr>
          </a:p>
        </p:txBody>
      </p:sp>
    </p:spTree>
    <p:extLst>
      <p:ext uri="{BB962C8B-B14F-4D97-AF65-F5344CB8AC3E}">
        <p14:creationId xmlns:p14="http://schemas.microsoft.com/office/powerpoint/2010/main" val="1540034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35119C46-71B4-B04A-B45F-91FFB5A4808D}"/>
              </a:ext>
            </a:extLst>
          </p:cNvPr>
          <p:cNvPicPr>
            <a:picLocks noChangeAspect="1"/>
          </p:cNvPicPr>
          <p:nvPr/>
        </p:nvPicPr>
        <p:blipFill>
          <a:blip r:embed="rId3"/>
          <a:stretch>
            <a:fillRect/>
          </a:stretch>
        </p:blipFill>
        <p:spPr>
          <a:xfrm>
            <a:off x="459409" y="1892300"/>
            <a:ext cx="11300792" cy="4114800"/>
          </a:xfrm>
          <a:prstGeom prst="rect">
            <a:avLst/>
          </a:prstGeom>
        </p:spPr>
      </p:pic>
      <p:sp>
        <p:nvSpPr>
          <p:cNvPr id="4" name="TextBox 3">
            <a:extLst>
              <a:ext uri="{FF2B5EF4-FFF2-40B4-BE49-F238E27FC236}">
                <a16:creationId xmlns:a16="http://schemas.microsoft.com/office/drawing/2014/main" id="{5C07FE95-EC5C-464A-86FE-3337B756ED30}"/>
              </a:ext>
            </a:extLst>
          </p:cNvPr>
          <p:cNvSpPr txBox="1"/>
          <p:nvPr/>
        </p:nvSpPr>
        <p:spPr>
          <a:xfrm>
            <a:off x="1053431" y="317500"/>
            <a:ext cx="10321865" cy="1354217"/>
          </a:xfrm>
          <a:prstGeom prst="rect">
            <a:avLst/>
          </a:prstGeom>
          <a:noFill/>
        </p:spPr>
        <p:txBody>
          <a:bodyPr wrap="none" rtlCol="0">
            <a:spAutoFit/>
          </a:bodyPr>
          <a:lstStyle/>
          <a:p>
            <a:pPr algn="ctr"/>
            <a:r>
              <a:rPr lang="en-US" sz="3200" dirty="0"/>
              <a:t>Dryer winters prolong the fire season but…</a:t>
            </a:r>
          </a:p>
          <a:p>
            <a:pPr algn="ctr"/>
            <a:r>
              <a:rPr lang="en-US" sz="3200" dirty="0"/>
              <a:t>A little more Summer Rainfall in Southern CA and Central CA </a:t>
            </a:r>
          </a:p>
          <a:p>
            <a:pPr algn="ctr"/>
            <a:r>
              <a:rPr lang="en-US" dirty="0" err="1"/>
              <a:t>Cavzos</a:t>
            </a:r>
            <a:r>
              <a:rPr lang="en-US" dirty="0"/>
              <a:t> et al. 2012 J. Climate 25: 5904</a:t>
            </a:r>
          </a:p>
        </p:txBody>
      </p:sp>
    </p:spTree>
    <p:extLst>
      <p:ext uri="{BB962C8B-B14F-4D97-AF65-F5344CB8AC3E}">
        <p14:creationId xmlns:p14="http://schemas.microsoft.com/office/powerpoint/2010/main" val="3767443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7DB6C1C-3D14-4449-BC8E-83254442C871}"/>
              </a:ext>
            </a:extLst>
          </p:cNvPr>
          <p:cNvSpPr/>
          <p:nvPr/>
        </p:nvSpPr>
        <p:spPr>
          <a:xfrm>
            <a:off x="298165" y="2065867"/>
            <a:ext cx="11609089" cy="46236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Dettinger</a:t>
            </a:r>
            <a:r>
              <a:rPr lang="en-US" dirty="0"/>
              <a:t> e </a:t>
            </a:r>
            <a:r>
              <a:rPr lang="en-US" dirty="0" err="1"/>
              <a:t>tl</a:t>
            </a:r>
            <a:endParaRPr lang="en-US" dirty="0"/>
          </a:p>
        </p:txBody>
      </p:sp>
      <p:sp>
        <p:nvSpPr>
          <p:cNvPr id="3" name="Title 2">
            <a:extLst>
              <a:ext uri="{FF2B5EF4-FFF2-40B4-BE49-F238E27FC236}">
                <a16:creationId xmlns:a16="http://schemas.microsoft.com/office/drawing/2014/main" id="{A5C82E13-6BBC-DA4D-9B98-CF8C57C90E2F}"/>
              </a:ext>
            </a:extLst>
          </p:cNvPr>
          <p:cNvSpPr>
            <a:spLocks noGrp="1"/>
          </p:cNvSpPr>
          <p:nvPr>
            <p:ph type="title"/>
          </p:nvPr>
        </p:nvSpPr>
        <p:spPr>
          <a:xfrm>
            <a:off x="298165" y="360303"/>
            <a:ext cx="11512711" cy="1456267"/>
          </a:xfrm>
        </p:spPr>
        <p:txBody>
          <a:bodyPr/>
          <a:lstStyle/>
          <a:p>
            <a:pPr algn="ctr"/>
            <a:r>
              <a:rPr lang="en-US" cap="none" dirty="0"/>
              <a:t>Increase in intensity, water content &amp; seasonal duration of “atmospheric rivers” = more floods</a:t>
            </a:r>
          </a:p>
        </p:txBody>
      </p:sp>
      <p:pic>
        <p:nvPicPr>
          <p:cNvPr id="6" name="Content Placeholder 5" descr="A screenshot of a cell phone&#10;&#10;Description automatically generated">
            <a:extLst>
              <a:ext uri="{FF2B5EF4-FFF2-40B4-BE49-F238E27FC236}">
                <a16:creationId xmlns:a16="http://schemas.microsoft.com/office/drawing/2014/main" id="{5E5906A5-ECFE-A943-A26B-281A9EB72EB0}"/>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98165" y="2065867"/>
            <a:ext cx="5597309" cy="4431830"/>
          </a:xfrm>
        </p:spPr>
      </p:pic>
      <p:pic>
        <p:nvPicPr>
          <p:cNvPr id="7" name="Content Placeholder 5" descr="A screenshot of a cell phone&#10;&#10;Description automatically generated">
            <a:extLst>
              <a:ext uri="{FF2B5EF4-FFF2-40B4-BE49-F238E27FC236}">
                <a16:creationId xmlns:a16="http://schemas.microsoft.com/office/drawing/2014/main" id="{2ABC9CF5-D7E0-9D43-8915-8D6845D92B4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844"/>
          <a:stretch/>
        </p:blipFill>
        <p:spPr>
          <a:xfrm>
            <a:off x="5895474" y="2065867"/>
            <a:ext cx="6011780" cy="3537284"/>
          </a:xfrm>
          <a:prstGeom prst="rect">
            <a:avLst/>
          </a:prstGeom>
        </p:spPr>
      </p:pic>
      <p:sp>
        <p:nvSpPr>
          <p:cNvPr id="9" name="Rectangle 8">
            <a:extLst>
              <a:ext uri="{FF2B5EF4-FFF2-40B4-BE49-F238E27FC236}">
                <a16:creationId xmlns:a16="http://schemas.microsoft.com/office/drawing/2014/main" id="{802548B1-E1BC-4243-8CD0-849198DE7495}"/>
              </a:ext>
            </a:extLst>
          </p:cNvPr>
          <p:cNvSpPr/>
          <p:nvPr/>
        </p:nvSpPr>
        <p:spPr>
          <a:xfrm>
            <a:off x="5895474" y="2065867"/>
            <a:ext cx="562476" cy="1486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97E6CD4-5C1F-8743-82C2-2E73AED92968}"/>
              </a:ext>
            </a:extLst>
          </p:cNvPr>
          <p:cNvSpPr txBox="1"/>
          <p:nvPr/>
        </p:nvSpPr>
        <p:spPr>
          <a:xfrm>
            <a:off x="5895474" y="5961688"/>
            <a:ext cx="5915402" cy="369332"/>
          </a:xfrm>
          <a:prstGeom prst="rect">
            <a:avLst/>
          </a:prstGeom>
          <a:noFill/>
        </p:spPr>
        <p:txBody>
          <a:bodyPr wrap="none" rtlCol="0">
            <a:spAutoFit/>
          </a:bodyPr>
          <a:lstStyle/>
          <a:p>
            <a:r>
              <a:rPr lang="en-US" dirty="0" err="1">
                <a:solidFill>
                  <a:schemeClr val="bg1"/>
                </a:solidFill>
              </a:rPr>
              <a:t>Dettinger</a:t>
            </a:r>
            <a:r>
              <a:rPr lang="en-US" dirty="0">
                <a:solidFill>
                  <a:schemeClr val="bg1"/>
                </a:solidFill>
              </a:rPr>
              <a:t> 2011. J. American Water Resources 47: 514 </a:t>
            </a:r>
            <a:r>
              <a:rPr lang="en-US" dirty="0"/>
              <a:t>47: 514</a:t>
            </a:r>
          </a:p>
        </p:txBody>
      </p:sp>
    </p:spTree>
    <p:extLst>
      <p:ext uri="{BB962C8B-B14F-4D97-AF65-F5344CB8AC3E}">
        <p14:creationId xmlns:p14="http://schemas.microsoft.com/office/powerpoint/2010/main" val="4101614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877805-BB74-BF4E-837C-EA4A564BD8D6}"/>
              </a:ext>
            </a:extLst>
          </p:cNvPr>
          <p:cNvSpPr/>
          <p:nvPr/>
        </p:nvSpPr>
        <p:spPr>
          <a:xfrm>
            <a:off x="5913865" y="5942044"/>
            <a:ext cx="6096000" cy="646331"/>
          </a:xfrm>
          <a:prstGeom prst="rect">
            <a:avLst/>
          </a:prstGeom>
        </p:spPr>
        <p:txBody>
          <a:bodyPr>
            <a:spAutoFit/>
          </a:bodyPr>
          <a:lstStyle/>
          <a:p>
            <a:pPr algn="ctr"/>
            <a:r>
              <a:rPr lang="en-US" dirty="0">
                <a:latin typeface="Proxima Nova"/>
              </a:rPr>
              <a:t>Flood waters are temporarily "stored" along the San Joaquin River. Photo by River Partners</a:t>
            </a:r>
            <a:endParaRPr lang="en-US" dirty="0"/>
          </a:p>
        </p:txBody>
      </p:sp>
      <p:pic>
        <p:nvPicPr>
          <p:cNvPr id="4" name="Picture 3" descr="A view of a beach next to the ocean&#10;&#10;Description automatically generated">
            <a:extLst>
              <a:ext uri="{FF2B5EF4-FFF2-40B4-BE49-F238E27FC236}">
                <a16:creationId xmlns:a16="http://schemas.microsoft.com/office/drawing/2014/main" id="{FAAD6C2C-FA55-F44A-9E09-AA3FDB4F5C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57747" y="1195190"/>
            <a:ext cx="6096000" cy="4572000"/>
          </a:xfrm>
          <a:prstGeom prst="rect">
            <a:avLst/>
          </a:prstGeom>
        </p:spPr>
      </p:pic>
      <p:sp>
        <p:nvSpPr>
          <p:cNvPr id="5" name="Rectangle 4">
            <a:extLst>
              <a:ext uri="{FF2B5EF4-FFF2-40B4-BE49-F238E27FC236}">
                <a16:creationId xmlns:a16="http://schemas.microsoft.com/office/drawing/2014/main" id="{5192F667-E334-9F44-AA14-E239C893595F}"/>
              </a:ext>
            </a:extLst>
          </p:cNvPr>
          <p:cNvSpPr/>
          <p:nvPr/>
        </p:nvSpPr>
        <p:spPr>
          <a:xfrm>
            <a:off x="412596" y="6278588"/>
            <a:ext cx="5345151" cy="307777"/>
          </a:xfrm>
          <a:prstGeom prst="rect">
            <a:avLst/>
          </a:prstGeom>
        </p:spPr>
        <p:txBody>
          <a:bodyPr wrap="square">
            <a:spAutoFit/>
          </a:bodyPr>
          <a:lstStyle/>
          <a:p>
            <a:r>
              <a:rPr lang="en-US" sz="1400" dirty="0">
                <a:latin typeface="Arial" panose="020B0604020202020204" pitchFamily="34" charset="0"/>
                <a:hlinkClick r:id="rId4">
                  <a:extLst>
                    <a:ext uri="{A12FA001-AC4F-418D-AE19-62706E023703}">
                      <ahyp:hlinkClr xmlns:ahyp="http://schemas.microsoft.com/office/drawing/2018/hyperlinkcolor" val="tx"/>
                    </a:ext>
                  </a:extLst>
                </a:hlinkClick>
              </a:rPr>
              <a:t>http://content.cdlib.org/ark:/13030/tf2b69p086/?layout=metadata</a:t>
            </a:r>
            <a:endParaRPr lang="en-US" sz="1400" dirty="0"/>
          </a:p>
        </p:txBody>
      </p:sp>
      <p:pic>
        <p:nvPicPr>
          <p:cNvPr id="7" name="Picture 6" descr="A vintage photo of a city&#10;&#10;Description automatically generated">
            <a:extLst>
              <a:ext uri="{FF2B5EF4-FFF2-40B4-BE49-F238E27FC236}">
                <a16:creationId xmlns:a16="http://schemas.microsoft.com/office/drawing/2014/main" id="{CD83C339-2912-CF44-9CE5-FA89E6D3F0C3}"/>
              </a:ext>
            </a:extLst>
          </p:cNvPr>
          <p:cNvPicPr>
            <a:picLocks noChangeAspect="1"/>
          </p:cNvPicPr>
          <p:nvPr/>
        </p:nvPicPr>
        <p:blipFill>
          <a:blip r:embed="rId5"/>
          <a:stretch>
            <a:fillRect/>
          </a:stretch>
        </p:blipFill>
        <p:spPr>
          <a:xfrm>
            <a:off x="472069" y="1221280"/>
            <a:ext cx="4873082" cy="4873082"/>
          </a:xfrm>
          <a:prstGeom prst="rect">
            <a:avLst/>
          </a:prstGeom>
        </p:spPr>
      </p:pic>
      <p:sp>
        <p:nvSpPr>
          <p:cNvPr id="8" name="TextBox 7">
            <a:extLst>
              <a:ext uri="{FF2B5EF4-FFF2-40B4-BE49-F238E27FC236}">
                <a16:creationId xmlns:a16="http://schemas.microsoft.com/office/drawing/2014/main" id="{F17D6E7F-7CEB-B84E-9254-8D5B751824C4}"/>
              </a:ext>
            </a:extLst>
          </p:cNvPr>
          <p:cNvSpPr txBox="1"/>
          <p:nvPr/>
        </p:nvSpPr>
        <p:spPr>
          <a:xfrm>
            <a:off x="2277687" y="329849"/>
            <a:ext cx="8112414" cy="707886"/>
          </a:xfrm>
          <a:prstGeom prst="rect">
            <a:avLst/>
          </a:prstGeom>
          <a:noFill/>
        </p:spPr>
        <p:txBody>
          <a:bodyPr wrap="none" rtlCol="0">
            <a:spAutoFit/>
          </a:bodyPr>
          <a:lstStyle/>
          <a:p>
            <a:r>
              <a:rPr lang="en-US" sz="4000" dirty="0"/>
              <a:t>Floods: Then, Now and in the Future…</a:t>
            </a:r>
          </a:p>
        </p:txBody>
      </p:sp>
    </p:spTree>
    <p:extLst>
      <p:ext uri="{BB962C8B-B14F-4D97-AF65-F5344CB8AC3E}">
        <p14:creationId xmlns:p14="http://schemas.microsoft.com/office/powerpoint/2010/main" val="751974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F0A2512B-3160-9C44-A8F4-4F315D62449B}"/>
              </a:ext>
            </a:extLst>
          </p:cNvPr>
          <p:cNvPicPr>
            <a:picLocks noChangeAspect="1"/>
          </p:cNvPicPr>
          <p:nvPr/>
        </p:nvPicPr>
        <p:blipFill>
          <a:blip r:embed="rId2"/>
          <a:stretch>
            <a:fillRect/>
          </a:stretch>
        </p:blipFill>
        <p:spPr>
          <a:xfrm>
            <a:off x="1671639" y="1014397"/>
            <a:ext cx="9189028" cy="5014927"/>
          </a:xfrm>
          <a:prstGeom prst="rect">
            <a:avLst/>
          </a:prstGeom>
        </p:spPr>
      </p:pic>
      <p:sp>
        <p:nvSpPr>
          <p:cNvPr id="4" name="TextBox 3">
            <a:extLst>
              <a:ext uri="{FF2B5EF4-FFF2-40B4-BE49-F238E27FC236}">
                <a16:creationId xmlns:a16="http://schemas.microsoft.com/office/drawing/2014/main" id="{96C8ED16-C10A-BC45-92DB-EE032179D8E0}"/>
              </a:ext>
            </a:extLst>
          </p:cNvPr>
          <p:cNvSpPr txBox="1"/>
          <p:nvPr/>
        </p:nvSpPr>
        <p:spPr>
          <a:xfrm>
            <a:off x="2663151" y="306700"/>
            <a:ext cx="6586547" cy="584775"/>
          </a:xfrm>
          <a:prstGeom prst="rect">
            <a:avLst/>
          </a:prstGeom>
          <a:noFill/>
        </p:spPr>
        <p:txBody>
          <a:bodyPr wrap="none" rtlCol="0">
            <a:spAutoFit/>
          </a:bodyPr>
          <a:lstStyle/>
          <a:p>
            <a:r>
              <a:rPr lang="en-US" sz="3200" dirty="0"/>
              <a:t>Trajectory # 4: Sea level &amp; Storm surge</a:t>
            </a:r>
          </a:p>
        </p:txBody>
      </p:sp>
      <p:sp>
        <p:nvSpPr>
          <p:cNvPr id="5" name="Rectangle 4">
            <a:extLst>
              <a:ext uri="{FF2B5EF4-FFF2-40B4-BE49-F238E27FC236}">
                <a16:creationId xmlns:a16="http://schemas.microsoft.com/office/drawing/2014/main" id="{3EA50A35-67CC-1D4D-8749-71E4B8B8E41F}"/>
              </a:ext>
            </a:extLst>
          </p:cNvPr>
          <p:cNvSpPr/>
          <p:nvPr/>
        </p:nvSpPr>
        <p:spPr>
          <a:xfrm>
            <a:off x="9585064" y="2678654"/>
            <a:ext cx="139849" cy="15598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72A5EE8-A541-5A4F-AD2E-EB93BF103DE8}"/>
              </a:ext>
            </a:extLst>
          </p:cNvPr>
          <p:cNvSpPr/>
          <p:nvPr/>
        </p:nvSpPr>
        <p:spPr>
          <a:xfrm>
            <a:off x="7693511" y="3915784"/>
            <a:ext cx="139849" cy="647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5672217-01F3-A646-9E20-A6FE33FE9915}"/>
              </a:ext>
            </a:extLst>
          </p:cNvPr>
          <p:cNvSpPr/>
          <p:nvPr/>
        </p:nvSpPr>
        <p:spPr>
          <a:xfrm>
            <a:off x="6165748" y="4324574"/>
            <a:ext cx="139849" cy="3711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A9882D0-5E8C-5A40-A965-AEB0DAB886B2}"/>
              </a:ext>
            </a:extLst>
          </p:cNvPr>
          <p:cNvSpPr txBox="1"/>
          <p:nvPr/>
        </p:nvSpPr>
        <p:spPr>
          <a:xfrm>
            <a:off x="3054097" y="6049798"/>
            <a:ext cx="6502999" cy="646331"/>
          </a:xfrm>
          <a:prstGeom prst="rect">
            <a:avLst/>
          </a:prstGeom>
          <a:noFill/>
        </p:spPr>
        <p:txBody>
          <a:bodyPr wrap="none" rtlCol="0">
            <a:spAutoFit/>
          </a:bodyPr>
          <a:lstStyle/>
          <a:p>
            <a:pPr algn="ctr"/>
            <a:r>
              <a:rPr lang="en-US" dirty="0"/>
              <a:t>Dalrymple et al. 2012 National Academies Slide Deck</a:t>
            </a:r>
          </a:p>
          <a:p>
            <a:pPr algn="ctr"/>
            <a:r>
              <a:rPr lang="en-US" dirty="0"/>
              <a:t>“Sea-level rise for the coasts of California, Oregon and Washington”</a:t>
            </a:r>
          </a:p>
        </p:txBody>
      </p:sp>
      <p:sp>
        <p:nvSpPr>
          <p:cNvPr id="9" name="TextBox 8">
            <a:extLst>
              <a:ext uri="{FF2B5EF4-FFF2-40B4-BE49-F238E27FC236}">
                <a16:creationId xmlns:a16="http://schemas.microsoft.com/office/drawing/2014/main" id="{7AE3F26A-4EE9-D240-A4AD-F4454427239E}"/>
              </a:ext>
            </a:extLst>
          </p:cNvPr>
          <p:cNvSpPr txBox="1"/>
          <p:nvPr/>
        </p:nvSpPr>
        <p:spPr>
          <a:xfrm>
            <a:off x="2904564" y="1194099"/>
            <a:ext cx="2382255" cy="461665"/>
          </a:xfrm>
          <a:prstGeom prst="rect">
            <a:avLst/>
          </a:prstGeom>
          <a:noFill/>
        </p:spPr>
        <p:txBody>
          <a:bodyPr wrap="none" rtlCol="0">
            <a:spAutoFit/>
          </a:bodyPr>
          <a:lstStyle/>
          <a:p>
            <a:r>
              <a:rPr lang="en-US" sz="2400" dirty="0">
                <a:solidFill>
                  <a:schemeClr val="bg1"/>
                </a:solidFill>
              </a:rPr>
              <a:t>San Francisco Bay</a:t>
            </a:r>
          </a:p>
        </p:txBody>
      </p:sp>
    </p:spTree>
    <p:extLst>
      <p:ext uri="{BB962C8B-B14F-4D97-AF65-F5344CB8AC3E}">
        <p14:creationId xmlns:p14="http://schemas.microsoft.com/office/powerpoint/2010/main" val="3377271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600E10A5-C847-6742-98FF-A119E6F07BBA}"/>
              </a:ext>
            </a:extLst>
          </p:cNvPr>
          <p:cNvPicPr>
            <a:picLocks noChangeAspect="1"/>
          </p:cNvPicPr>
          <p:nvPr/>
        </p:nvPicPr>
        <p:blipFill>
          <a:blip r:embed="rId2"/>
          <a:stretch>
            <a:fillRect/>
          </a:stretch>
        </p:blipFill>
        <p:spPr>
          <a:xfrm>
            <a:off x="1227312" y="0"/>
            <a:ext cx="9398708" cy="6858000"/>
          </a:xfrm>
          <a:prstGeom prst="rect">
            <a:avLst/>
          </a:prstGeom>
        </p:spPr>
      </p:pic>
      <p:sp>
        <p:nvSpPr>
          <p:cNvPr id="4" name="Rectangle 3">
            <a:extLst>
              <a:ext uri="{FF2B5EF4-FFF2-40B4-BE49-F238E27FC236}">
                <a16:creationId xmlns:a16="http://schemas.microsoft.com/office/drawing/2014/main" id="{979B6829-9B82-394D-A00A-77A4D365140D}"/>
              </a:ext>
            </a:extLst>
          </p:cNvPr>
          <p:cNvSpPr/>
          <p:nvPr/>
        </p:nvSpPr>
        <p:spPr>
          <a:xfrm rot="5400000">
            <a:off x="8405812" y="3043149"/>
            <a:ext cx="6096000" cy="1200329"/>
          </a:xfrm>
          <a:prstGeom prst="rect">
            <a:avLst/>
          </a:prstGeom>
        </p:spPr>
        <p:txBody>
          <a:bodyPr>
            <a:spAutoFit/>
          </a:bodyPr>
          <a:lstStyle/>
          <a:p>
            <a:pPr algn="ctr"/>
            <a:r>
              <a:rPr lang="en-US" dirty="0"/>
              <a:t>National Research Council. 2012. </a:t>
            </a:r>
            <a:r>
              <a:rPr lang="en-US" i="1" dirty="0"/>
              <a:t>Sea-Level Rise for the Coasts of California, Oregon, and Washington: Past, Present, and Future</a:t>
            </a:r>
            <a:r>
              <a:rPr lang="en-US" dirty="0"/>
              <a:t>. Washington, DC: The National Academies Press. https://</a:t>
            </a:r>
            <a:r>
              <a:rPr lang="en-US" dirty="0" err="1"/>
              <a:t>doi.org</a:t>
            </a:r>
            <a:r>
              <a:rPr lang="en-US" dirty="0"/>
              <a:t>/10.17226/13389.</a:t>
            </a:r>
          </a:p>
        </p:txBody>
      </p:sp>
      <p:sp>
        <p:nvSpPr>
          <p:cNvPr id="2" name="TextBox 1">
            <a:extLst>
              <a:ext uri="{FF2B5EF4-FFF2-40B4-BE49-F238E27FC236}">
                <a16:creationId xmlns:a16="http://schemas.microsoft.com/office/drawing/2014/main" id="{A9771625-4029-9342-B31D-6459F2F08A1E}"/>
              </a:ext>
            </a:extLst>
          </p:cNvPr>
          <p:cNvSpPr txBox="1"/>
          <p:nvPr/>
        </p:nvSpPr>
        <p:spPr>
          <a:xfrm>
            <a:off x="1851379" y="5700889"/>
            <a:ext cx="2949269" cy="584775"/>
          </a:xfrm>
          <a:prstGeom prst="rect">
            <a:avLst/>
          </a:prstGeom>
          <a:noFill/>
        </p:spPr>
        <p:txBody>
          <a:bodyPr wrap="none" rtlCol="0">
            <a:spAutoFit/>
          </a:bodyPr>
          <a:lstStyle/>
          <a:p>
            <a:r>
              <a:rPr lang="en-US" sz="3200" dirty="0">
                <a:solidFill>
                  <a:schemeClr val="bg1"/>
                </a:solidFill>
              </a:rPr>
              <a:t>(</a:t>
            </a:r>
            <a:r>
              <a:rPr lang="en-US" sz="3200" dirty="0">
                <a:solidFill>
                  <a:schemeClr val="accent6"/>
                </a:solidFill>
              </a:rPr>
              <a:t>max 55-320 m!)</a:t>
            </a:r>
          </a:p>
        </p:txBody>
      </p:sp>
    </p:spTree>
    <p:extLst>
      <p:ext uri="{BB962C8B-B14F-4D97-AF65-F5344CB8AC3E}">
        <p14:creationId xmlns:p14="http://schemas.microsoft.com/office/powerpoint/2010/main" val="730177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618710-4149-DA47-9D72-968CF9F9CBA1}"/>
              </a:ext>
            </a:extLst>
          </p:cNvPr>
          <p:cNvPicPr>
            <a:picLocks noChangeAspect="1"/>
          </p:cNvPicPr>
          <p:nvPr/>
        </p:nvPicPr>
        <p:blipFill>
          <a:blip r:embed="rId2"/>
          <a:stretch>
            <a:fillRect/>
          </a:stretch>
        </p:blipFill>
        <p:spPr>
          <a:xfrm>
            <a:off x="1377244" y="1217628"/>
            <a:ext cx="9108017" cy="5193050"/>
          </a:xfrm>
          <a:prstGeom prst="rect">
            <a:avLst/>
          </a:prstGeom>
        </p:spPr>
      </p:pic>
      <p:sp>
        <p:nvSpPr>
          <p:cNvPr id="5" name="Rectangle 4">
            <a:extLst>
              <a:ext uri="{FF2B5EF4-FFF2-40B4-BE49-F238E27FC236}">
                <a16:creationId xmlns:a16="http://schemas.microsoft.com/office/drawing/2014/main" id="{6402BC41-0699-334D-99F2-3EAB02627F25}"/>
              </a:ext>
            </a:extLst>
          </p:cNvPr>
          <p:cNvSpPr/>
          <p:nvPr/>
        </p:nvSpPr>
        <p:spPr>
          <a:xfrm>
            <a:off x="474133" y="6420556"/>
            <a:ext cx="11029245" cy="307777"/>
          </a:xfrm>
          <a:prstGeom prst="rect">
            <a:avLst/>
          </a:prstGeom>
        </p:spPr>
        <p:txBody>
          <a:bodyPr wrap="square">
            <a:spAutoFit/>
          </a:bodyPr>
          <a:lstStyle/>
          <a:p>
            <a:r>
              <a:rPr lang="en-US" sz="1400" dirty="0">
                <a:hlinkClick r:id="rId3"/>
              </a:rPr>
              <a:t>https://ss2.climatecentral.org/index.html#14/32.7806/-117.2290?show=satellite&amp;projections=0-K14_RCP85-SLR&amp;level=5&amp;unit=feet&amp;pois=hide</a:t>
            </a:r>
            <a:endParaRPr lang="en-US" sz="1400" dirty="0"/>
          </a:p>
        </p:txBody>
      </p:sp>
      <p:sp>
        <p:nvSpPr>
          <p:cNvPr id="6" name="TextBox 5">
            <a:extLst>
              <a:ext uri="{FF2B5EF4-FFF2-40B4-BE49-F238E27FC236}">
                <a16:creationId xmlns:a16="http://schemas.microsoft.com/office/drawing/2014/main" id="{038643CF-54AE-9042-9B38-24B404D975DA}"/>
              </a:ext>
            </a:extLst>
          </p:cNvPr>
          <p:cNvSpPr txBox="1"/>
          <p:nvPr/>
        </p:nvSpPr>
        <p:spPr>
          <a:xfrm>
            <a:off x="1807648" y="139545"/>
            <a:ext cx="8968289" cy="1077218"/>
          </a:xfrm>
          <a:prstGeom prst="rect">
            <a:avLst/>
          </a:prstGeom>
          <a:noFill/>
        </p:spPr>
        <p:txBody>
          <a:bodyPr wrap="none" rtlCol="0">
            <a:spAutoFit/>
          </a:bodyPr>
          <a:lstStyle/>
          <a:p>
            <a:r>
              <a:rPr lang="en-US" sz="3200" dirty="0"/>
              <a:t>Mission Bay is in bad shape with 4 ft of sea level rise </a:t>
            </a:r>
          </a:p>
          <a:p>
            <a:pPr algn="ctr"/>
            <a:r>
              <a:rPr lang="en-US" sz="3200" dirty="0"/>
              <a:t>and 7 ft of “King Tide”</a:t>
            </a:r>
          </a:p>
        </p:txBody>
      </p:sp>
    </p:spTree>
    <p:extLst>
      <p:ext uri="{BB962C8B-B14F-4D97-AF65-F5344CB8AC3E}">
        <p14:creationId xmlns:p14="http://schemas.microsoft.com/office/powerpoint/2010/main" val="961204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DEAA19-6739-9D4A-A43A-125B6A2AC357}"/>
              </a:ext>
            </a:extLst>
          </p:cNvPr>
          <p:cNvSpPr txBox="1"/>
          <p:nvPr/>
        </p:nvSpPr>
        <p:spPr>
          <a:xfrm>
            <a:off x="1787804" y="128597"/>
            <a:ext cx="9007722" cy="1200329"/>
          </a:xfrm>
          <a:prstGeom prst="rect">
            <a:avLst/>
          </a:prstGeom>
          <a:noFill/>
        </p:spPr>
        <p:txBody>
          <a:bodyPr wrap="none" rtlCol="0">
            <a:spAutoFit/>
          </a:bodyPr>
          <a:lstStyle/>
          <a:p>
            <a:r>
              <a:rPr lang="en-US" sz="3600" dirty="0"/>
              <a:t>My Solution: build more marsh and maintain it </a:t>
            </a:r>
          </a:p>
          <a:p>
            <a:pPr algn="ctr"/>
            <a:r>
              <a:rPr lang="en-US" sz="3600" dirty="0"/>
              <a:t>as a “Living Shoreline”</a:t>
            </a:r>
          </a:p>
        </p:txBody>
      </p:sp>
      <p:pic>
        <p:nvPicPr>
          <p:cNvPr id="5" name="Picture 4">
            <a:extLst>
              <a:ext uri="{FF2B5EF4-FFF2-40B4-BE49-F238E27FC236}">
                <a16:creationId xmlns:a16="http://schemas.microsoft.com/office/drawing/2014/main" id="{8AB2B435-75D0-CD4F-AFB4-A1CC7503A721}"/>
              </a:ext>
            </a:extLst>
          </p:cNvPr>
          <p:cNvPicPr>
            <a:picLocks noChangeAspect="1"/>
          </p:cNvPicPr>
          <p:nvPr/>
        </p:nvPicPr>
        <p:blipFill>
          <a:blip r:embed="rId2"/>
          <a:stretch>
            <a:fillRect/>
          </a:stretch>
        </p:blipFill>
        <p:spPr>
          <a:xfrm>
            <a:off x="1440672" y="1328261"/>
            <a:ext cx="9006608" cy="5376672"/>
          </a:xfrm>
          <a:prstGeom prst="rect">
            <a:avLst/>
          </a:prstGeom>
        </p:spPr>
      </p:pic>
    </p:spTree>
    <p:extLst>
      <p:ext uri="{BB962C8B-B14F-4D97-AF65-F5344CB8AC3E}">
        <p14:creationId xmlns:p14="http://schemas.microsoft.com/office/powerpoint/2010/main" val="2826861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9DE26-B8A6-8A4E-BECE-2408848D2C70}"/>
              </a:ext>
            </a:extLst>
          </p:cNvPr>
          <p:cNvSpPr>
            <a:spLocks noGrp="1"/>
          </p:cNvSpPr>
          <p:nvPr>
            <p:ph type="title"/>
          </p:nvPr>
        </p:nvSpPr>
        <p:spPr>
          <a:xfrm>
            <a:off x="426102" y="277726"/>
            <a:ext cx="10131425" cy="1456267"/>
          </a:xfrm>
        </p:spPr>
        <p:txBody>
          <a:bodyPr>
            <a:normAutofit fontScale="90000"/>
          </a:bodyPr>
          <a:lstStyle/>
          <a:p>
            <a:r>
              <a:rPr lang="en-US" sz="4900" cap="none" dirty="0"/>
              <a:t>Retire to Tucson? </a:t>
            </a:r>
            <a:br>
              <a:rPr lang="en-US" sz="4900" cap="none" dirty="0"/>
            </a:br>
            <a:r>
              <a:rPr lang="en-US" sz="4900" cap="none" dirty="0"/>
              <a:t>Humm…</a:t>
            </a:r>
            <a:br>
              <a:rPr lang="en-US" sz="4000" cap="none" dirty="0"/>
            </a:br>
            <a:r>
              <a:rPr lang="en-US" sz="3100" cap="none" dirty="0"/>
              <a:t>Forecast Days Over 100°F</a:t>
            </a:r>
          </a:p>
        </p:txBody>
      </p:sp>
      <p:pic>
        <p:nvPicPr>
          <p:cNvPr id="6" name="Content Placeholder 5" descr="A close up of a map&#10;&#10;Description automatically generated">
            <a:extLst>
              <a:ext uri="{FF2B5EF4-FFF2-40B4-BE49-F238E27FC236}">
                <a16:creationId xmlns:a16="http://schemas.microsoft.com/office/drawing/2014/main" id="{B3382BD6-4F63-6B4C-8862-7AD910F1C42E}"/>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23379" y="2063089"/>
            <a:ext cx="4957947" cy="2995426"/>
          </a:xfrm>
        </p:spPr>
      </p:pic>
      <p:sp>
        <p:nvSpPr>
          <p:cNvPr id="4" name="Rectangle 3">
            <a:extLst>
              <a:ext uri="{FF2B5EF4-FFF2-40B4-BE49-F238E27FC236}">
                <a16:creationId xmlns:a16="http://schemas.microsoft.com/office/drawing/2014/main" id="{ADD4C8B6-4B77-C542-9FE8-769BB1C6850C}"/>
              </a:ext>
            </a:extLst>
          </p:cNvPr>
          <p:cNvSpPr/>
          <p:nvPr/>
        </p:nvSpPr>
        <p:spPr>
          <a:xfrm rot="5400000">
            <a:off x="8550745" y="3191470"/>
            <a:ext cx="6096000" cy="738664"/>
          </a:xfrm>
          <a:prstGeom prst="rect">
            <a:avLst/>
          </a:prstGeom>
        </p:spPr>
        <p:txBody>
          <a:bodyPr>
            <a:spAutoFit/>
          </a:bodyPr>
          <a:lstStyle/>
          <a:p>
            <a:r>
              <a:rPr lang="en-US" sz="1400" dirty="0">
                <a:latin typeface="Arial" panose="020B0604020202020204" pitchFamily="34" charset="0"/>
              </a:rPr>
              <a:t>Global Climate Change Impacts in the United States, Thomas R. Karl, Jerry M. Melillo, and Thomas C. Peterson, (eds.). Cambridge University Press, 2009. p. 90. Online: </a:t>
            </a:r>
            <a:r>
              <a:rPr lang="en-US" sz="1400" dirty="0">
                <a:latin typeface="Arial" panose="020B0604020202020204" pitchFamily="34" charset="0"/>
                <a:hlinkClick r:id="rId4">
                  <a:extLst>
                    <a:ext uri="{A12FA001-AC4F-418D-AE19-62706E023703}">
                      <ahyp:hlinkClr xmlns:ahyp="http://schemas.microsoft.com/office/drawing/2018/hyperlinkcolor" val="tx"/>
                    </a:ext>
                  </a:extLst>
                </a:hlinkClick>
              </a:rPr>
              <a:t>www.globalchange.gov</a:t>
            </a:r>
            <a:endParaRPr lang="en-US" sz="1400" dirty="0"/>
          </a:p>
        </p:txBody>
      </p:sp>
      <p:pic>
        <p:nvPicPr>
          <p:cNvPr id="8" name="Picture 7" descr="A close up of a map&#10;&#10;Description automatically generated">
            <a:extLst>
              <a:ext uri="{FF2B5EF4-FFF2-40B4-BE49-F238E27FC236}">
                <a16:creationId xmlns:a16="http://schemas.microsoft.com/office/drawing/2014/main" id="{B65C5BB2-DB39-F847-A269-F7CBA695B476}"/>
              </a:ext>
            </a:extLst>
          </p:cNvPr>
          <p:cNvPicPr>
            <a:picLocks noChangeAspect="1"/>
          </p:cNvPicPr>
          <p:nvPr/>
        </p:nvPicPr>
        <p:blipFill>
          <a:blip r:embed="rId5"/>
          <a:stretch>
            <a:fillRect/>
          </a:stretch>
        </p:blipFill>
        <p:spPr>
          <a:xfrm>
            <a:off x="5684381" y="157533"/>
            <a:ext cx="5159899" cy="3171188"/>
          </a:xfrm>
          <a:prstGeom prst="rect">
            <a:avLst/>
          </a:prstGeom>
        </p:spPr>
      </p:pic>
      <p:pic>
        <p:nvPicPr>
          <p:cNvPr id="10" name="Picture 9" descr="A close up of a map&#10;&#10;Description automatically generated">
            <a:extLst>
              <a:ext uri="{FF2B5EF4-FFF2-40B4-BE49-F238E27FC236}">
                <a16:creationId xmlns:a16="http://schemas.microsoft.com/office/drawing/2014/main" id="{E3D25123-BF2D-3F47-BE84-8B02F5AEF920}"/>
              </a:ext>
            </a:extLst>
          </p:cNvPr>
          <p:cNvPicPr>
            <a:picLocks noChangeAspect="1"/>
          </p:cNvPicPr>
          <p:nvPr/>
        </p:nvPicPr>
        <p:blipFill>
          <a:blip r:embed="rId6"/>
          <a:stretch>
            <a:fillRect/>
          </a:stretch>
        </p:blipFill>
        <p:spPr>
          <a:xfrm>
            <a:off x="5684380" y="3412667"/>
            <a:ext cx="5159899" cy="3235175"/>
          </a:xfrm>
          <a:prstGeom prst="rect">
            <a:avLst/>
          </a:prstGeom>
        </p:spPr>
      </p:pic>
      <p:pic>
        <p:nvPicPr>
          <p:cNvPr id="12" name="Picture 11" descr="A picture containing text, map&#10;&#10;Description automatically generated">
            <a:extLst>
              <a:ext uri="{FF2B5EF4-FFF2-40B4-BE49-F238E27FC236}">
                <a16:creationId xmlns:a16="http://schemas.microsoft.com/office/drawing/2014/main" id="{1228BB49-3719-0C49-9C45-BC49041E143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33868" y="5320020"/>
            <a:ext cx="4957946" cy="1321443"/>
          </a:xfrm>
          <a:prstGeom prst="rect">
            <a:avLst/>
          </a:prstGeom>
        </p:spPr>
      </p:pic>
      <p:sp>
        <p:nvSpPr>
          <p:cNvPr id="13" name="TextBox 12">
            <a:extLst>
              <a:ext uri="{FF2B5EF4-FFF2-40B4-BE49-F238E27FC236}">
                <a16:creationId xmlns:a16="http://schemas.microsoft.com/office/drawing/2014/main" id="{6C87A592-22BF-3446-9B3E-B51BEC9CA0F4}"/>
              </a:ext>
            </a:extLst>
          </p:cNvPr>
          <p:cNvSpPr txBox="1"/>
          <p:nvPr/>
        </p:nvSpPr>
        <p:spPr>
          <a:xfrm>
            <a:off x="523379" y="4689183"/>
            <a:ext cx="1998881" cy="369332"/>
          </a:xfrm>
          <a:prstGeom prst="rect">
            <a:avLst/>
          </a:prstGeom>
          <a:noFill/>
        </p:spPr>
        <p:txBody>
          <a:bodyPr wrap="none" rtlCol="0">
            <a:spAutoFit/>
          </a:bodyPr>
          <a:lstStyle/>
          <a:p>
            <a:r>
              <a:rPr lang="en-US" dirty="0">
                <a:solidFill>
                  <a:schemeClr val="bg1"/>
                </a:solidFill>
              </a:rPr>
              <a:t>Average 1961-1979</a:t>
            </a:r>
          </a:p>
        </p:txBody>
      </p:sp>
      <p:sp>
        <p:nvSpPr>
          <p:cNvPr id="14" name="Rectangle 13">
            <a:extLst>
              <a:ext uri="{FF2B5EF4-FFF2-40B4-BE49-F238E27FC236}">
                <a16:creationId xmlns:a16="http://schemas.microsoft.com/office/drawing/2014/main" id="{DC75F189-6F17-1941-BBEA-578603F77A7F}"/>
              </a:ext>
            </a:extLst>
          </p:cNvPr>
          <p:cNvSpPr/>
          <p:nvPr/>
        </p:nvSpPr>
        <p:spPr>
          <a:xfrm>
            <a:off x="5758721" y="2592879"/>
            <a:ext cx="1998881" cy="646331"/>
          </a:xfrm>
          <a:prstGeom prst="rect">
            <a:avLst/>
          </a:prstGeom>
        </p:spPr>
        <p:txBody>
          <a:bodyPr wrap="none">
            <a:spAutoFit/>
          </a:bodyPr>
          <a:lstStyle/>
          <a:p>
            <a:r>
              <a:rPr lang="en-US" dirty="0">
                <a:solidFill>
                  <a:schemeClr val="bg1"/>
                </a:solidFill>
              </a:rPr>
              <a:t>B1 Scenario</a:t>
            </a:r>
          </a:p>
          <a:p>
            <a:r>
              <a:rPr lang="en-US" dirty="0">
                <a:solidFill>
                  <a:schemeClr val="bg1"/>
                </a:solidFill>
              </a:rPr>
              <a:t>Average 2080-2099</a:t>
            </a:r>
          </a:p>
        </p:txBody>
      </p:sp>
      <p:sp>
        <p:nvSpPr>
          <p:cNvPr id="15" name="Rectangle 14">
            <a:extLst>
              <a:ext uri="{FF2B5EF4-FFF2-40B4-BE49-F238E27FC236}">
                <a16:creationId xmlns:a16="http://schemas.microsoft.com/office/drawing/2014/main" id="{66EB6082-6890-0149-AE81-30E98651C0D7}"/>
              </a:ext>
            </a:extLst>
          </p:cNvPr>
          <p:cNvSpPr/>
          <p:nvPr/>
        </p:nvSpPr>
        <p:spPr>
          <a:xfrm>
            <a:off x="5803609" y="5948081"/>
            <a:ext cx="1998881" cy="646331"/>
          </a:xfrm>
          <a:prstGeom prst="rect">
            <a:avLst/>
          </a:prstGeom>
        </p:spPr>
        <p:txBody>
          <a:bodyPr wrap="none">
            <a:spAutoFit/>
          </a:bodyPr>
          <a:lstStyle/>
          <a:p>
            <a:r>
              <a:rPr lang="en-US" dirty="0">
                <a:solidFill>
                  <a:schemeClr val="bg1"/>
                </a:solidFill>
              </a:rPr>
              <a:t>A2 Scenario</a:t>
            </a:r>
          </a:p>
          <a:p>
            <a:r>
              <a:rPr lang="en-US" dirty="0">
                <a:solidFill>
                  <a:schemeClr val="bg1"/>
                </a:solidFill>
              </a:rPr>
              <a:t>Average 2080-2099</a:t>
            </a:r>
          </a:p>
        </p:txBody>
      </p:sp>
    </p:spTree>
    <p:extLst>
      <p:ext uri="{BB962C8B-B14F-4D97-AF65-F5344CB8AC3E}">
        <p14:creationId xmlns:p14="http://schemas.microsoft.com/office/powerpoint/2010/main" val="1632580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167425" y="57334"/>
            <a:ext cx="12093262" cy="1371600"/>
          </a:xfrm>
        </p:spPr>
        <p:txBody>
          <a:bodyPr>
            <a:noAutofit/>
          </a:bodyPr>
          <a:lstStyle/>
          <a:p>
            <a:pPr algn="ctr"/>
            <a:r>
              <a:rPr lang="en-US" sz="4400" cap="none" dirty="0"/>
              <a:t>Trajectory #5: Snowpack.</a:t>
            </a:r>
            <a:br>
              <a:rPr lang="en-US" sz="4400" cap="none" dirty="0"/>
            </a:br>
            <a:r>
              <a:rPr lang="en-US" sz="2800" cap="none" dirty="0"/>
              <a:t>Forget The Sunshine And Beaches…In California, Snow Makes Us Rich!</a:t>
            </a:r>
          </a:p>
        </p:txBody>
      </p:sp>
      <p:pic>
        <p:nvPicPr>
          <p:cNvPr id="343049" name="Picture 9" descr="6322782VFxAWSrLXq_fs"/>
          <p:cNvPicPr>
            <a:picLocks noGrp="1" noChangeAspect="1" noChangeArrowheads="1"/>
          </p:cNvPicPr>
          <p:nvPr>
            <p:ph idx="1"/>
          </p:nvPr>
        </p:nvPicPr>
        <p:blipFill>
          <a:blip r:embed="rId3"/>
          <a:stretch>
            <a:fillRect/>
          </a:stretch>
        </p:blipFill>
        <p:spPr>
          <a:xfrm>
            <a:off x="2308303" y="1383961"/>
            <a:ext cx="6835698" cy="5126774"/>
          </a:xfrm>
        </p:spPr>
      </p:pic>
      <p:sp>
        <p:nvSpPr>
          <p:cNvPr id="5" name="Slide Number Placeholder 5"/>
          <p:cNvSpPr>
            <a:spLocks noGrp="1"/>
          </p:cNvSpPr>
          <p:nvPr>
            <p:ph type="sldNum" sz="quarter" idx="12"/>
          </p:nvPr>
        </p:nvSpPr>
        <p:spPr/>
        <p:txBody>
          <a:bodyPr/>
          <a:lstStyle/>
          <a:p>
            <a:fld id="{E80C6D66-1A8E-5149-B141-79C90A7D05A2}" type="slidenum">
              <a:rPr lang="en-US"/>
              <a:pPr/>
              <a:t>20</a:t>
            </a:fld>
            <a:endParaRPr lang="en-US"/>
          </a:p>
        </p:txBody>
      </p:sp>
    </p:spTree>
    <p:extLst>
      <p:ext uri="{BB962C8B-B14F-4D97-AF65-F5344CB8AC3E}">
        <p14:creationId xmlns:p14="http://schemas.microsoft.com/office/powerpoint/2010/main" val="865876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697AC521-D4B1-1644-8CDB-4148C834CE19}"/>
              </a:ext>
            </a:extLst>
          </p:cNvPr>
          <p:cNvSpPr>
            <a:spLocks noGrp="1"/>
          </p:cNvSpPr>
          <p:nvPr>
            <p:ph type="sldNum" sz="quarter" idx="12"/>
          </p:nvPr>
        </p:nvSpPr>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fld id="{B1B8DDC6-F4A4-A544-BDD7-BECC29DAF53A}" type="slidenum">
              <a:rPr lang="en-US" altLang="en-US" sz="1400">
                <a:latin typeface="Arial" panose="020B0604020202020204" pitchFamily="34" charset="0"/>
              </a:rPr>
              <a:pPr eaLnBrk="1" hangingPunct="1"/>
              <a:t>21</a:t>
            </a:fld>
            <a:endParaRPr lang="en-US" altLang="en-US" sz="1400">
              <a:latin typeface="Arial" panose="020B0604020202020204" pitchFamily="34" charset="0"/>
            </a:endParaRPr>
          </a:p>
        </p:txBody>
      </p:sp>
      <p:sp>
        <p:nvSpPr>
          <p:cNvPr id="266242" name="Rectangle 2">
            <a:extLst>
              <a:ext uri="{FF2B5EF4-FFF2-40B4-BE49-F238E27FC236}">
                <a16:creationId xmlns:a16="http://schemas.microsoft.com/office/drawing/2014/main" id="{8EB48C7E-083F-244B-9899-A62088933B60}"/>
              </a:ext>
            </a:extLst>
          </p:cNvPr>
          <p:cNvSpPr>
            <a:spLocks noGrp="1" noChangeArrowheads="1"/>
          </p:cNvSpPr>
          <p:nvPr>
            <p:ph type="title"/>
          </p:nvPr>
        </p:nvSpPr>
        <p:spPr>
          <a:xfrm>
            <a:off x="1702421" y="-156118"/>
            <a:ext cx="10972800" cy="1371600"/>
          </a:xfrm>
        </p:spPr>
        <p:txBody>
          <a:bodyPr/>
          <a:lstStyle/>
          <a:p>
            <a:pPr eaLnBrk="1" hangingPunct="1"/>
            <a:r>
              <a:rPr lang="en-US" altLang="en-US" cap="none" dirty="0">
                <a:ea typeface="ＭＳ Ｐゴシック" panose="020B0600070205080204" pitchFamily="34" charset="-128"/>
              </a:rPr>
              <a:t>Threats to A Big Fish: Just </a:t>
            </a:r>
            <a:r>
              <a:rPr lang="en-US" altLang="en-US" cap="none" dirty="0" err="1">
                <a:ea typeface="ＭＳ Ｐゴシック" panose="020B0600070205080204" pitchFamily="34" charset="-128"/>
              </a:rPr>
              <a:t>Gotta</a:t>
            </a:r>
            <a:r>
              <a:rPr lang="en-US" altLang="en-US" cap="none" dirty="0">
                <a:ea typeface="ＭＳ Ｐゴシック" panose="020B0600070205080204" pitchFamily="34" charset="-128"/>
              </a:rPr>
              <a:t> Have Salmon</a:t>
            </a:r>
          </a:p>
        </p:txBody>
      </p:sp>
      <p:pic>
        <p:nvPicPr>
          <p:cNvPr id="65539" name="Picture 5" descr="salmon376">
            <a:extLst>
              <a:ext uri="{FF2B5EF4-FFF2-40B4-BE49-F238E27FC236}">
                <a16:creationId xmlns:a16="http://schemas.microsoft.com/office/drawing/2014/main" id="{6C965766-FE41-4A43-8AE1-771B5A64438C}"/>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2174488" y="910218"/>
            <a:ext cx="7404410" cy="5553308"/>
          </a:xfrm>
        </p:spPr>
      </p:pic>
      <p:sp>
        <p:nvSpPr>
          <p:cNvPr id="65540" name="Rectangle 6">
            <a:extLst>
              <a:ext uri="{FF2B5EF4-FFF2-40B4-BE49-F238E27FC236}">
                <a16:creationId xmlns:a16="http://schemas.microsoft.com/office/drawing/2014/main" id="{E6B42896-C6E4-AB4A-9CC9-F3160F112E3A}"/>
              </a:ext>
            </a:extLst>
          </p:cNvPr>
          <p:cNvSpPr>
            <a:spLocks noChangeArrowheads="1"/>
          </p:cNvSpPr>
          <p:nvPr/>
        </p:nvSpPr>
        <p:spPr bwMode="auto">
          <a:xfrm>
            <a:off x="5927769" y="6322072"/>
            <a:ext cx="50193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en-US" altLang="en-US" sz="2800" dirty="0">
                <a:latin typeface="Arial" panose="020B0604020202020204" pitchFamily="34" charset="0"/>
              </a:rPr>
              <a:t>Also fans of high &amp; cold water </a:t>
            </a:r>
            <a:endParaRPr lang="en-US" altLang="en-US" sz="1800" dirty="0">
              <a:latin typeface="Arial" panose="020B0604020202020204" pitchFamily="34" charset="0"/>
            </a:endParaRPr>
          </a:p>
        </p:txBody>
      </p:sp>
    </p:spTree>
    <p:extLst>
      <p:ext uri="{BB962C8B-B14F-4D97-AF65-F5344CB8AC3E}">
        <p14:creationId xmlns:p14="http://schemas.microsoft.com/office/powerpoint/2010/main" val="2471477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1048B-F1E5-F74E-886B-5EF6BF31ADF2}"/>
              </a:ext>
            </a:extLst>
          </p:cNvPr>
          <p:cNvSpPr>
            <a:spLocks noGrp="1"/>
          </p:cNvSpPr>
          <p:nvPr>
            <p:ph type="title"/>
          </p:nvPr>
        </p:nvSpPr>
        <p:spPr>
          <a:xfrm>
            <a:off x="152406" y="2155791"/>
            <a:ext cx="10131425" cy="1456267"/>
          </a:xfrm>
        </p:spPr>
        <p:txBody>
          <a:bodyPr>
            <a:normAutofit fontScale="90000"/>
          </a:bodyPr>
          <a:lstStyle/>
          <a:p>
            <a:r>
              <a:rPr lang="en-US" sz="5300" cap="none" dirty="0"/>
              <a:t>Salmon Have It Bad….</a:t>
            </a:r>
            <a:br>
              <a:rPr lang="en-US" sz="4900" cap="none" dirty="0"/>
            </a:br>
            <a:r>
              <a:rPr lang="en-US" cap="none" dirty="0"/>
              <a:t>Thanks to high water temperature</a:t>
            </a:r>
            <a:br>
              <a:rPr lang="en-US" sz="4900" cap="none" dirty="0"/>
            </a:br>
            <a:br>
              <a:rPr lang="en-US" sz="4900" cap="none" dirty="0"/>
            </a:br>
            <a:r>
              <a:rPr lang="en-US" cap="none" dirty="0"/>
              <a:t>Proportion (relative to now) of </a:t>
            </a:r>
            <a:br>
              <a:rPr lang="en-US" cap="none" dirty="0"/>
            </a:br>
            <a:r>
              <a:rPr lang="en-US" cap="none" dirty="0"/>
              <a:t>Adult salmon in Butte Creek </a:t>
            </a:r>
            <a:br>
              <a:rPr lang="en-US" cap="none" dirty="0"/>
            </a:br>
            <a:r>
              <a:rPr lang="en-US" cap="none" dirty="0"/>
              <a:t>in 3 models</a:t>
            </a:r>
            <a:br>
              <a:rPr lang="en-US" cap="none" dirty="0"/>
            </a:br>
            <a:endParaRPr lang="en-US" cap="none" dirty="0"/>
          </a:p>
        </p:txBody>
      </p:sp>
      <p:pic>
        <p:nvPicPr>
          <p:cNvPr id="5" name="Content Placeholder 4">
            <a:extLst>
              <a:ext uri="{FF2B5EF4-FFF2-40B4-BE49-F238E27FC236}">
                <a16:creationId xmlns:a16="http://schemas.microsoft.com/office/drawing/2014/main" id="{A95B1F56-79C1-794B-8984-BE17FAF9FDC9}"/>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5999025" y="312924"/>
            <a:ext cx="5951669" cy="2132918"/>
          </a:xfrm>
        </p:spPr>
      </p:pic>
      <p:pic>
        <p:nvPicPr>
          <p:cNvPr id="6" name="Content Placeholder 4">
            <a:extLst>
              <a:ext uri="{FF2B5EF4-FFF2-40B4-BE49-F238E27FC236}">
                <a16:creationId xmlns:a16="http://schemas.microsoft.com/office/drawing/2014/main" id="{112D37D3-48FC-004D-B47A-5ADC8610820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94393" y="2362541"/>
            <a:ext cx="5956299" cy="2048256"/>
          </a:xfrm>
          <a:prstGeom prst="rect">
            <a:avLst/>
          </a:prstGeom>
        </p:spPr>
      </p:pic>
      <p:pic>
        <p:nvPicPr>
          <p:cNvPr id="7" name="Content Placeholder 4">
            <a:extLst>
              <a:ext uri="{FF2B5EF4-FFF2-40B4-BE49-F238E27FC236}">
                <a16:creationId xmlns:a16="http://schemas.microsoft.com/office/drawing/2014/main" id="{045ACBC9-ACD8-7B40-BC7A-20D8D7F52C2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994394" y="4412158"/>
            <a:ext cx="5956299" cy="2049617"/>
          </a:xfrm>
          <a:prstGeom prst="rect">
            <a:avLst/>
          </a:prstGeom>
        </p:spPr>
      </p:pic>
      <p:sp>
        <p:nvSpPr>
          <p:cNvPr id="8" name="TextBox 7">
            <a:extLst>
              <a:ext uri="{FF2B5EF4-FFF2-40B4-BE49-F238E27FC236}">
                <a16:creationId xmlns:a16="http://schemas.microsoft.com/office/drawing/2014/main" id="{A03CFB6F-EBA2-4C42-BA16-34EB9383F543}"/>
              </a:ext>
            </a:extLst>
          </p:cNvPr>
          <p:cNvSpPr txBox="1"/>
          <p:nvPr/>
        </p:nvSpPr>
        <p:spPr>
          <a:xfrm>
            <a:off x="558800" y="5067300"/>
            <a:ext cx="3819251" cy="923330"/>
          </a:xfrm>
          <a:prstGeom prst="rect">
            <a:avLst/>
          </a:prstGeom>
          <a:noFill/>
        </p:spPr>
        <p:txBody>
          <a:bodyPr wrap="none" rtlCol="0">
            <a:spAutoFit/>
          </a:bodyPr>
          <a:lstStyle/>
          <a:p>
            <a:r>
              <a:rPr lang="en-US" dirty="0"/>
              <a:t>Thompson et al. 2012 J. Water </a:t>
            </a:r>
            <a:r>
              <a:rPr lang="en-US" dirty="0" err="1"/>
              <a:t>Resour</a:t>
            </a:r>
            <a:r>
              <a:rPr lang="en-US" dirty="0"/>
              <a:t>. </a:t>
            </a:r>
          </a:p>
          <a:p>
            <a:r>
              <a:rPr lang="en-US" dirty="0" err="1"/>
              <a:t>Plann</a:t>
            </a:r>
            <a:r>
              <a:rPr lang="en-US" dirty="0"/>
              <a:t>. Manage. 2012.138:465-478.</a:t>
            </a:r>
          </a:p>
          <a:p>
            <a:endParaRPr lang="en-US" dirty="0"/>
          </a:p>
        </p:txBody>
      </p:sp>
    </p:spTree>
    <p:extLst>
      <p:ext uri="{BB962C8B-B14F-4D97-AF65-F5344CB8AC3E}">
        <p14:creationId xmlns:p14="http://schemas.microsoft.com/office/powerpoint/2010/main" val="1927253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490654" y="46313"/>
            <a:ext cx="10805532" cy="1371600"/>
          </a:xfrm>
        </p:spPr>
        <p:txBody>
          <a:bodyPr>
            <a:normAutofit fontScale="90000"/>
          </a:bodyPr>
          <a:lstStyle/>
          <a:p>
            <a:pPr algn="ctr"/>
            <a:r>
              <a:rPr lang="en-US" sz="4000" cap="none" dirty="0"/>
              <a:t>Another problem: In 100 Years: Snowpack Goes Away..</a:t>
            </a:r>
            <a:br>
              <a:rPr lang="en-US" sz="4000" cap="none" dirty="0"/>
            </a:br>
            <a:r>
              <a:rPr lang="en-US" sz="4000" cap="none" dirty="0"/>
              <a:t>Particularly In N. California</a:t>
            </a:r>
            <a:endParaRPr lang="en-US" cap="none" dirty="0"/>
          </a:p>
        </p:txBody>
      </p:sp>
      <p:pic>
        <p:nvPicPr>
          <p:cNvPr id="327684" name="Picture 4"/>
          <p:cNvPicPr>
            <a:picLocks noGrp="1" noChangeAspect="1" noChangeArrowheads="1"/>
          </p:cNvPicPr>
          <p:nvPr>
            <p:ph idx="1"/>
          </p:nvPr>
        </p:nvPicPr>
        <p:blipFill>
          <a:blip r:embed="rId3"/>
          <a:srcRect/>
          <a:stretch>
            <a:fillRect/>
          </a:stretch>
        </p:blipFill>
        <p:spPr>
          <a:xfrm>
            <a:off x="991433" y="1417913"/>
            <a:ext cx="10137483" cy="4536837"/>
          </a:xfrm>
          <a:noFill/>
          <a:ln/>
        </p:spPr>
      </p:pic>
      <p:sp>
        <p:nvSpPr>
          <p:cNvPr id="6" name="Slide Number Placeholder 5"/>
          <p:cNvSpPr>
            <a:spLocks noGrp="1"/>
          </p:cNvSpPr>
          <p:nvPr>
            <p:ph type="sldNum" sz="quarter" idx="12"/>
          </p:nvPr>
        </p:nvSpPr>
        <p:spPr/>
        <p:txBody>
          <a:bodyPr/>
          <a:lstStyle/>
          <a:p>
            <a:fld id="{B9512E28-25BA-F04D-9065-7ECD9810F8F6}" type="slidenum">
              <a:rPr lang="en-US"/>
              <a:pPr/>
              <a:t>23</a:t>
            </a:fld>
            <a:endParaRPr lang="en-US"/>
          </a:p>
        </p:txBody>
      </p:sp>
      <p:sp>
        <p:nvSpPr>
          <p:cNvPr id="327685" name="Rectangle 5"/>
          <p:cNvSpPr>
            <a:spLocks noChangeArrowheads="1"/>
          </p:cNvSpPr>
          <p:nvPr/>
        </p:nvSpPr>
        <p:spPr bwMode="auto">
          <a:xfrm>
            <a:off x="2326889" y="6059487"/>
            <a:ext cx="7781925" cy="641350"/>
          </a:xfrm>
          <a:prstGeom prst="rect">
            <a:avLst/>
          </a:prstGeom>
          <a:noFill/>
          <a:ln w="9525">
            <a:noFill/>
            <a:miter lim="800000"/>
            <a:headEnd/>
            <a:tailEnd/>
          </a:ln>
          <a:effectLst/>
        </p:spPr>
        <p:txBody>
          <a:bodyPr wrap="none">
            <a:prstTxWarp prst="textNoShape">
              <a:avLst/>
            </a:prstTxWarp>
            <a:spAutoFit/>
          </a:bodyPr>
          <a:lstStyle/>
          <a:p>
            <a:r>
              <a:rPr lang="en-US" dirty="0">
                <a:latin typeface="Arial" charset="0"/>
              </a:rPr>
              <a:t>California Climate Change Center, 2006, Our changing Climate: assessing </a:t>
            </a:r>
          </a:p>
          <a:p>
            <a:r>
              <a:rPr lang="en-US" dirty="0">
                <a:latin typeface="Arial" charset="0"/>
              </a:rPr>
              <a:t>the risks to California  see: </a:t>
            </a:r>
            <a:r>
              <a:rPr lang="en-US" dirty="0" err="1">
                <a:latin typeface="Arial" charset="0"/>
              </a:rPr>
              <a:t>www.climatechange.ca.gov</a:t>
            </a:r>
            <a:endParaRPr lang="en-US" dirty="0">
              <a:latin typeface="Arial" charset="0"/>
            </a:endParaRPr>
          </a:p>
        </p:txBody>
      </p:sp>
    </p:spTree>
    <p:extLst>
      <p:ext uri="{BB962C8B-B14F-4D97-AF65-F5344CB8AC3E}">
        <p14:creationId xmlns:p14="http://schemas.microsoft.com/office/powerpoint/2010/main" val="2057558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292101" y="0"/>
            <a:ext cx="11645900" cy="1456267"/>
          </a:xfrm>
        </p:spPr>
        <p:txBody>
          <a:bodyPr>
            <a:normAutofit/>
          </a:bodyPr>
          <a:lstStyle/>
          <a:p>
            <a:r>
              <a:rPr lang="en-US" sz="4400" cap="none" dirty="0"/>
              <a:t>Storage Will Plummet—need (Gasp!) More Dams?</a:t>
            </a:r>
          </a:p>
        </p:txBody>
      </p:sp>
      <p:pic>
        <p:nvPicPr>
          <p:cNvPr id="262149" name="Picture 5" descr="hdam6-a"/>
          <p:cNvPicPr>
            <a:picLocks noGrp="1" noChangeAspect="1" noChangeArrowheads="1"/>
          </p:cNvPicPr>
          <p:nvPr>
            <p:ph idx="1"/>
          </p:nvPr>
        </p:nvPicPr>
        <p:blipFill>
          <a:blip r:embed="rId3"/>
          <a:stretch>
            <a:fillRect/>
          </a:stretch>
        </p:blipFill>
        <p:spPr>
          <a:xfrm>
            <a:off x="2118733" y="1140874"/>
            <a:ext cx="7114168" cy="5533242"/>
          </a:xfrm>
        </p:spPr>
      </p:pic>
      <p:sp>
        <p:nvSpPr>
          <p:cNvPr id="5" name="Slide Number Placeholder 5"/>
          <p:cNvSpPr>
            <a:spLocks noGrp="1"/>
          </p:cNvSpPr>
          <p:nvPr>
            <p:ph type="sldNum" sz="quarter" idx="12"/>
          </p:nvPr>
        </p:nvSpPr>
        <p:spPr/>
        <p:txBody>
          <a:bodyPr/>
          <a:lstStyle/>
          <a:p>
            <a:fld id="{63A9991A-C927-3841-9D5C-264F06220932}" type="slidenum">
              <a:rPr lang="en-US"/>
              <a:pPr/>
              <a:t>24</a:t>
            </a:fld>
            <a:endParaRPr lang="en-US"/>
          </a:p>
        </p:txBody>
      </p:sp>
    </p:spTree>
    <p:extLst>
      <p:ext uri="{BB962C8B-B14F-4D97-AF65-F5344CB8AC3E}">
        <p14:creationId xmlns:p14="http://schemas.microsoft.com/office/powerpoint/2010/main" val="3770007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7602" y="332957"/>
            <a:ext cx="8229600" cy="1371600"/>
          </a:xfrm>
        </p:spPr>
        <p:txBody>
          <a:bodyPr>
            <a:normAutofit/>
          </a:bodyPr>
          <a:lstStyle/>
          <a:p>
            <a:r>
              <a:rPr lang="en-US" sz="4400" cap="none" dirty="0"/>
              <a:t>Don’t Want More Dams?</a:t>
            </a:r>
          </a:p>
        </p:txBody>
      </p:sp>
      <p:sp>
        <p:nvSpPr>
          <p:cNvPr id="9" name="Content Placeholder 8"/>
          <p:cNvSpPr>
            <a:spLocks noGrp="1"/>
          </p:cNvSpPr>
          <p:nvPr>
            <p:ph sz="half" idx="1"/>
          </p:nvPr>
        </p:nvSpPr>
        <p:spPr/>
        <p:txBody>
          <a:bodyPr/>
          <a:lstStyle/>
          <a:p>
            <a:endParaRPr lang="en-US" dirty="0"/>
          </a:p>
        </p:txBody>
      </p:sp>
      <p:sp>
        <p:nvSpPr>
          <p:cNvPr id="4" name="Text Placeholder 3"/>
          <p:cNvSpPr>
            <a:spLocks noGrp="1"/>
          </p:cNvSpPr>
          <p:nvPr>
            <p:ph type="body" sz="half" idx="2"/>
          </p:nvPr>
        </p:nvSpPr>
        <p:spPr>
          <a:xfrm>
            <a:off x="6718300" y="1371599"/>
            <a:ext cx="5118100" cy="4873625"/>
          </a:xfrm>
        </p:spPr>
        <p:txBody>
          <a:bodyPr>
            <a:normAutofit/>
          </a:bodyPr>
          <a:lstStyle/>
          <a:p>
            <a:r>
              <a:rPr lang="en-US" sz="3200" dirty="0"/>
              <a:t>Need to look at ground water storage…</a:t>
            </a:r>
          </a:p>
          <a:p>
            <a:r>
              <a:rPr lang="en-US" sz="3200" dirty="0"/>
              <a:t>A “Water Bank”</a:t>
            </a:r>
          </a:p>
          <a:p>
            <a:r>
              <a:rPr lang="en-US" sz="3200" dirty="0"/>
              <a:t>No evaporation loss</a:t>
            </a:r>
          </a:p>
          <a:p>
            <a:r>
              <a:rPr lang="en-US" sz="3200" dirty="0"/>
              <a:t>No unsightly dams</a:t>
            </a:r>
          </a:p>
          <a:p>
            <a:r>
              <a:rPr lang="en-US" sz="3200" dirty="0"/>
              <a:t>But, needs management</a:t>
            </a:r>
          </a:p>
          <a:p>
            <a:endParaRPr lang="en-US" dirty="0"/>
          </a:p>
        </p:txBody>
      </p:sp>
      <p:sp>
        <p:nvSpPr>
          <p:cNvPr id="5" name="Slide Number Placeholder 4"/>
          <p:cNvSpPr>
            <a:spLocks noGrp="1"/>
          </p:cNvSpPr>
          <p:nvPr>
            <p:ph type="sldNum" sz="quarter" idx="12"/>
          </p:nvPr>
        </p:nvSpPr>
        <p:spPr/>
        <p:txBody>
          <a:bodyPr/>
          <a:lstStyle/>
          <a:p>
            <a:fld id="{C3C3DA3E-B130-6144-B67B-C2EE52B9CEB3}" type="slidenum">
              <a:rPr lang="en-US" smtClean="0"/>
              <a:pPr/>
              <a:t>25</a:t>
            </a:fld>
            <a:endParaRPr lang="en-US" dirty="0"/>
          </a:p>
        </p:txBody>
      </p:sp>
      <p:pic>
        <p:nvPicPr>
          <p:cNvPr id="8" name="Picture 7" descr="subsidence_poland_usgs.jpg"/>
          <p:cNvPicPr>
            <a:picLocks noChangeAspect="1"/>
          </p:cNvPicPr>
          <p:nvPr/>
        </p:nvPicPr>
        <p:blipFill>
          <a:blip r:embed="rId3"/>
          <a:stretch>
            <a:fillRect/>
          </a:stretch>
        </p:blipFill>
        <p:spPr>
          <a:xfrm>
            <a:off x="1993902" y="332957"/>
            <a:ext cx="4203700" cy="6388518"/>
          </a:xfrm>
          <a:prstGeom prst="rect">
            <a:avLst/>
          </a:prstGeom>
        </p:spPr>
      </p:pic>
      <p:pic>
        <p:nvPicPr>
          <p:cNvPr id="10" name="Content Placeholder 5" descr="0309114381.gif"/>
          <p:cNvPicPr>
            <a:picLocks noChangeAspect="1"/>
          </p:cNvPicPr>
          <p:nvPr/>
        </p:nvPicPr>
        <p:blipFill>
          <a:blip r:embed="rId4" cstate="print">
            <a:extLst>
              <a:ext uri="{28A0092B-C50C-407E-A947-70E740481C1C}">
                <a14:useLocalDpi xmlns:a14="http://schemas.microsoft.com/office/drawing/2010/main"/>
              </a:ext>
            </a:extLst>
          </a:blip>
          <a:srcRect l="-23611" r="-23611"/>
          <a:stretch>
            <a:fillRect/>
          </a:stretch>
        </p:blipFill>
        <p:spPr bwMode="auto">
          <a:xfrm>
            <a:off x="-373235" y="1174044"/>
            <a:ext cx="3692878" cy="3762555"/>
          </a:xfrm>
          <a:prstGeom prst="rect">
            <a:avLst/>
          </a:prstGeom>
          <a:noFill/>
          <a:ln w="9525">
            <a:noFill/>
            <a:miter lim="800000"/>
            <a:headEnd/>
            <a:tailEnd/>
          </a:ln>
          <a:effectLst/>
        </p:spPr>
      </p:pic>
    </p:spTree>
    <p:extLst>
      <p:ext uri="{BB962C8B-B14F-4D97-AF65-F5344CB8AC3E}">
        <p14:creationId xmlns:p14="http://schemas.microsoft.com/office/powerpoint/2010/main" val="2871665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AF86799-DDB6-9E41-BA47-2A8F4055F9F9}"/>
              </a:ext>
            </a:extLst>
          </p:cNvPr>
          <p:cNvSpPr/>
          <p:nvPr/>
        </p:nvSpPr>
        <p:spPr>
          <a:xfrm>
            <a:off x="427830" y="1006653"/>
            <a:ext cx="11603922" cy="578087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red&#10;&#10;Description automatically generated">
            <a:extLst>
              <a:ext uri="{FF2B5EF4-FFF2-40B4-BE49-F238E27FC236}">
                <a16:creationId xmlns:a16="http://schemas.microsoft.com/office/drawing/2014/main" id="{DD83A509-91A9-D44C-81C8-77F1BF37C4E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966307">
            <a:off x="8127445" y="1582165"/>
            <a:ext cx="3036751" cy="4755316"/>
          </a:xfrm>
          <a:prstGeom prst="rect">
            <a:avLst/>
          </a:prstGeom>
        </p:spPr>
      </p:pic>
      <p:pic>
        <p:nvPicPr>
          <p:cNvPr id="3" name="Picture 2" descr="A close up of a map&#10;&#10;Description automatically generated">
            <a:extLst>
              <a:ext uri="{FF2B5EF4-FFF2-40B4-BE49-F238E27FC236}">
                <a16:creationId xmlns:a16="http://schemas.microsoft.com/office/drawing/2014/main" id="{AC49F431-5A83-CF41-9EF9-A96F908D104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6802" y="1132119"/>
            <a:ext cx="3825917" cy="5529943"/>
          </a:xfrm>
          <a:prstGeom prst="rect">
            <a:avLst/>
          </a:prstGeom>
        </p:spPr>
      </p:pic>
      <p:pic>
        <p:nvPicPr>
          <p:cNvPr id="4" name="Picture 3" descr="A close up of a map&#10;&#10;Description automatically generated">
            <a:extLst>
              <a:ext uri="{FF2B5EF4-FFF2-40B4-BE49-F238E27FC236}">
                <a16:creationId xmlns:a16="http://schemas.microsoft.com/office/drawing/2014/main" id="{58470CCA-9840-DD48-ABAD-F1A76E16E69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73519" y="1132119"/>
            <a:ext cx="1579200" cy="2133599"/>
          </a:xfrm>
          <a:prstGeom prst="rect">
            <a:avLst/>
          </a:prstGeom>
        </p:spPr>
      </p:pic>
      <p:sp>
        <p:nvSpPr>
          <p:cNvPr id="7" name="TextBox 6">
            <a:extLst>
              <a:ext uri="{FF2B5EF4-FFF2-40B4-BE49-F238E27FC236}">
                <a16:creationId xmlns:a16="http://schemas.microsoft.com/office/drawing/2014/main" id="{258B2DAC-96DB-BC4C-A6FF-4918031B07F6}"/>
              </a:ext>
            </a:extLst>
          </p:cNvPr>
          <p:cNvSpPr txBox="1"/>
          <p:nvPr/>
        </p:nvSpPr>
        <p:spPr>
          <a:xfrm>
            <a:off x="3311556" y="21767"/>
            <a:ext cx="5568897" cy="984885"/>
          </a:xfrm>
          <a:prstGeom prst="rect">
            <a:avLst/>
          </a:prstGeom>
          <a:noFill/>
        </p:spPr>
        <p:txBody>
          <a:bodyPr wrap="none" rtlCol="0">
            <a:spAutoFit/>
          </a:bodyPr>
          <a:lstStyle/>
          <a:p>
            <a:pPr algn="ctr"/>
            <a:r>
              <a:rPr lang="en-US" sz="4000" dirty="0"/>
              <a:t>Trajectory # 6: Agriculture</a:t>
            </a:r>
          </a:p>
          <a:p>
            <a:pPr algn="ctr"/>
            <a:r>
              <a:rPr lang="en-US" dirty="0" err="1"/>
              <a:t>Bryd</a:t>
            </a:r>
            <a:r>
              <a:rPr lang="en-US" dirty="0"/>
              <a:t> et al. 2015 Landscape </a:t>
            </a:r>
            <a:r>
              <a:rPr lang="en-US" dirty="0" err="1"/>
              <a:t>Ecologuy</a:t>
            </a:r>
            <a:r>
              <a:rPr lang="en-US" dirty="0"/>
              <a:t> 30: 729</a:t>
            </a:r>
          </a:p>
        </p:txBody>
      </p:sp>
      <p:pic>
        <p:nvPicPr>
          <p:cNvPr id="8" name="Picture 7" descr="A picture containing red&#10;&#10;Description automatically generated">
            <a:extLst>
              <a:ext uri="{FF2B5EF4-FFF2-40B4-BE49-F238E27FC236}">
                <a16:creationId xmlns:a16="http://schemas.microsoft.com/office/drawing/2014/main" id="{1D9A02E5-75ED-7742-8115-3E00FD612CE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019592">
            <a:off x="5094236" y="1583672"/>
            <a:ext cx="3112389" cy="4855034"/>
          </a:xfrm>
          <a:prstGeom prst="rect">
            <a:avLst/>
          </a:prstGeom>
        </p:spPr>
      </p:pic>
      <p:pic>
        <p:nvPicPr>
          <p:cNvPr id="10" name="Picture 9" descr="A picture containing red&#10;&#10;Description automatically generated">
            <a:extLst>
              <a:ext uri="{FF2B5EF4-FFF2-40B4-BE49-F238E27FC236}">
                <a16:creationId xmlns:a16="http://schemas.microsoft.com/office/drawing/2014/main" id="{6B1DFAD1-348A-734E-A633-52C895751A9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554"/>
          <a:stretch/>
        </p:blipFill>
        <p:spPr>
          <a:xfrm>
            <a:off x="9976080" y="1374831"/>
            <a:ext cx="2055672" cy="2707155"/>
          </a:xfrm>
          <a:prstGeom prst="rect">
            <a:avLst/>
          </a:prstGeom>
        </p:spPr>
      </p:pic>
      <p:sp>
        <p:nvSpPr>
          <p:cNvPr id="12" name="TextBox 11">
            <a:extLst>
              <a:ext uri="{FF2B5EF4-FFF2-40B4-BE49-F238E27FC236}">
                <a16:creationId xmlns:a16="http://schemas.microsoft.com/office/drawing/2014/main" id="{64D12260-741D-714A-938D-607FD2BE9284}"/>
              </a:ext>
            </a:extLst>
          </p:cNvPr>
          <p:cNvSpPr txBox="1"/>
          <p:nvPr/>
        </p:nvSpPr>
        <p:spPr>
          <a:xfrm>
            <a:off x="7384224" y="1521809"/>
            <a:ext cx="1140056" cy="1077218"/>
          </a:xfrm>
          <a:prstGeom prst="rect">
            <a:avLst/>
          </a:prstGeom>
          <a:noFill/>
        </p:spPr>
        <p:txBody>
          <a:bodyPr wrap="none" rtlCol="0">
            <a:spAutoFit/>
          </a:bodyPr>
          <a:lstStyle/>
          <a:p>
            <a:pPr algn="ctr"/>
            <a:r>
              <a:rPr lang="en-US" sz="2800" dirty="0">
                <a:solidFill>
                  <a:schemeClr val="bg1"/>
                </a:solidFill>
              </a:rPr>
              <a:t>A2</a:t>
            </a:r>
          </a:p>
          <a:p>
            <a:pPr algn="ctr"/>
            <a:r>
              <a:rPr lang="en-US" dirty="0">
                <a:solidFill>
                  <a:schemeClr val="bg1"/>
                </a:solidFill>
              </a:rPr>
              <a:t>“Business </a:t>
            </a:r>
          </a:p>
          <a:p>
            <a:pPr algn="ctr"/>
            <a:r>
              <a:rPr lang="en-US" dirty="0">
                <a:solidFill>
                  <a:schemeClr val="bg1"/>
                </a:solidFill>
              </a:rPr>
              <a:t>as Usual”</a:t>
            </a:r>
          </a:p>
        </p:txBody>
      </p:sp>
      <p:sp>
        <p:nvSpPr>
          <p:cNvPr id="13" name="TextBox 12">
            <a:extLst>
              <a:ext uri="{FF2B5EF4-FFF2-40B4-BE49-F238E27FC236}">
                <a16:creationId xmlns:a16="http://schemas.microsoft.com/office/drawing/2014/main" id="{E44565D8-E296-E94B-997C-FEDB699E7F18}"/>
              </a:ext>
            </a:extLst>
          </p:cNvPr>
          <p:cNvSpPr txBox="1"/>
          <p:nvPr/>
        </p:nvSpPr>
        <p:spPr>
          <a:xfrm>
            <a:off x="4581103" y="1521809"/>
            <a:ext cx="1182823" cy="1354217"/>
          </a:xfrm>
          <a:prstGeom prst="rect">
            <a:avLst/>
          </a:prstGeom>
          <a:noFill/>
        </p:spPr>
        <p:txBody>
          <a:bodyPr wrap="none" rtlCol="0">
            <a:spAutoFit/>
          </a:bodyPr>
          <a:lstStyle/>
          <a:p>
            <a:pPr algn="ctr"/>
            <a:r>
              <a:rPr lang="en-US" sz="2800" dirty="0">
                <a:solidFill>
                  <a:schemeClr val="bg1"/>
                </a:solidFill>
              </a:rPr>
              <a:t>B1</a:t>
            </a:r>
          </a:p>
          <a:p>
            <a:pPr algn="ctr"/>
            <a:r>
              <a:rPr lang="en-US" dirty="0">
                <a:solidFill>
                  <a:schemeClr val="bg1"/>
                </a:solidFill>
              </a:rPr>
              <a:t>“Increase</a:t>
            </a:r>
          </a:p>
          <a:p>
            <a:pPr algn="ctr"/>
            <a:r>
              <a:rPr lang="en-US" dirty="0">
                <a:solidFill>
                  <a:schemeClr val="bg1"/>
                </a:solidFill>
              </a:rPr>
              <a:t>In </a:t>
            </a:r>
          </a:p>
          <a:p>
            <a:pPr algn="ctr"/>
            <a:r>
              <a:rPr lang="en-US" dirty="0">
                <a:solidFill>
                  <a:schemeClr val="bg1"/>
                </a:solidFill>
              </a:rPr>
              <a:t>efficiency”</a:t>
            </a:r>
          </a:p>
        </p:txBody>
      </p:sp>
    </p:spTree>
    <p:extLst>
      <p:ext uri="{BB962C8B-B14F-4D97-AF65-F5344CB8AC3E}">
        <p14:creationId xmlns:p14="http://schemas.microsoft.com/office/powerpoint/2010/main" val="1092855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C76636D7-BDBF-2C4B-AB59-70E105DC15D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0262" b="2746"/>
          <a:stretch/>
        </p:blipFill>
        <p:spPr>
          <a:xfrm>
            <a:off x="2133600" y="1320800"/>
            <a:ext cx="7924799" cy="4921956"/>
          </a:xfrm>
          <a:prstGeom prst="rect">
            <a:avLst/>
          </a:prstGeom>
        </p:spPr>
      </p:pic>
      <p:sp>
        <p:nvSpPr>
          <p:cNvPr id="4" name="TextBox 3">
            <a:extLst>
              <a:ext uri="{FF2B5EF4-FFF2-40B4-BE49-F238E27FC236}">
                <a16:creationId xmlns:a16="http://schemas.microsoft.com/office/drawing/2014/main" id="{7322E9C2-05CE-DE49-89AD-1E1B72BCADFA}"/>
              </a:ext>
            </a:extLst>
          </p:cNvPr>
          <p:cNvSpPr txBox="1"/>
          <p:nvPr/>
        </p:nvSpPr>
        <p:spPr>
          <a:xfrm>
            <a:off x="366802" y="305137"/>
            <a:ext cx="11458393" cy="646331"/>
          </a:xfrm>
          <a:prstGeom prst="rect">
            <a:avLst/>
          </a:prstGeom>
          <a:noFill/>
        </p:spPr>
        <p:txBody>
          <a:bodyPr wrap="none" rtlCol="0">
            <a:spAutoFit/>
          </a:bodyPr>
          <a:lstStyle/>
          <a:p>
            <a:r>
              <a:rPr lang="en-US" sz="3600" dirty="0"/>
              <a:t>Stone Fruits, nuts and grapes do poorly in California’s Future</a:t>
            </a:r>
          </a:p>
        </p:txBody>
      </p:sp>
      <p:sp>
        <p:nvSpPr>
          <p:cNvPr id="5" name="Rectangle 4">
            <a:extLst>
              <a:ext uri="{FF2B5EF4-FFF2-40B4-BE49-F238E27FC236}">
                <a16:creationId xmlns:a16="http://schemas.microsoft.com/office/drawing/2014/main" id="{FF8A74C7-F400-B646-9275-F83C3D2712F5}"/>
              </a:ext>
            </a:extLst>
          </p:cNvPr>
          <p:cNvSpPr/>
          <p:nvPr/>
        </p:nvSpPr>
        <p:spPr>
          <a:xfrm>
            <a:off x="2460978" y="6242756"/>
            <a:ext cx="7213600" cy="369332"/>
          </a:xfrm>
          <a:prstGeom prst="rect">
            <a:avLst/>
          </a:prstGeom>
        </p:spPr>
        <p:txBody>
          <a:bodyPr wrap="square">
            <a:spAutoFit/>
          </a:bodyPr>
          <a:lstStyle/>
          <a:p>
            <a:r>
              <a:rPr lang="en-US" dirty="0">
                <a:hlinkClick r:id="rId4">
                  <a:extLst>
                    <a:ext uri="{A12FA001-AC4F-418D-AE19-62706E023703}">
                      <ahyp:hlinkClr xmlns:ahyp="http://schemas.microsoft.com/office/drawing/2018/hyperlinkcolor" val="tx"/>
                    </a:ext>
                  </a:extLst>
                </a:hlinkClick>
              </a:rPr>
              <a:t>https://nca2014.globalchange.gov/report/sectors/agriculture#tab2-images</a:t>
            </a:r>
            <a:endParaRPr lang="en-US" dirty="0"/>
          </a:p>
        </p:txBody>
      </p:sp>
      <p:sp>
        <p:nvSpPr>
          <p:cNvPr id="6" name="Rectangle 5">
            <a:extLst>
              <a:ext uri="{FF2B5EF4-FFF2-40B4-BE49-F238E27FC236}">
                <a16:creationId xmlns:a16="http://schemas.microsoft.com/office/drawing/2014/main" id="{423287ED-D838-F440-9B3B-6ADCE107EF68}"/>
              </a:ext>
            </a:extLst>
          </p:cNvPr>
          <p:cNvSpPr/>
          <p:nvPr/>
        </p:nvSpPr>
        <p:spPr>
          <a:xfrm rot="5400000">
            <a:off x="8942653" y="3153645"/>
            <a:ext cx="4921958" cy="923330"/>
          </a:xfrm>
          <a:prstGeom prst="rect">
            <a:avLst/>
          </a:prstGeom>
        </p:spPr>
        <p:txBody>
          <a:bodyPr wrap="square">
            <a:spAutoFit/>
          </a:bodyPr>
          <a:lstStyle/>
          <a:p>
            <a:r>
              <a:rPr lang="en-US" dirty="0" err="1">
                <a:solidFill>
                  <a:srgbClr val="FFFFFF"/>
                </a:solidFill>
                <a:latin typeface="open sans"/>
              </a:rPr>
              <a:t>Luedeling</a:t>
            </a:r>
            <a:r>
              <a:rPr lang="en-US" dirty="0">
                <a:solidFill>
                  <a:srgbClr val="FFFFFF"/>
                </a:solidFill>
                <a:latin typeface="open sans"/>
              </a:rPr>
              <a:t>, E., M. Zhang, &amp; E. H. </a:t>
            </a:r>
            <a:r>
              <a:rPr lang="en-US" dirty="0" err="1">
                <a:solidFill>
                  <a:srgbClr val="FFFFFF"/>
                </a:solidFill>
                <a:latin typeface="open sans"/>
              </a:rPr>
              <a:t>Girvetz</a:t>
            </a:r>
            <a:r>
              <a:rPr lang="en-US" dirty="0">
                <a:solidFill>
                  <a:srgbClr val="FFFFFF"/>
                </a:solidFill>
                <a:latin typeface="open sans"/>
              </a:rPr>
              <a:t>, 2009: </a:t>
            </a:r>
            <a:r>
              <a:rPr lang="en-US" i="1" dirty="0" err="1">
                <a:solidFill>
                  <a:srgbClr val="FFFFFF"/>
                </a:solidFill>
                <a:latin typeface="open sans"/>
              </a:rPr>
              <a:t>PLoS</a:t>
            </a:r>
            <a:r>
              <a:rPr lang="en-US" i="1" dirty="0">
                <a:solidFill>
                  <a:srgbClr val="FFFFFF"/>
                </a:solidFill>
                <a:latin typeface="open sans"/>
              </a:rPr>
              <a:t> ONE</a:t>
            </a:r>
            <a:r>
              <a:rPr lang="en-US" dirty="0">
                <a:solidFill>
                  <a:srgbClr val="FFFFFF"/>
                </a:solidFill>
                <a:latin typeface="open sans"/>
              </a:rPr>
              <a:t>, </a:t>
            </a:r>
            <a:r>
              <a:rPr lang="en-US" b="1" dirty="0">
                <a:solidFill>
                  <a:srgbClr val="FFFFFF"/>
                </a:solidFill>
                <a:latin typeface="open sans"/>
              </a:rPr>
              <a:t>4</a:t>
            </a:r>
            <a:r>
              <a:rPr lang="en-US" dirty="0">
                <a:solidFill>
                  <a:srgbClr val="FFFFFF"/>
                </a:solidFill>
                <a:latin typeface="open sans"/>
              </a:rPr>
              <a:t>, e6166, doi:10.1371/journal.pone.0006166.</a:t>
            </a:r>
            <a:endParaRPr lang="en-US" dirty="0"/>
          </a:p>
        </p:txBody>
      </p:sp>
    </p:spTree>
    <p:extLst>
      <p:ext uri="{BB962C8B-B14F-4D97-AF65-F5344CB8AC3E}">
        <p14:creationId xmlns:p14="http://schemas.microsoft.com/office/powerpoint/2010/main" val="3819229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13F3F-D820-E84F-AF9E-87DFD774DB0D}"/>
              </a:ext>
            </a:extLst>
          </p:cNvPr>
          <p:cNvSpPr>
            <a:spLocks noGrp="1"/>
          </p:cNvSpPr>
          <p:nvPr>
            <p:ph type="title"/>
          </p:nvPr>
        </p:nvSpPr>
        <p:spPr>
          <a:xfrm>
            <a:off x="0" y="32758"/>
            <a:ext cx="10131425" cy="1456267"/>
          </a:xfrm>
        </p:spPr>
        <p:txBody>
          <a:bodyPr>
            <a:normAutofit/>
          </a:bodyPr>
          <a:lstStyle/>
          <a:p>
            <a:r>
              <a:rPr lang="en-US" sz="4000" cap="none" dirty="0"/>
              <a:t>Wine Growing Declines By 81%</a:t>
            </a:r>
          </a:p>
        </p:txBody>
      </p:sp>
      <p:pic>
        <p:nvPicPr>
          <p:cNvPr id="5" name="Content Placeholder 4" descr="A picture containing text, map&#10;&#10;Description automatically generated">
            <a:extLst>
              <a:ext uri="{FF2B5EF4-FFF2-40B4-BE49-F238E27FC236}">
                <a16:creationId xmlns:a16="http://schemas.microsoft.com/office/drawing/2014/main" id="{A04AE156-385D-F042-9434-893DEDC49C36}"/>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1458872" y="3452815"/>
            <a:ext cx="10321925" cy="3261251"/>
          </a:xfrm>
        </p:spPr>
      </p:pic>
      <p:pic>
        <p:nvPicPr>
          <p:cNvPr id="6" name="Content Placeholder 4" descr="A picture containing text, map&#10;&#10;Description automatically generated">
            <a:extLst>
              <a:ext uri="{FF2B5EF4-FFF2-40B4-BE49-F238E27FC236}">
                <a16:creationId xmlns:a16="http://schemas.microsoft.com/office/drawing/2014/main" id="{AC95D2D0-04BA-F84E-84AA-565B102D861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78600" y="160447"/>
            <a:ext cx="5202197" cy="3292368"/>
          </a:xfrm>
          <a:prstGeom prst="rect">
            <a:avLst/>
          </a:prstGeom>
        </p:spPr>
      </p:pic>
      <p:sp>
        <p:nvSpPr>
          <p:cNvPr id="7" name="TextBox 6">
            <a:extLst>
              <a:ext uri="{FF2B5EF4-FFF2-40B4-BE49-F238E27FC236}">
                <a16:creationId xmlns:a16="http://schemas.microsoft.com/office/drawing/2014/main" id="{E37C3648-CA85-D948-9EF0-EBF3A30FA3A6}"/>
              </a:ext>
            </a:extLst>
          </p:cNvPr>
          <p:cNvSpPr txBox="1"/>
          <p:nvPr/>
        </p:nvSpPr>
        <p:spPr>
          <a:xfrm>
            <a:off x="1804784" y="2598848"/>
            <a:ext cx="1866900" cy="523220"/>
          </a:xfrm>
          <a:prstGeom prst="rect">
            <a:avLst/>
          </a:prstGeom>
          <a:noFill/>
        </p:spPr>
        <p:txBody>
          <a:bodyPr wrap="square" rtlCol="0">
            <a:spAutoFit/>
          </a:bodyPr>
          <a:lstStyle/>
          <a:p>
            <a:r>
              <a:rPr lang="en-US" sz="2800" dirty="0"/>
              <a:t>Today</a:t>
            </a:r>
          </a:p>
        </p:txBody>
      </p:sp>
      <p:sp>
        <p:nvSpPr>
          <p:cNvPr id="8" name="TextBox 7">
            <a:extLst>
              <a:ext uri="{FF2B5EF4-FFF2-40B4-BE49-F238E27FC236}">
                <a16:creationId xmlns:a16="http://schemas.microsoft.com/office/drawing/2014/main" id="{607C6465-895C-8940-BAF9-A832A8388C4A}"/>
              </a:ext>
            </a:extLst>
          </p:cNvPr>
          <p:cNvSpPr txBox="1"/>
          <p:nvPr/>
        </p:nvSpPr>
        <p:spPr>
          <a:xfrm>
            <a:off x="4996305" y="2256033"/>
            <a:ext cx="1866900" cy="523220"/>
          </a:xfrm>
          <a:prstGeom prst="rect">
            <a:avLst/>
          </a:prstGeom>
          <a:noFill/>
        </p:spPr>
        <p:txBody>
          <a:bodyPr wrap="square" rtlCol="0">
            <a:spAutoFit/>
          </a:bodyPr>
          <a:lstStyle/>
          <a:p>
            <a:r>
              <a:rPr lang="en-US" sz="2800" dirty="0"/>
              <a:t>Future</a:t>
            </a:r>
          </a:p>
        </p:txBody>
      </p:sp>
      <p:sp>
        <p:nvSpPr>
          <p:cNvPr id="9" name="TextBox 8">
            <a:extLst>
              <a:ext uri="{FF2B5EF4-FFF2-40B4-BE49-F238E27FC236}">
                <a16:creationId xmlns:a16="http://schemas.microsoft.com/office/drawing/2014/main" id="{D74D3554-810A-3840-8752-00559AF3E070}"/>
              </a:ext>
            </a:extLst>
          </p:cNvPr>
          <p:cNvSpPr txBox="1"/>
          <p:nvPr/>
        </p:nvSpPr>
        <p:spPr>
          <a:xfrm>
            <a:off x="411203" y="1133037"/>
            <a:ext cx="4881721" cy="1077218"/>
          </a:xfrm>
          <a:prstGeom prst="rect">
            <a:avLst/>
          </a:prstGeom>
          <a:noFill/>
        </p:spPr>
        <p:txBody>
          <a:bodyPr wrap="none" rtlCol="0">
            <a:spAutoFit/>
          </a:bodyPr>
          <a:lstStyle/>
          <a:p>
            <a:r>
              <a:rPr lang="en-US" sz="3200" dirty="0"/>
              <a:t>Message: CA Wine Growers,</a:t>
            </a:r>
          </a:p>
          <a:p>
            <a:r>
              <a:rPr lang="en-US" sz="3200" dirty="0"/>
              <a:t>move to Massachusetts!</a:t>
            </a:r>
          </a:p>
        </p:txBody>
      </p:sp>
      <p:sp>
        <p:nvSpPr>
          <p:cNvPr id="10" name="Right Arrow 9">
            <a:extLst>
              <a:ext uri="{FF2B5EF4-FFF2-40B4-BE49-F238E27FC236}">
                <a16:creationId xmlns:a16="http://schemas.microsoft.com/office/drawing/2014/main" id="{B630CDB5-CFE6-414B-B823-3C80B6BCD21A}"/>
              </a:ext>
            </a:extLst>
          </p:cNvPr>
          <p:cNvSpPr/>
          <p:nvPr/>
        </p:nvSpPr>
        <p:spPr>
          <a:xfrm rot="3283143">
            <a:off x="2862113" y="2892941"/>
            <a:ext cx="635000" cy="32316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373F5008-63BD-264C-8F46-B5E168DE364D}"/>
              </a:ext>
            </a:extLst>
          </p:cNvPr>
          <p:cNvSpPr/>
          <p:nvPr/>
        </p:nvSpPr>
        <p:spPr>
          <a:xfrm rot="3283143">
            <a:off x="5945810" y="2867087"/>
            <a:ext cx="635000" cy="32316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79F289D4-F3A5-DA43-A824-0895953F325E}"/>
              </a:ext>
            </a:extLst>
          </p:cNvPr>
          <p:cNvSpPr/>
          <p:nvPr/>
        </p:nvSpPr>
        <p:spPr>
          <a:xfrm rot="18517393">
            <a:off x="5936677" y="1921008"/>
            <a:ext cx="635000" cy="32316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F6BE7FC-CE3A-DB4C-A17E-F2A7FE8A5F7A}"/>
              </a:ext>
            </a:extLst>
          </p:cNvPr>
          <p:cNvSpPr txBox="1"/>
          <p:nvPr/>
        </p:nvSpPr>
        <p:spPr>
          <a:xfrm>
            <a:off x="8047903" y="191564"/>
            <a:ext cx="1308371" cy="369332"/>
          </a:xfrm>
          <a:prstGeom prst="rect">
            <a:avLst/>
          </a:prstGeom>
          <a:noFill/>
        </p:spPr>
        <p:txBody>
          <a:bodyPr wrap="none" rtlCol="0">
            <a:spAutoFit/>
          </a:bodyPr>
          <a:lstStyle/>
          <a:p>
            <a:r>
              <a:rPr lang="en-US" dirty="0">
                <a:solidFill>
                  <a:schemeClr val="bg1"/>
                </a:solidFill>
              </a:rPr>
              <a:t>14 Hot Days</a:t>
            </a:r>
          </a:p>
        </p:txBody>
      </p:sp>
      <p:sp>
        <p:nvSpPr>
          <p:cNvPr id="14" name="TextBox 13">
            <a:extLst>
              <a:ext uri="{FF2B5EF4-FFF2-40B4-BE49-F238E27FC236}">
                <a16:creationId xmlns:a16="http://schemas.microsoft.com/office/drawing/2014/main" id="{BC0AE42D-F5F3-474B-B271-F5CABD00BD1F}"/>
              </a:ext>
            </a:extLst>
          </p:cNvPr>
          <p:cNvSpPr txBox="1"/>
          <p:nvPr/>
        </p:nvSpPr>
        <p:spPr>
          <a:xfrm>
            <a:off x="8164922" y="3498593"/>
            <a:ext cx="1191352" cy="369332"/>
          </a:xfrm>
          <a:prstGeom prst="rect">
            <a:avLst/>
          </a:prstGeom>
          <a:noFill/>
        </p:spPr>
        <p:txBody>
          <a:bodyPr wrap="none" rtlCol="0">
            <a:spAutoFit/>
          </a:bodyPr>
          <a:lstStyle/>
          <a:p>
            <a:r>
              <a:rPr lang="en-US" dirty="0">
                <a:solidFill>
                  <a:schemeClr val="bg1"/>
                </a:solidFill>
              </a:rPr>
              <a:t>7 Hot Days</a:t>
            </a:r>
          </a:p>
        </p:txBody>
      </p:sp>
      <p:sp>
        <p:nvSpPr>
          <p:cNvPr id="15" name="TextBox 14">
            <a:extLst>
              <a:ext uri="{FF2B5EF4-FFF2-40B4-BE49-F238E27FC236}">
                <a16:creationId xmlns:a16="http://schemas.microsoft.com/office/drawing/2014/main" id="{4B9BC3E0-8AD4-0A41-8AB4-DAA53201DADD}"/>
              </a:ext>
            </a:extLst>
          </p:cNvPr>
          <p:cNvSpPr txBox="1"/>
          <p:nvPr/>
        </p:nvSpPr>
        <p:spPr>
          <a:xfrm rot="16200000">
            <a:off x="-1074646" y="4121579"/>
            <a:ext cx="3885807" cy="923330"/>
          </a:xfrm>
          <a:prstGeom prst="rect">
            <a:avLst/>
          </a:prstGeom>
          <a:noFill/>
        </p:spPr>
        <p:txBody>
          <a:bodyPr wrap="none" rtlCol="0">
            <a:spAutoFit/>
          </a:bodyPr>
          <a:lstStyle/>
          <a:p>
            <a:r>
              <a:rPr lang="en-US" dirty="0"/>
              <a:t>White et al. 2006. PNAS v. 103, p.11217</a:t>
            </a:r>
          </a:p>
          <a:p>
            <a:r>
              <a:rPr lang="en-US" dirty="0"/>
              <a:t>doi10.1073pnas.0603230103</a:t>
            </a:r>
          </a:p>
          <a:p>
            <a:endParaRPr lang="en-US" dirty="0"/>
          </a:p>
        </p:txBody>
      </p:sp>
    </p:spTree>
    <p:extLst>
      <p:ext uri="{BB962C8B-B14F-4D97-AF65-F5344CB8AC3E}">
        <p14:creationId xmlns:p14="http://schemas.microsoft.com/office/powerpoint/2010/main" val="2464200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F4C6B-2EA7-F54E-BD3C-B547AA44F25A}"/>
              </a:ext>
            </a:extLst>
          </p:cNvPr>
          <p:cNvSpPr>
            <a:spLocks noGrp="1"/>
          </p:cNvSpPr>
          <p:nvPr>
            <p:ph type="title"/>
          </p:nvPr>
        </p:nvSpPr>
        <p:spPr>
          <a:xfrm>
            <a:off x="121852" y="980444"/>
            <a:ext cx="3992948" cy="3486150"/>
          </a:xfrm>
        </p:spPr>
        <p:txBody>
          <a:bodyPr>
            <a:noAutofit/>
          </a:bodyPr>
          <a:lstStyle/>
          <a:p>
            <a:r>
              <a:rPr lang="en-US" sz="4800" cap="none" dirty="0"/>
              <a:t>Trajectory # 7: Wildfire </a:t>
            </a:r>
            <a:br>
              <a:rPr lang="en-US" sz="4800" cap="none" dirty="0"/>
            </a:br>
            <a:r>
              <a:rPr lang="en-US" sz="2800" cap="none" dirty="0"/>
              <a:t>…it isn’t all about getting burned</a:t>
            </a:r>
          </a:p>
        </p:txBody>
      </p:sp>
      <p:pic>
        <p:nvPicPr>
          <p:cNvPr id="5" name="Content Placeholder 4" descr="A close up of a rock&#10;&#10;Description automatically generated">
            <a:extLst>
              <a:ext uri="{FF2B5EF4-FFF2-40B4-BE49-F238E27FC236}">
                <a16:creationId xmlns:a16="http://schemas.microsoft.com/office/drawing/2014/main" id="{725F01B8-0BFC-6E46-B044-057B209F93F9}"/>
              </a:ext>
            </a:extLst>
          </p:cNvPr>
          <p:cNvPicPr>
            <a:picLocks noGrp="1" noChangeAspect="1"/>
          </p:cNvPicPr>
          <p:nvPr>
            <p:ph idx="1"/>
          </p:nvPr>
        </p:nvPicPr>
        <p:blipFill>
          <a:blip r:embed="rId3"/>
          <a:stretch>
            <a:fillRect/>
          </a:stretch>
        </p:blipFill>
        <p:spPr>
          <a:xfrm>
            <a:off x="4114799" y="378278"/>
            <a:ext cx="7858125" cy="6101444"/>
          </a:xfrm>
        </p:spPr>
      </p:pic>
      <p:sp>
        <p:nvSpPr>
          <p:cNvPr id="6" name="Rectangle 5">
            <a:extLst>
              <a:ext uri="{FF2B5EF4-FFF2-40B4-BE49-F238E27FC236}">
                <a16:creationId xmlns:a16="http://schemas.microsoft.com/office/drawing/2014/main" id="{D777D4E8-5EAA-9C48-B898-669B11CF52DE}"/>
              </a:ext>
            </a:extLst>
          </p:cNvPr>
          <p:cNvSpPr/>
          <p:nvPr/>
        </p:nvSpPr>
        <p:spPr>
          <a:xfrm>
            <a:off x="6786099" y="6479722"/>
            <a:ext cx="4758547" cy="369332"/>
          </a:xfrm>
          <a:prstGeom prst="rect">
            <a:avLst/>
          </a:prstGeom>
        </p:spPr>
        <p:txBody>
          <a:bodyPr wrap="none">
            <a:spAutoFit/>
          </a:bodyPr>
          <a:lstStyle/>
          <a:p>
            <a:r>
              <a:rPr lang="en-US" dirty="0">
                <a:hlinkClick r:id="rId4">
                  <a:extLst>
                    <a:ext uri="{A12FA001-AC4F-418D-AE19-62706E023703}">
                      <ahyp:hlinkClr xmlns:ahyp="http://schemas.microsoft.com/office/drawing/2018/hyperlinkcolor" val="tx"/>
                    </a:ext>
                  </a:extLst>
                </a:hlinkClick>
              </a:rPr>
              <a:t>https://www.kcet.org/climate-change-la/wildfire</a:t>
            </a:r>
            <a:endParaRPr lang="en-US" dirty="0"/>
          </a:p>
        </p:txBody>
      </p:sp>
      <p:sp>
        <p:nvSpPr>
          <p:cNvPr id="7" name="TextBox 6">
            <a:extLst>
              <a:ext uri="{FF2B5EF4-FFF2-40B4-BE49-F238E27FC236}">
                <a16:creationId xmlns:a16="http://schemas.microsoft.com/office/drawing/2014/main" id="{FD99F716-D3AB-BB46-862D-9F30370E2DDB}"/>
              </a:ext>
            </a:extLst>
          </p:cNvPr>
          <p:cNvSpPr txBox="1"/>
          <p:nvPr/>
        </p:nvSpPr>
        <p:spPr>
          <a:xfrm>
            <a:off x="575355" y="4986338"/>
            <a:ext cx="2910797" cy="584775"/>
          </a:xfrm>
          <a:prstGeom prst="rect">
            <a:avLst/>
          </a:prstGeom>
          <a:noFill/>
        </p:spPr>
        <p:txBody>
          <a:bodyPr wrap="none" rtlCol="0">
            <a:spAutoFit/>
          </a:bodyPr>
          <a:lstStyle/>
          <a:p>
            <a:r>
              <a:rPr lang="en-US" sz="3200" dirty="0"/>
              <a:t>Cedar Fire, 2003</a:t>
            </a:r>
          </a:p>
        </p:txBody>
      </p:sp>
    </p:spTree>
    <p:extLst>
      <p:ext uri="{BB962C8B-B14F-4D97-AF65-F5344CB8AC3E}">
        <p14:creationId xmlns:p14="http://schemas.microsoft.com/office/powerpoint/2010/main" val="3266494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61B6-94A9-3846-BB34-8E286B9ACB6E}"/>
              </a:ext>
            </a:extLst>
          </p:cNvPr>
          <p:cNvSpPr>
            <a:spLocks noGrp="1"/>
          </p:cNvSpPr>
          <p:nvPr>
            <p:ph type="title"/>
          </p:nvPr>
        </p:nvSpPr>
        <p:spPr>
          <a:xfrm>
            <a:off x="1447315" y="722672"/>
            <a:ext cx="10131425" cy="1456267"/>
          </a:xfrm>
        </p:spPr>
        <p:txBody>
          <a:bodyPr>
            <a:normAutofit fontScale="90000"/>
          </a:bodyPr>
          <a:lstStyle/>
          <a:p>
            <a:r>
              <a:rPr lang="en-US" sz="4900" cap="none" dirty="0"/>
              <a:t>Predicting The Future….</a:t>
            </a:r>
            <a:br>
              <a:rPr lang="en-US" sz="4900" cap="none" dirty="0"/>
            </a:br>
            <a:br>
              <a:rPr lang="en-US" dirty="0"/>
            </a:br>
            <a:r>
              <a:rPr lang="en-US" sz="3200" cap="none" dirty="0"/>
              <a:t>Crystal Balls					Basic Physics			 Computer Models</a:t>
            </a:r>
            <a:endParaRPr lang="en-US" sz="3200" dirty="0"/>
          </a:p>
        </p:txBody>
      </p:sp>
      <p:pic>
        <p:nvPicPr>
          <p:cNvPr id="5" name="Content Placeholder 4" descr="A close up of a person standing in front of a sunset&#10;&#10;Description automatically generated">
            <a:extLst>
              <a:ext uri="{FF2B5EF4-FFF2-40B4-BE49-F238E27FC236}">
                <a16:creationId xmlns:a16="http://schemas.microsoft.com/office/drawing/2014/main" id="{D799244A-907C-874C-BA36-ADE7D327D47D}"/>
              </a:ext>
            </a:extLst>
          </p:cNvPr>
          <p:cNvPicPr>
            <a:picLocks noGrp="1" noChangeAspect="1"/>
          </p:cNvPicPr>
          <p:nvPr>
            <p:ph idx="1"/>
          </p:nvPr>
        </p:nvPicPr>
        <p:blipFill>
          <a:blip r:embed="rId3"/>
          <a:stretch>
            <a:fillRect/>
          </a:stretch>
        </p:blipFill>
        <p:spPr>
          <a:xfrm>
            <a:off x="464865" y="2672006"/>
            <a:ext cx="3812361" cy="3812361"/>
          </a:xfrm>
        </p:spPr>
      </p:pic>
      <p:sp>
        <p:nvSpPr>
          <p:cNvPr id="6" name="Rectangle 5">
            <a:extLst>
              <a:ext uri="{FF2B5EF4-FFF2-40B4-BE49-F238E27FC236}">
                <a16:creationId xmlns:a16="http://schemas.microsoft.com/office/drawing/2014/main" id="{86B50095-2EBF-194C-91D9-05839F575617}"/>
              </a:ext>
            </a:extLst>
          </p:cNvPr>
          <p:cNvSpPr/>
          <p:nvPr/>
        </p:nvSpPr>
        <p:spPr>
          <a:xfrm rot="16200000">
            <a:off x="-2119048" y="3900454"/>
            <a:ext cx="4798493" cy="369332"/>
          </a:xfrm>
          <a:prstGeom prst="rect">
            <a:avLst/>
          </a:prstGeom>
        </p:spPr>
        <p:txBody>
          <a:bodyPr wrap="none">
            <a:spAutoFit/>
          </a:bodyPr>
          <a:lstStyle/>
          <a:p>
            <a:r>
              <a:rPr lang="en-US" dirty="0" err="1"/>
              <a:t>MasBros</a:t>
            </a:r>
            <a:r>
              <a:rPr lang="en-US" dirty="0"/>
              <a:t>-</a:t>
            </a:r>
            <a:r>
              <a:rPr lang="en-US" dirty="0" err="1"/>
              <a:t>LensBall</a:t>
            </a:r>
            <a:r>
              <a:rPr lang="en-US" dirty="0"/>
              <a:t>-Crystal-Photography-Accessory</a:t>
            </a:r>
          </a:p>
        </p:txBody>
      </p:sp>
      <p:pic>
        <p:nvPicPr>
          <p:cNvPr id="8" name="Picture 7" descr="A close up of a machine&#10;&#10;Description automatically generated">
            <a:extLst>
              <a:ext uri="{FF2B5EF4-FFF2-40B4-BE49-F238E27FC236}">
                <a16:creationId xmlns:a16="http://schemas.microsoft.com/office/drawing/2014/main" id="{3EBB05C8-DEC8-9E4B-A121-DB1932A5EF56}"/>
              </a:ext>
            </a:extLst>
          </p:cNvPr>
          <p:cNvPicPr>
            <a:picLocks noChangeAspect="1"/>
          </p:cNvPicPr>
          <p:nvPr/>
        </p:nvPicPr>
        <p:blipFill>
          <a:blip r:embed="rId4"/>
          <a:stretch>
            <a:fillRect/>
          </a:stretch>
        </p:blipFill>
        <p:spPr>
          <a:xfrm>
            <a:off x="7908724" y="2672006"/>
            <a:ext cx="3556154" cy="3812361"/>
          </a:xfrm>
          <a:prstGeom prst="rect">
            <a:avLst/>
          </a:prstGeom>
        </p:spPr>
      </p:pic>
      <p:sp>
        <p:nvSpPr>
          <p:cNvPr id="9" name="Rectangle 8">
            <a:extLst>
              <a:ext uri="{FF2B5EF4-FFF2-40B4-BE49-F238E27FC236}">
                <a16:creationId xmlns:a16="http://schemas.microsoft.com/office/drawing/2014/main" id="{0FB5228E-DC16-1D46-8A78-396D413B53C9}"/>
              </a:ext>
            </a:extLst>
          </p:cNvPr>
          <p:cNvSpPr/>
          <p:nvPr/>
        </p:nvSpPr>
        <p:spPr>
          <a:xfrm rot="16200000">
            <a:off x="9466848" y="4003143"/>
            <a:ext cx="4593117" cy="369332"/>
          </a:xfrm>
          <a:prstGeom prst="rect">
            <a:avLst/>
          </a:prstGeom>
        </p:spPr>
        <p:txBody>
          <a:bodyPr wrap="none">
            <a:spAutoFit/>
          </a:bodyPr>
          <a:lstStyle/>
          <a:p>
            <a:r>
              <a:rPr lang="en-US" dirty="0">
                <a:hlinkClick r:id="rId5">
                  <a:extLst>
                    <a:ext uri="{A12FA001-AC4F-418D-AE19-62706E023703}">
                      <ahyp:hlinkClr xmlns:ahyp="http://schemas.microsoft.com/office/drawing/2018/hyperlinkcolor" val="tx"/>
                    </a:ext>
                  </a:extLst>
                </a:hlinkClick>
              </a:rPr>
              <a:t>https://www.slashfilm.com/cool-stuff-hal-9000</a:t>
            </a:r>
            <a:endParaRPr lang="en-US" dirty="0"/>
          </a:p>
        </p:txBody>
      </p:sp>
      <p:sp>
        <p:nvSpPr>
          <p:cNvPr id="3" name="TextBox 2">
            <a:extLst>
              <a:ext uri="{FF2B5EF4-FFF2-40B4-BE49-F238E27FC236}">
                <a16:creationId xmlns:a16="http://schemas.microsoft.com/office/drawing/2014/main" id="{6C017FFA-ABDF-AF44-A2A1-C4B68562E8FF}"/>
              </a:ext>
            </a:extLst>
          </p:cNvPr>
          <p:cNvSpPr txBox="1"/>
          <p:nvPr/>
        </p:nvSpPr>
        <p:spPr>
          <a:xfrm>
            <a:off x="4397137" y="3069457"/>
            <a:ext cx="3397725" cy="2031325"/>
          </a:xfrm>
          <a:prstGeom prst="rect">
            <a:avLst/>
          </a:prstGeom>
          <a:noFill/>
        </p:spPr>
        <p:txBody>
          <a:bodyPr wrap="none" rtlCol="0">
            <a:spAutoFit/>
          </a:bodyPr>
          <a:lstStyle/>
          <a:p>
            <a:pPr algn="ctr"/>
            <a:r>
              <a:rPr lang="en-US" dirty="0">
                <a:latin typeface="American Typewriter" panose="02090604020004020304" pitchFamily="18" charset="77"/>
              </a:rPr>
              <a:t>Methane warms Atmosphere</a:t>
            </a:r>
          </a:p>
          <a:p>
            <a:pPr algn="ctr"/>
            <a:r>
              <a:rPr lang="en-US" dirty="0">
                <a:latin typeface="American Typewriter" panose="02090604020004020304" pitchFamily="18" charset="77"/>
              </a:rPr>
              <a:t>+</a:t>
            </a:r>
          </a:p>
          <a:p>
            <a:pPr algn="ctr"/>
            <a:r>
              <a:rPr lang="en-US" dirty="0">
                <a:latin typeface="American Typewriter" panose="02090604020004020304" pitchFamily="18" charset="77"/>
              </a:rPr>
              <a:t>Warm air holds moisture</a:t>
            </a:r>
          </a:p>
          <a:p>
            <a:pPr algn="ctr"/>
            <a:r>
              <a:rPr lang="en-US" dirty="0">
                <a:latin typeface="American Typewriter" panose="02090604020004020304" pitchFamily="18" charset="77"/>
              </a:rPr>
              <a:t>so:</a:t>
            </a:r>
          </a:p>
          <a:p>
            <a:pPr algn="ctr"/>
            <a:r>
              <a:rPr lang="en-US" dirty="0">
                <a:latin typeface="American Typewriter" panose="02090604020004020304" pitchFamily="18" charset="77"/>
              </a:rPr>
              <a:t>Warm climate = more rain</a:t>
            </a:r>
          </a:p>
          <a:p>
            <a:endParaRPr lang="en-US" dirty="0"/>
          </a:p>
          <a:p>
            <a:endParaRPr lang="en-US" dirty="0"/>
          </a:p>
        </p:txBody>
      </p:sp>
    </p:spTree>
    <p:extLst>
      <p:ext uri="{BB962C8B-B14F-4D97-AF65-F5344CB8AC3E}">
        <p14:creationId xmlns:p14="http://schemas.microsoft.com/office/powerpoint/2010/main" val="2980299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C2962-1FE9-894B-8A8B-410E2162561C}"/>
              </a:ext>
            </a:extLst>
          </p:cNvPr>
          <p:cNvSpPr>
            <a:spLocks noGrp="1"/>
          </p:cNvSpPr>
          <p:nvPr>
            <p:ph type="title"/>
          </p:nvPr>
        </p:nvSpPr>
        <p:spPr>
          <a:xfrm>
            <a:off x="356839" y="327122"/>
            <a:ext cx="11385395" cy="1456267"/>
          </a:xfrm>
        </p:spPr>
        <p:txBody>
          <a:bodyPr>
            <a:normAutofit/>
          </a:bodyPr>
          <a:lstStyle/>
          <a:p>
            <a:r>
              <a:rPr lang="en-US" sz="4400" cap="none" dirty="0"/>
              <a:t>Very Large Fires (VLF) Increase 75-300% By 2070</a:t>
            </a:r>
          </a:p>
        </p:txBody>
      </p:sp>
      <p:pic>
        <p:nvPicPr>
          <p:cNvPr id="5" name="Content Placeholder 4" descr="A close up of a map&#10;&#10;Description automatically generated">
            <a:extLst>
              <a:ext uri="{FF2B5EF4-FFF2-40B4-BE49-F238E27FC236}">
                <a16:creationId xmlns:a16="http://schemas.microsoft.com/office/drawing/2014/main" id="{F05FF5CF-99A8-714D-B169-341262F56994}"/>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rot="16200000">
            <a:off x="926315" y="1399557"/>
            <a:ext cx="4702120" cy="5637249"/>
          </a:xfrm>
        </p:spPr>
      </p:pic>
      <p:pic>
        <p:nvPicPr>
          <p:cNvPr id="6" name="Content Placeholder 4" descr="A close up of a map&#10;&#10;Description automatically generated">
            <a:extLst>
              <a:ext uri="{FF2B5EF4-FFF2-40B4-BE49-F238E27FC236}">
                <a16:creationId xmlns:a16="http://schemas.microsoft.com/office/drawing/2014/main" id="{70ACF458-791E-5242-8402-42831E777ED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7878358" y="710192"/>
            <a:ext cx="2526635" cy="5637249"/>
          </a:xfrm>
          <a:prstGeom prst="rect">
            <a:avLst/>
          </a:prstGeom>
        </p:spPr>
      </p:pic>
      <p:sp>
        <p:nvSpPr>
          <p:cNvPr id="7" name="TextBox 6">
            <a:extLst>
              <a:ext uri="{FF2B5EF4-FFF2-40B4-BE49-F238E27FC236}">
                <a16:creationId xmlns:a16="http://schemas.microsoft.com/office/drawing/2014/main" id="{0F13A4F0-034E-D945-A8AF-DCB3FF960DC9}"/>
              </a:ext>
            </a:extLst>
          </p:cNvPr>
          <p:cNvSpPr txBox="1"/>
          <p:nvPr/>
        </p:nvSpPr>
        <p:spPr>
          <a:xfrm>
            <a:off x="6741048" y="5840704"/>
            <a:ext cx="4765151" cy="369332"/>
          </a:xfrm>
          <a:prstGeom prst="rect">
            <a:avLst/>
          </a:prstGeom>
          <a:noFill/>
        </p:spPr>
        <p:txBody>
          <a:bodyPr wrap="none" rtlCol="0">
            <a:spAutoFit/>
          </a:bodyPr>
          <a:lstStyle/>
          <a:p>
            <a:r>
              <a:rPr lang="en-US" dirty="0" err="1"/>
              <a:t>Barbero</a:t>
            </a:r>
            <a:r>
              <a:rPr lang="en-US" dirty="0"/>
              <a:t> et al. 2015 Int. J. of Wildland Fire 24:892</a:t>
            </a:r>
          </a:p>
        </p:txBody>
      </p:sp>
    </p:spTree>
    <p:extLst>
      <p:ext uri="{BB962C8B-B14F-4D97-AF65-F5344CB8AC3E}">
        <p14:creationId xmlns:p14="http://schemas.microsoft.com/office/powerpoint/2010/main" val="2412074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AB91B-3740-CB40-9B3D-096DDCE4DF6A}"/>
              </a:ext>
            </a:extLst>
          </p:cNvPr>
          <p:cNvSpPr>
            <a:spLocks noGrp="1"/>
          </p:cNvSpPr>
          <p:nvPr>
            <p:ph type="title"/>
          </p:nvPr>
        </p:nvSpPr>
        <p:spPr>
          <a:xfrm>
            <a:off x="711201" y="139700"/>
            <a:ext cx="10499726" cy="1456267"/>
          </a:xfrm>
        </p:spPr>
        <p:txBody>
          <a:bodyPr>
            <a:normAutofit/>
          </a:bodyPr>
          <a:lstStyle/>
          <a:p>
            <a:pPr algn="ctr"/>
            <a:r>
              <a:rPr lang="en-US" sz="4400" cap="none" dirty="0"/>
              <a:t>Future Burned Area </a:t>
            </a:r>
            <a:br>
              <a:rPr lang="en-US" sz="4000" cap="none" dirty="0"/>
            </a:br>
            <a:r>
              <a:rPr lang="en-US" cap="none" dirty="0"/>
              <a:t>Accounting For Urban Sprawl in 2085</a:t>
            </a:r>
          </a:p>
        </p:txBody>
      </p:sp>
      <p:pic>
        <p:nvPicPr>
          <p:cNvPr id="5" name="Content Placeholder 4" descr="A close up of a map&#10;&#10;Description automatically generated">
            <a:extLst>
              <a:ext uri="{FF2B5EF4-FFF2-40B4-BE49-F238E27FC236}">
                <a16:creationId xmlns:a16="http://schemas.microsoft.com/office/drawing/2014/main" id="{989775AC-5A88-9C44-9C8A-83794377C668}"/>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614487" y="1595967"/>
            <a:ext cx="8963026" cy="4576164"/>
          </a:xfrm>
        </p:spPr>
      </p:pic>
      <p:sp>
        <p:nvSpPr>
          <p:cNvPr id="6" name="TextBox 5">
            <a:extLst>
              <a:ext uri="{FF2B5EF4-FFF2-40B4-BE49-F238E27FC236}">
                <a16:creationId xmlns:a16="http://schemas.microsoft.com/office/drawing/2014/main" id="{6DB9C6F6-6514-4746-9CB2-51AA7051463B}"/>
              </a:ext>
            </a:extLst>
          </p:cNvPr>
          <p:cNvSpPr txBox="1"/>
          <p:nvPr/>
        </p:nvSpPr>
        <p:spPr>
          <a:xfrm>
            <a:off x="2844800" y="5802799"/>
            <a:ext cx="1287340" cy="369332"/>
          </a:xfrm>
          <a:prstGeom prst="rect">
            <a:avLst/>
          </a:prstGeom>
          <a:noFill/>
        </p:spPr>
        <p:txBody>
          <a:bodyPr wrap="none" rtlCol="0">
            <a:spAutoFit/>
          </a:bodyPr>
          <a:lstStyle/>
          <a:p>
            <a:r>
              <a:rPr lang="en-US" dirty="0">
                <a:solidFill>
                  <a:schemeClr val="bg1"/>
                </a:solidFill>
              </a:rPr>
              <a:t>(Like Today)</a:t>
            </a:r>
          </a:p>
        </p:txBody>
      </p:sp>
      <p:sp>
        <p:nvSpPr>
          <p:cNvPr id="7" name="TextBox 6">
            <a:extLst>
              <a:ext uri="{FF2B5EF4-FFF2-40B4-BE49-F238E27FC236}">
                <a16:creationId xmlns:a16="http://schemas.microsoft.com/office/drawing/2014/main" id="{8B648178-C626-B64E-A075-C46CD3449FF1}"/>
              </a:ext>
            </a:extLst>
          </p:cNvPr>
          <p:cNvSpPr txBox="1"/>
          <p:nvPr/>
        </p:nvSpPr>
        <p:spPr>
          <a:xfrm>
            <a:off x="7670800" y="5802799"/>
            <a:ext cx="1738809" cy="369332"/>
          </a:xfrm>
          <a:prstGeom prst="rect">
            <a:avLst/>
          </a:prstGeom>
          <a:noFill/>
        </p:spPr>
        <p:txBody>
          <a:bodyPr wrap="none" rtlCol="0">
            <a:spAutoFit/>
          </a:bodyPr>
          <a:lstStyle/>
          <a:p>
            <a:r>
              <a:rPr lang="en-US" dirty="0">
                <a:solidFill>
                  <a:schemeClr val="bg1"/>
                </a:solidFill>
              </a:rPr>
              <a:t>( 400% of Today)</a:t>
            </a:r>
          </a:p>
        </p:txBody>
      </p:sp>
      <p:sp>
        <p:nvSpPr>
          <p:cNvPr id="8" name="TextBox 7">
            <a:extLst>
              <a:ext uri="{FF2B5EF4-FFF2-40B4-BE49-F238E27FC236}">
                <a16:creationId xmlns:a16="http://schemas.microsoft.com/office/drawing/2014/main" id="{C695D179-7EED-6545-AAD2-BE7E5853F2FA}"/>
              </a:ext>
            </a:extLst>
          </p:cNvPr>
          <p:cNvSpPr txBox="1"/>
          <p:nvPr/>
        </p:nvSpPr>
        <p:spPr>
          <a:xfrm>
            <a:off x="2844800" y="6300569"/>
            <a:ext cx="7108100" cy="646331"/>
          </a:xfrm>
          <a:prstGeom prst="rect">
            <a:avLst/>
          </a:prstGeom>
          <a:noFill/>
        </p:spPr>
        <p:txBody>
          <a:bodyPr wrap="none" rtlCol="0">
            <a:spAutoFit/>
          </a:bodyPr>
          <a:lstStyle/>
          <a:p>
            <a:r>
              <a:rPr lang="en-US" dirty="0" err="1"/>
              <a:t>Westerling</a:t>
            </a:r>
            <a:r>
              <a:rPr lang="en-US" dirty="0"/>
              <a:t> et al. 2011. Climatic Change (2011) 109 (Suppl 1):S445–S463</a:t>
            </a:r>
          </a:p>
          <a:p>
            <a:r>
              <a:rPr lang="en-US" dirty="0"/>
              <a:t> </a:t>
            </a:r>
          </a:p>
        </p:txBody>
      </p:sp>
      <p:sp>
        <p:nvSpPr>
          <p:cNvPr id="9" name="Rectangle 8">
            <a:extLst>
              <a:ext uri="{FF2B5EF4-FFF2-40B4-BE49-F238E27FC236}">
                <a16:creationId xmlns:a16="http://schemas.microsoft.com/office/drawing/2014/main" id="{6F92FD80-7C04-2446-95B9-91755926BC2F}"/>
              </a:ext>
            </a:extLst>
          </p:cNvPr>
          <p:cNvSpPr/>
          <p:nvPr/>
        </p:nvSpPr>
        <p:spPr>
          <a:xfrm>
            <a:off x="3126125" y="2203434"/>
            <a:ext cx="1486304" cy="369332"/>
          </a:xfrm>
          <a:prstGeom prst="rect">
            <a:avLst/>
          </a:prstGeom>
        </p:spPr>
        <p:txBody>
          <a:bodyPr wrap="none">
            <a:spAutoFit/>
          </a:bodyPr>
          <a:lstStyle/>
          <a:p>
            <a:r>
              <a:rPr lang="en-US" dirty="0">
                <a:solidFill>
                  <a:srgbClr val="131413"/>
                </a:solidFill>
                <a:latin typeface="Times" pitchFamily="2" charset="0"/>
              </a:rPr>
              <a:t>NCAR PCM1</a:t>
            </a:r>
            <a:endParaRPr lang="en-US" dirty="0">
              <a:solidFill>
                <a:srgbClr val="131413"/>
              </a:solidFill>
              <a:effectLst/>
              <a:latin typeface="Times" pitchFamily="2" charset="0"/>
            </a:endParaRPr>
          </a:p>
        </p:txBody>
      </p:sp>
      <p:sp>
        <p:nvSpPr>
          <p:cNvPr id="11" name="Rectangle 10">
            <a:extLst>
              <a:ext uri="{FF2B5EF4-FFF2-40B4-BE49-F238E27FC236}">
                <a16:creationId xmlns:a16="http://schemas.microsoft.com/office/drawing/2014/main" id="{D6A6C46F-A79D-2A4B-8E7F-03751B7F25F8}"/>
              </a:ext>
            </a:extLst>
          </p:cNvPr>
          <p:cNvSpPr/>
          <p:nvPr/>
        </p:nvSpPr>
        <p:spPr>
          <a:xfrm>
            <a:off x="6096000" y="2203434"/>
            <a:ext cx="1396536" cy="369332"/>
          </a:xfrm>
          <a:prstGeom prst="rect">
            <a:avLst/>
          </a:prstGeom>
        </p:spPr>
        <p:txBody>
          <a:bodyPr wrap="none">
            <a:spAutoFit/>
          </a:bodyPr>
          <a:lstStyle/>
          <a:p>
            <a:r>
              <a:rPr lang="en-US" dirty="0">
                <a:solidFill>
                  <a:srgbClr val="131413"/>
                </a:solidFill>
                <a:latin typeface="Times" pitchFamily="2" charset="0"/>
              </a:rPr>
              <a:t>CNRM CM3</a:t>
            </a:r>
            <a:endParaRPr lang="en-US" dirty="0">
              <a:solidFill>
                <a:srgbClr val="131413"/>
              </a:solidFill>
              <a:effectLst/>
              <a:latin typeface="Times" pitchFamily="2" charset="0"/>
            </a:endParaRPr>
          </a:p>
        </p:txBody>
      </p:sp>
      <p:sp>
        <p:nvSpPr>
          <p:cNvPr id="13" name="Rectangle 12">
            <a:extLst>
              <a:ext uri="{FF2B5EF4-FFF2-40B4-BE49-F238E27FC236}">
                <a16:creationId xmlns:a16="http://schemas.microsoft.com/office/drawing/2014/main" id="{FC862753-A75B-A941-BC93-402F04426523}"/>
              </a:ext>
            </a:extLst>
          </p:cNvPr>
          <p:cNvSpPr/>
          <p:nvPr/>
        </p:nvSpPr>
        <p:spPr>
          <a:xfrm>
            <a:off x="8973374" y="2203666"/>
            <a:ext cx="1484252" cy="369332"/>
          </a:xfrm>
          <a:prstGeom prst="rect">
            <a:avLst/>
          </a:prstGeom>
        </p:spPr>
        <p:txBody>
          <a:bodyPr wrap="none">
            <a:spAutoFit/>
          </a:bodyPr>
          <a:lstStyle/>
          <a:p>
            <a:r>
              <a:rPr lang="en-US" dirty="0">
                <a:solidFill>
                  <a:srgbClr val="131413"/>
                </a:solidFill>
                <a:latin typeface="Times" pitchFamily="2" charset="0"/>
              </a:rPr>
              <a:t>GFDL CM2.1</a:t>
            </a:r>
            <a:endParaRPr lang="en-US" dirty="0">
              <a:solidFill>
                <a:srgbClr val="131413"/>
              </a:solidFill>
              <a:effectLst/>
              <a:latin typeface="Times" pitchFamily="2" charset="0"/>
            </a:endParaRPr>
          </a:p>
        </p:txBody>
      </p:sp>
      <p:sp>
        <p:nvSpPr>
          <p:cNvPr id="14" name="TextBox 13">
            <a:extLst>
              <a:ext uri="{FF2B5EF4-FFF2-40B4-BE49-F238E27FC236}">
                <a16:creationId xmlns:a16="http://schemas.microsoft.com/office/drawing/2014/main" id="{71322BBF-3EBB-8C45-8774-BC335898F8EA}"/>
              </a:ext>
            </a:extLst>
          </p:cNvPr>
          <p:cNvSpPr txBox="1"/>
          <p:nvPr/>
        </p:nvSpPr>
        <p:spPr>
          <a:xfrm>
            <a:off x="1778000" y="4892701"/>
            <a:ext cx="1959191" cy="646331"/>
          </a:xfrm>
          <a:prstGeom prst="rect">
            <a:avLst/>
          </a:prstGeom>
          <a:noFill/>
        </p:spPr>
        <p:txBody>
          <a:bodyPr wrap="none" rtlCol="0">
            <a:spAutoFit/>
          </a:bodyPr>
          <a:lstStyle/>
          <a:p>
            <a:r>
              <a:rPr lang="en-US" dirty="0">
                <a:solidFill>
                  <a:schemeClr val="bg1"/>
                </a:solidFill>
              </a:rPr>
              <a:t>All based on A2 </a:t>
            </a:r>
          </a:p>
          <a:p>
            <a:r>
              <a:rPr lang="en-US" dirty="0">
                <a:solidFill>
                  <a:schemeClr val="bg1"/>
                </a:solidFill>
              </a:rPr>
              <a:t>Emissions Scenario</a:t>
            </a:r>
          </a:p>
        </p:txBody>
      </p:sp>
    </p:spTree>
    <p:extLst>
      <p:ext uri="{BB962C8B-B14F-4D97-AF65-F5344CB8AC3E}">
        <p14:creationId xmlns:p14="http://schemas.microsoft.com/office/powerpoint/2010/main" val="2248887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4DC29-A10F-CD4C-B20C-B777147B8880}"/>
              </a:ext>
            </a:extLst>
          </p:cNvPr>
          <p:cNvSpPr>
            <a:spLocks noGrp="1"/>
          </p:cNvSpPr>
          <p:nvPr>
            <p:ph type="title"/>
          </p:nvPr>
        </p:nvSpPr>
        <p:spPr>
          <a:xfrm>
            <a:off x="327378" y="1861158"/>
            <a:ext cx="10131425" cy="1456267"/>
          </a:xfrm>
        </p:spPr>
        <p:txBody>
          <a:bodyPr>
            <a:normAutofit fontScale="90000"/>
          </a:bodyPr>
          <a:lstStyle/>
          <a:p>
            <a:r>
              <a:rPr lang="en-US" sz="4400" cap="none" dirty="0"/>
              <a:t>Smoke Impacts</a:t>
            </a:r>
            <a:br>
              <a:rPr lang="en-US" sz="4400" cap="none" dirty="0"/>
            </a:br>
            <a:br>
              <a:rPr lang="en-US" sz="4400" cap="none" dirty="0"/>
            </a:br>
            <a:br>
              <a:rPr lang="en-US" sz="4400" cap="none" dirty="0"/>
            </a:br>
            <a:br>
              <a:rPr lang="en-US" sz="4400" cap="none" dirty="0"/>
            </a:br>
            <a:r>
              <a:rPr lang="en-US" cap="none" dirty="0"/>
              <a:t>Getting burned </a:t>
            </a:r>
            <a:br>
              <a:rPr lang="en-US" cap="none" dirty="0"/>
            </a:br>
            <a:r>
              <a:rPr lang="en-US" cap="none" dirty="0"/>
              <a:t>is not the half </a:t>
            </a:r>
            <a:br>
              <a:rPr lang="en-US" cap="none" dirty="0"/>
            </a:br>
            <a:r>
              <a:rPr lang="en-US" cap="none" dirty="0"/>
              <a:t>of it</a:t>
            </a:r>
          </a:p>
        </p:txBody>
      </p:sp>
      <p:pic>
        <p:nvPicPr>
          <p:cNvPr id="5" name="Content Placeholder 4" descr="A boat parked on the side of a mountain&#10;&#10;Description automatically generated">
            <a:extLst>
              <a:ext uri="{FF2B5EF4-FFF2-40B4-BE49-F238E27FC236}">
                <a16:creationId xmlns:a16="http://schemas.microsoft.com/office/drawing/2014/main" id="{88ADABEC-C288-5E40-8036-72A27B93BA23}"/>
              </a:ext>
            </a:extLst>
          </p:cNvPr>
          <p:cNvPicPr>
            <a:picLocks noGrp="1" noChangeAspect="1"/>
          </p:cNvPicPr>
          <p:nvPr>
            <p:ph idx="1"/>
          </p:nvPr>
        </p:nvPicPr>
        <p:blipFill>
          <a:blip r:embed="rId3"/>
          <a:stretch>
            <a:fillRect/>
          </a:stretch>
        </p:blipFill>
        <p:spPr>
          <a:xfrm>
            <a:off x="4143022" y="414802"/>
            <a:ext cx="7721600" cy="5833598"/>
          </a:xfrm>
        </p:spPr>
      </p:pic>
      <p:sp>
        <p:nvSpPr>
          <p:cNvPr id="6" name="Rectangle 5">
            <a:extLst>
              <a:ext uri="{FF2B5EF4-FFF2-40B4-BE49-F238E27FC236}">
                <a16:creationId xmlns:a16="http://schemas.microsoft.com/office/drawing/2014/main" id="{2B4660AA-7E12-9043-AAD7-D20961F3917C}"/>
              </a:ext>
            </a:extLst>
          </p:cNvPr>
          <p:cNvSpPr/>
          <p:nvPr/>
        </p:nvSpPr>
        <p:spPr>
          <a:xfrm>
            <a:off x="2054577" y="6276622"/>
            <a:ext cx="10329334" cy="369332"/>
          </a:xfrm>
          <a:prstGeom prst="rect">
            <a:avLst/>
          </a:prstGeom>
        </p:spPr>
        <p:txBody>
          <a:bodyPr wrap="square">
            <a:spAutoFit/>
          </a:bodyPr>
          <a:lstStyle/>
          <a:p>
            <a:r>
              <a:rPr lang="en-US" dirty="0">
                <a:latin typeface="Arial" panose="020B0604020202020204" pitchFamily="34" charset="0"/>
                <a:hlinkClick r:id="rId4" tooltip="w:Woolsey Fire">
                  <a:extLst>
                    <a:ext uri="{A12FA001-AC4F-418D-AE19-62706E023703}">
                      <ahyp:hlinkClr xmlns:ahyp="http://schemas.microsoft.com/office/drawing/2018/hyperlinkcolor" val="tx"/>
                    </a:ext>
                  </a:extLst>
                </a:hlinkClick>
              </a:rPr>
              <a:t>Woolsey Fire</a:t>
            </a:r>
            <a:r>
              <a:rPr lang="en-US" dirty="0">
                <a:latin typeface="Arial" panose="020B0604020202020204" pitchFamily="34" charset="0"/>
              </a:rPr>
              <a:t> encroaching on </a:t>
            </a:r>
            <a:r>
              <a:rPr lang="en-US" dirty="0">
                <a:latin typeface="Arial" panose="020B0604020202020204" pitchFamily="34" charset="0"/>
                <a:hlinkClick r:id="rId5" tooltip="w:Malibu, California">
                  <a:extLst>
                    <a:ext uri="{A12FA001-AC4F-418D-AE19-62706E023703}">
                      <ahyp:hlinkClr xmlns:ahyp="http://schemas.microsoft.com/office/drawing/2018/hyperlinkcolor" val="tx"/>
                    </a:ext>
                  </a:extLst>
                </a:hlinkClick>
              </a:rPr>
              <a:t>Malibu</a:t>
            </a:r>
            <a:r>
              <a:rPr lang="en-US" dirty="0">
                <a:latin typeface="Arial" panose="020B0604020202020204" pitchFamily="34" charset="0"/>
              </a:rPr>
              <a:t> on November 9, 2018 Photo: </a:t>
            </a:r>
            <a:r>
              <a:rPr lang="en-US" dirty="0">
                <a:hlinkClick r:id="rId6" tooltip="User:Cyclonebiskit">
                  <a:extLst>
                    <a:ext uri="{A12FA001-AC4F-418D-AE19-62706E023703}">
                      <ahyp:hlinkClr xmlns:ahyp="http://schemas.microsoft.com/office/drawing/2018/hyperlinkcolor" val="tx"/>
                    </a:ext>
                  </a:extLst>
                </a:hlinkClick>
              </a:rPr>
              <a:t>Cyclonebiskit</a:t>
            </a:r>
            <a:r>
              <a:rPr lang="en-US" dirty="0"/>
              <a:t> Creative Commons</a:t>
            </a:r>
          </a:p>
        </p:txBody>
      </p:sp>
    </p:spTree>
    <p:extLst>
      <p:ext uri="{BB962C8B-B14F-4D97-AF65-F5344CB8AC3E}">
        <p14:creationId xmlns:p14="http://schemas.microsoft.com/office/powerpoint/2010/main" val="2564017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39CB0C87-89D9-614A-878F-70525CB831E6}"/>
              </a:ext>
            </a:extLst>
          </p:cNvPr>
          <p:cNvPicPr>
            <a:picLocks noChangeAspect="1"/>
          </p:cNvPicPr>
          <p:nvPr/>
        </p:nvPicPr>
        <p:blipFill>
          <a:blip r:embed="rId3"/>
          <a:stretch>
            <a:fillRect/>
          </a:stretch>
        </p:blipFill>
        <p:spPr>
          <a:xfrm>
            <a:off x="1861122" y="1104358"/>
            <a:ext cx="8832029" cy="5575841"/>
          </a:xfrm>
          <a:prstGeom prst="rect">
            <a:avLst/>
          </a:prstGeom>
        </p:spPr>
      </p:pic>
      <p:sp>
        <p:nvSpPr>
          <p:cNvPr id="6" name="TextBox 5">
            <a:extLst>
              <a:ext uri="{FF2B5EF4-FFF2-40B4-BE49-F238E27FC236}">
                <a16:creationId xmlns:a16="http://schemas.microsoft.com/office/drawing/2014/main" id="{387CE21D-2195-4242-93B1-E3443BCB2CAC}"/>
              </a:ext>
            </a:extLst>
          </p:cNvPr>
          <p:cNvSpPr txBox="1"/>
          <p:nvPr/>
        </p:nvSpPr>
        <p:spPr>
          <a:xfrm>
            <a:off x="1304619" y="177801"/>
            <a:ext cx="10096418" cy="954107"/>
          </a:xfrm>
          <a:prstGeom prst="rect">
            <a:avLst/>
          </a:prstGeom>
          <a:noFill/>
        </p:spPr>
        <p:txBody>
          <a:bodyPr wrap="none" rtlCol="0">
            <a:spAutoFit/>
          </a:bodyPr>
          <a:lstStyle/>
          <a:p>
            <a:pPr algn="ctr"/>
            <a:r>
              <a:rPr lang="en-US" sz="2800" dirty="0"/>
              <a:t>Air pollution expands in the urbanized valleys over the next 30 years</a:t>
            </a:r>
          </a:p>
          <a:p>
            <a:pPr algn="ctr"/>
            <a:r>
              <a:rPr lang="en-US" sz="2800" dirty="0"/>
              <a:t>(Even without population change)</a:t>
            </a:r>
          </a:p>
        </p:txBody>
      </p:sp>
      <p:sp>
        <p:nvSpPr>
          <p:cNvPr id="7" name="TextBox 6">
            <a:extLst>
              <a:ext uri="{FF2B5EF4-FFF2-40B4-BE49-F238E27FC236}">
                <a16:creationId xmlns:a16="http://schemas.microsoft.com/office/drawing/2014/main" id="{95409416-B331-904A-A5AE-E07D87D5318A}"/>
              </a:ext>
            </a:extLst>
          </p:cNvPr>
          <p:cNvSpPr txBox="1"/>
          <p:nvPr/>
        </p:nvSpPr>
        <p:spPr>
          <a:xfrm rot="5400000">
            <a:off x="8897607" y="3367156"/>
            <a:ext cx="5191806" cy="707886"/>
          </a:xfrm>
          <a:prstGeom prst="rect">
            <a:avLst/>
          </a:prstGeom>
          <a:noFill/>
        </p:spPr>
        <p:txBody>
          <a:bodyPr wrap="none" rtlCol="0">
            <a:spAutoFit/>
          </a:bodyPr>
          <a:lstStyle/>
          <a:p>
            <a:pPr algn="ctr"/>
            <a:r>
              <a:rPr lang="en-US" sz="2000" dirty="0"/>
              <a:t>Cooley et al. 2012 California Energy Commission</a:t>
            </a:r>
          </a:p>
          <a:p>
            <a:pPr algn="ctr"/>
            <a:r>
              <a:rPr lang="en-US" sz="2000" dirty="0"/>
              <a:t> CEC-500-2012-013</a:t>
            </a:r>
          </a:p>
        </p:txBody>
      </p:sp>
    </p:spTree>
    <p:extLst>
      <p:ext uri="{BB962C8B-B14F-4D97-AF65-F5344CB8AC3E}">
        <p14:creationId xmlns:p14="http://schemas.microsoft.com/office/powerpoint/2010/main" val="1153725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47C1D-0DDE-254D-A241-9ED8BD2BA14D}"/>
              </a:ext>
            </a:extLst>
          </p:cNvPr>
          <p:cNvSpPr>
            <a:spLocks noGrp="1"/>
          </p:cNvSpPr>
          <p:nvPr>
            <p:ph type="title"/>
          </p:nvPr>
        </p:nvSpPr>
        <p:spPr>
          <a:xfrm>
            <a:off x="0" y="130380"/>
            <a:ext cx="12072938" cy="1456267"/>
          </a:xfrm>
        </p:spPr>
        <p:txBody>
          <a:bodyPr>
            <a:normAutofit fontScale="90000"/>
          </a:bodyPr>
          <a:lstStyle/>
          <a:p>
            <a:pPr algn="ctr"/>
            <a:r>
              <a:rPr lang="en-US" cap="none" dirty="0"/>
              <a:t>Future Climate Increases Ozone. </a:t>
            </a:r>
            <a:br>
              <a:rPr lang="en-US" cap="none" dirty="0"/>
            </a:br>
            <a:r>
              <a:rPr lang="en-US" cap="none" dirty="0"/>
              <a:t>Emissions Reductions Help, but Asian Pollution Offsets These Gains</a:t>
            </a:r>
          </a:p>
        </p:txBody>
      </p:sp>
      <p:pic>
        <p:nvPicPr>
          <p:cNvPr id="5" name="Content Placeholder 4" descr="A close up of a map&#10;&#10;Description automatically generated">
            <a:extLst>
              <a:ext uri="{FF2B5EF4-FFF2-40B4-BE49-F238E27FC236}">
                <a16:creationId xmlns:a16="http://schemas.microsoft.com/office/drawing/2014/main" id="{27676F58-9B14-1446-AA3A-95CAB2926086}"/>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745455" y="1977254"/>
            <a:ext cx="8701087" cy="4750366"/>
          </a:xfrm>
        </p:spPr>
      </p:pic>
      <p:sp>
        <p:nvSpPr>
          <p:cNvPr id="8" name="Rectangle 7">
            <a:extLst>
              <a:ext uri="{FF2B5EF4-FFF2-40B4-BE49-F238E27FC236}">
                <a16:creationId xmlns:a16="http://schemas.microsoft.com/office/drawing/2014/main" id="{09983442-C2E8-8541-A134-7F8DD3AB7725}"/>
              </a:ext>
            </a:extLst>
          </p:cNvPr>
          <p:cNvSpPr/>
          <p:nvPr/>
        </p:nvSpPr>
        <p:spPr>
          <a:xfrm>
            <a:off x="6095999" y="1586647"/>
            <a:ext cx="4127774" cy="857589"/>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593846F-28C2-0A4B-BEDE-551E3B35F802}"/>
              </a:ext>
            </a:extLst>
          </p:cNvPr>
          <p:cNvSpPr txBox="1"/>
          <p:nvPr/>
        </p:nvSpPr>
        <p:spPr>
          <a:xfrm>
            <a:off x="6368869" y="1599941"/>
            <a:ext cx="3665812" cy="830997"/>
          </a:xfrm>
          <a:prstGeom prst="rect">
            <a:avLst/>
          </a:prstGeom>
          <a:noFill/>
        </p:spPr>
        <p:txBody>
          <a:bodyPr wrap="none" rtlCol="0">
            <a:spAutoFit/>
          </a:bodyPr>
          <a:lstStyle/>
          <a:p>
            <a:pPr algn="ctr"/>
            <a:r>
              <a:rPr lang="en-US" sz="2400" dirty="0"/>
              <a:t>Climatology + Emission </a:t>
            </a:r>
          </a:p>
          <a:p>
            <a:pPr algn="ctr"/>
            <a:r>
              <a:rPr lang="en-US" sz="2400" dirty="0"/>
              <a:t>reductions + Asian Pollution</a:t>
            </a:r>
          </a:p>
        </p:txBody>
      </p:sp>
      <p:sp>
        <p:nvSpPr>
          <p:cNvPr id="10" name="TextBox 9">
            <a:extLst>
              <a:ext uri="{FF2B5EF4-FFF2-40B4-BE49-F238E27FC236}">
                <a16:creationId xmlns:a16="http://schemas.microsoft.com/office/drawing/2014/main" id="{29829A07-21C7-FB46-90E5-409159AE92BA}"/>
              </a:ext>
            </a:extLst>
          </p:cNvPr>
          <p:cNvSpPr txBox="1"/>
          <p:nvPr/>
        </p:nvSpPr>
        <p:spPr>
          <a:xfrm rot="16200000">
            <a:off x="9040724" y="3619821"/>
            <a:ext cx="4565032" cy="984885"/>
          </a:xfrm>
          <a:prstGeom prst="rect">
            <a:avLst/>
          </a:prstGeom>
          <a:noFill/>
        </p:spPr>
        <p:txBody>
          <a:bodyPr wrap="none" rtlCol="0">
            <a:spAutoFit/>
          </a:bodyPr>
          <a:lstStyle/>
          <a:p>
            <a:r>
              <a:rPr lang="en-US" sz="2000" dirty="0" err="1"/>
              <a:t>Steinter</a:t>
            </a:r>
            <a:r>
              <a:rPr lang="en-US" sz="2000" dirty="0"/>
              <a:t>  et al. 2006 J. </a:t>
            </a:r>
            <a:r>
              <a:rPr lang="en-US" sz="2000" dirty="0" err="1"/>
              <a:t>Geophys</a:t>
            </a:r>
            <a:r>
              <a:rPr lang="en-US" sz="2000" dirty="0"/>
              <a:t>. Res., 111, </a:t>
            </a:r>
          </a:p>
          <a:p>
            <a:r>
              <a:rPr lang="en-US" sz="2000" dirty="0"/>
              <a:t>D18303, doi:10.1029/2005JD006935</a:t>
            </a:r>
          </a:p>
          <a:p>
            <a:endParaRPr lang="en-US" dirty="0"/>
          </a:p>
        </p:txBody>
      </p:sp>
      <p:sp>
        <p:nvSpPr>
          <p:cNvPr id="11" name="Rectangle 10">
            <a:extLst>
              <a:ext uri="{FF2B5EF4-FFF2-40B4-BE49-F238E27FC236}">
                <a16:creationId xmlns:a16="http://schemas.microsoft.com/office/drawing/2014/main" id="{7184FB25-08BB-A941-91D0-20B5FE716CF6}"/>
              </a:ext>
            </a:extLst>
          </p:cNvPr>
          <p:cNvSpPr/>
          <p:nvPr/>
        </p:nvSpPr>
        <p:spPr>
          <a:xfrm>
            <a:off x="1856841" y="1586646"/>
            <a:ext cx="4127774" cy="857589"/>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00C238-A4FB-2340-8C31-FF8E01ECD58F}"/>
              </a:ext>
            </a:extLst>
          </p:cNvPr>
          <p:cNvSpPr txBox="1"/>
          <p:nvPr/>
        </p:nvSpPr>
        <p:spPr>
          <a:xfrm>
            <a:off x="2594307" y="1753829"/>
            <a:ext cx="2652842" cy="523220"/>
          </a:xfrm>
          <a:prstGeom prst="rect">
            <a:avLst/>
          </a:prstGeom>
          <a:noFill/>
        </p:spPr>
        <p:txBody>
          <a:bodyPr wrap="none" rtlCol="0">
            <a:spAutoFit/>
          </a:bodyPr>
          <a:lstStyle/>
          <a:p>
            <a:r>
              <a:rPr lang="en-US" sz="2800" dirty="0"/>
              <a:t>Climatology Only</a:t>
            </a:r>
          </a:p>
        </p:txBody>
      </p:sp>
    </p:spTree>
    <p:extLst>
      <p:ext uri="{BB962C8B-B14F-4D97-AF65-F5344CB8AC3E}">
        <p14:creationId xmlns:p14="http://schemas.microsoft.com/office/powerpoint/2010/main" val="1184122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48" y="379032"/>
            <a:ext cx="10972800" cy="1371600"/>
          </a:xfrm>
        </p:spPr>
        <p:txBody>
          <a:bodyPr>
            <a:noAutofit/>
          </a:bodyPr>
          <a:lstStyle/>
          <a:p>
            <a:pPr algn="ctr"/>
            <a:r>
              <a:rPr lang="en-US" sz="4400" cap="none" dirty="0"/>
              <a:t>Trajectory # 8: Making Power</a:t>
            </a:r>
          </a:p>
        </p:txBody>
      </p:sp>
      <p:pic>
        <p:nvPicPr>
          <p:cNvPr id="6" name="Content Placeholder 5" descr="mojave-lead.jpg"/>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t="-1068" b="-1952"/>
          <a:stretch/>
        </p:blipFill>
        <p:spPr>
          <a:xfrm>
            <a:off x="167774" y="1778000"/>
            <a:ext cx="5544402" cy="4546600"/>
          </a:xfrm>
        </p:spPr>
      </p:pic>
      <p:sp>
        <p:nvSpPr>
          <p:cNvPr id="5" name="Slide Number Placeholder 4"/>
          <p:cNvSpPr>
            <a:spLocks noGrp="1"/>
          </p:cNvSpPr>
          <p:nvPr>
            <p:ph type="sldNum" sz="quarter" idx="12"/>
          </p:nvPr>
        </p:nvSpPr>
        <p:spPr/>
        <p:txBody>
          <a:bodyPr/>
          <a:lstStyle/>
          <a:p>
            <a:fld id="{C3C3DA3E-B130-6144-B67B-C2EE52B9CEB3}" type="slidenum">
              <a:rPr lang="en-US" smtClean="0"/>
              <a:pPr/>
              <a:t>35</a:t>
            </a:fld>
            <a:endParaRPr lang="en-US" dirty="0"/>
          </a:p>
        </p:txBody>
      </p:sp>
      <p:sp>
        <p:nvSpPr>
          <p:cNvPr id="7" name="Rectangle 6"/>
          <p:cNvSpPr/>
          <p:nvPr/>
        </p:nvSpPr>
        <p:spPr>
          <a:xfrm>
            <a:off x="272975" y="6315781"/>
            <a:ext cx="5334000" cy="369332"/>
          </a:xfrm>
          <a:prstGeom prst="rect">
            <a:avLst/>
          </a:prstGeom>
        </p:spPr>
        <p:txBody>
          <a:bodyPr wrap="square">
            <a:spAutoFit/>
          </a:bodyPr>
          <a:lstStyle/>
          <a:p>
            <a:r>
              <a:rPr lang="en-US" dirty="0"/>
              <a:t> “</a:t>
            </a:r>
            <a:r>
              <a:rPr lang="en-US" dirty="0" err="1"/>
              <a:t>Brightsource</a:t>
            </a:r>
            <a:r>
              <a:rPr lang="en-US" dirty="0"/>
              <a:t>” Ivanpah Molten Sodium Power Station</a:t>
            </a:r>
          </a:p>
        </p:txBody>
      </p:sp>
      <p:sp>
        <p:nvSpPr>
          <p:cNvPr id="9" name="Rectangle 8">
            <a:extLst>
              <a:ext uri="{FF2B5EF4-FFF2-40B4-BE49-F238E27FC236}">
                <a16:creationId xmlns:a16="http://schemas.microsoft.com/office/drawing/2014/main" id="{5C82E465-B969-E340-AFA2-4B92B6867BA3}"/>
              </a:ext>
            </a:extLst>
          </p:cNvPr>
          <p:cNvSpPr/>
          <p:nvPr/>
        </p:nvSpPr>
        <p:spPr>
          <a:xfrm rot="5400000">
            <a:off x="9198374" y="3713847"/>
            <a:ext cx="5209824" cy="646331"/>
          </a:xfrm>
          <a:prstGeom prst="rect">
            <a:avLst/>
          </a:prstGeom>
        </p:spPr>
        <p:txBody>
          <a:bodyPr wrap="square">
            <a:spAutoFit/>
          </a:bodyPr>
          <a:lstStyle/>
          <a:p>
            <a:r>
              <a:rPr lang="en-US" dirty="0">
                <a:hlinkClick r:id="rId4">
                  <a:extLst>
                    <a:ext uri="{A12FA001-AC4F-418D-AE19-62706E023703}">
                      <ahyp:hlinkClr xmlns:ahyp="http://schemas.microsoft.com/office/drawing/2018/hyperlinkcolor" val="tx"/>
                    </a:ext>
                  </a:extLst>
                </a:hlinkClick>
              </a:rPr>
              <a:t>https://www.iaasiaonline.com/testing-the-insulation-resistance-of-photovoltaic-panels/</a:t>
            </a:r>
            <a:endParaRPr lang="en-US" dirty="0"/>
          </a:p>
        </p:txBody>
      </p:sp>
      <p:pic>
        <p:nvPicPr>
          <p:cNvPr id="11" name="Picture 10" descr="A picture containing cell, outdoor, grass, object&#10;&#10;Description automatically generated">
            <a:extLst>
              <a:ext uri="{FF2B5EF4-FFF2-40B4-BE49-F238E27FC236}">
                <a16:creationId xmlns:a16="http://schemas.microsoft.com/office/drawing/2014/main" id="{DD5EB14D-3AD0-CC4A-89EA-F37688753BE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44073" y="1828799"/>
            <a:ext cx="5504151" cy="4416426"/>
          </a:xfrm>
          <a:prstGeom prst="rect">
            <a:avLst/>
          </a:prstGeom>
        </p:spPr>
      </p:pic>
      <p:sp>
        <p:nvSpPr>
          <p:cNvPr id="12" name="Rectangle 11">
            <a:extLst>
              <a:ext uri="{FF2B5EF4-FFF2-40B4-BE49-F238E27FC236}">
                <a16:creationId xmlns:a16="http://schemas.microsoft.com/office/drawing/2014/main" id="{2169F6D6-2E7E-3847-ACDB-C574A3C35B5C}"/>
              </a:ext>
            </a:extLst>
          </p:cNvPr>
          <p:cNvSpPr/>
          <p:nvPr/>
        </p:nvSpPr>
        <p:spPr>
          <a:xfrm>
            <a:off x="7654684" y="6294302"/>
            <a:ext cx="2720488" cy="369332"/>
          </a:xfrm>
          <a:prstGeom prst="rect">
            <a:avLst/>
          </a:prstGeom>
        </p:spPr>
        <p:txBody>
          <a:bodyPr wrap="none">
            <a:spAutoFit/>
          </a:bodyPr>
          <a:lstStyle/>
          <a:p>
            <a:r>
              <a:rPr lang="en-US" dirty="0"/>
              <a:t>Photovoltaic Power System</a:t>
            </a:r>
          </a:p>
        </p:txBody>
      </p:sp>
    </p:spTree>
    <p:extLst>
      <p:ext uri="{BB962C8B-B14F-4D97-AF65-F5344CB8AC3E}">
        <p14:creationId xmlns:p14="http://schemas.microsoft.com/office/powerpoint/2010/main" val="133443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B8BA4304-9DC9-504E-A0E7-9113CAF30307}"/>
              </a:ext>
            </a:extLst>
          </p:cNvPr>
          <p:cNvPicPr>
            <a:picLocks noChangeAspect="1"/>
          </p:cNvPicPr>
          <p:nvPr/>
        </p:nvPicPr>
        <p:blipFill>
          <a:blip r:embed="rId3"/>
          <a:stretch>
            <a:fillRect/>
          </a:stretch>
        </p:blipFill>
        <p:spPr>
          <a:xfrm>
            <a:off x="242888" y="1150283"/>
            <a:ext cx="11859109" cy="4792246"/>
          </a:xfrm>
          <a:prstGeom prst="rect">
            <a:avLst/>
          </a:prstGeom>
        </p:spPr>
      </p:pic>
      <p:sp>
        <p:nvSpPr>
          <p:cNvPr id="4" name="TextBox 3">
            <a:extLst>
              <a:ext uri="{FF2B5EF4-FFF2-40B4-BE49-F238E27FC236}">
                <a16:creationId xmlns:a16="http://schemas.microsoft.com/office/drawing/2014/main" id="{648BA7DF-FF53-0646-9FC1-B962F22019B9}"/>
              </a:ext>
            </a:extLst>
          </p:cNvPr>
          <p:cNvSpPr txBox="1"/>
          <p:nvPr/>
        </p:nvSpPr>
        <p:spPr>
          <a:xfrm>
            <a:off x="460669" y="256670"/>
            <a:ext cx="11697882" cy="830997"/>
          </a:xfrm>
          <a:prstGeom prst="rect">
            <a:avLst/>
          </a:prstGeom>
          <a:noFill/>
        </p:spPr>
        <p:txBody>
          <a:bodyPr wrap="none" rtlCol="0">
            <a:spAutoFit/>
          </a:bodyPr>
          <a:lstStyle/>
          <a:p>
            <a:pPr algn="ctr"/>
            <a:r>
              <a:rPr lang="en-US" sz="2400" dirty="0"/>
              <a:t>Rising heat &amp; Lower insolation bad for Photovoltaics and good for Concentrated Solar Plants</a:t>
            </a:r>
          </a:p>
          <a:p>
            <a:pPr algn="ctr"/>
            <a:r>
              <a:rPr lang="en-US" sz="2400" dirty="0"/>
              <a:t>Difference in power output between now and 2080</a:t>
            </a:r>
          </a:p>
        </p:txBody>
      </p:sp>
      <p:sp>
        <p:nvSpPr>
          <p:cNvPr id="5" name="TextBox 4">
            <a:extLst>
              <a:ext uri="{FF2B5EF4-FFF2-40B4-BE49-F238E27FC236}">
                <a16:creationId xmlns:a16="http://schemas.microsoft.com/office/drawing/2014/main" id="{4B20359C-2A06-B044-9E0A-4B0134764DED}"/>
              </a:ext>
            </a:extLst>
          </p:cNvPr>
          <p:cNvSpPr txBox="1"/>
          <p:nvPr/>
        </p:nvSpPr>
        <p:spPr>
          <a:xfrm>
            <a:off x="3733966" y="6180127"/>
            <a:ext cx="5556586" cy="369332"/>
          </a:xfrm>
          <a:prstGeom prst="rect">
            <a:avLst/>
          </a:prstGeom>
          <a:noFill/>
        </p:spPr>
        <p:txBody>
          <a:bodyPr wrap="none" rtlCol="0">
            <a:spAutoFit/>
          </a:bodyPr>
          <a:lstStyle/>
          <a:p>
            <a:r>
              <a:rPr lang="en-US" dirty="0"/>
              <a:t>Crook et al. 2011, Energy &amp; Environmental Science 4:3101</a:t>
            </a:r>
          </a:p>
        </p:txBody>
      </p:sp>
    </p:spTree>
    <p:extLst>
      <p:ext uri="{BB962C8B-B14F-4D97-AF65-F5344CB8AC3E}">
        <p14:creationId xmlns:p14="http://schemas.microsoft.com/office/powerpoint/2010/main" val="3032086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F28BE7-C3DF-B745-B1E0-3BE5575DB131}"/>
              </a:ext>
            </a:extLst>
          </p:cNvPr>
          <p:cNvSpPr/>
          <p:nvPr/>
        </p:nvSpPr>
        <p:spPr>
          <a:xfrm>
            <a:off x="2709333" y="6488668"/>
            <a:ext cx="7495822" cy="369332"/>
          </a:xfrm>
          <a:prstGeom prst="rect">
            <a:avLst/>
          </a:prstGeom>
        </p:spPr>
        <p:txBody>
          <a:bodyPr wrap="square">
            <a:spAutoFit/>
          </a:bodyPr>
          <a:lstStyle/>
          <a:p>
            <a:r>
              <a:rPr lang="en-US" dirty="0">
                <a:latin typeface="proxima-nova"/>
              </a:rPr>
              <a:t>Mount Whitney in Inyo County | Creative Commons photo by Alan Vernon</a:t>
            </a:r>
            <a:endParaRPr lang="en-US" dirty="0"/>
          </a:p>
        </p:txBody>
      </p:sp>
      <p:pic>
        <p:nvPicPr>
          <p:cNvPr id="4" name="Picture 3" descr="A field with a mountain in the background&#10;&#10;Description automatically generated">
            <a:extLst>
              <a:ext uri="{FF2B5EF4-FFF2-40B4-BE49-F238E27FC236}">
                <a16:creationId xmlns:a16="http://schemas.microsoft.com/office/drawing/2014/main" id="{4942F0C5-1126-6F4E-BE8A-C2A9985FDCDA}"/>
              </a:ext>
            </a:extLst>
          </p:cNvPr>
          <p:cNvPicPr>
            <a:picLocks noChangeAspect="1"/>
          </p:cNvPicPr>
          <p:nvPr/>
        </p:nvPicPr>
        <p:blipFill>
          <a:blip r:embed="rId2"/>
          <a:stretch>
            <a:fillRect/>
          </a:stretch>
        </p:blipFill>
        <p:spPr>
          <a:xfrm>
            <a:off x="1986845" y="927705"/>
            <a:ext cx="8370711" cy="5560963"/>
          </a:xfrm>
          <a:prstGeom prst="rect">
            <a:avLst/>
          </a:prstGeom>
        </p:spPr>
      </p:pic>
      <p:sp>
        <p:nvSpPr>
          <p:cNvPr id="5" name="TextBox 4">
            <a:extLst>
              <a:ext uri="{FF2B5EF4-FFF2-40B4-BE49-F238E27FC236}">
                <a16:creationId xmlns:a16="http://schemas.microsoft.com/office/drawing/2014/main" id="{7B1B8F93-38EA-8341-BEC8-CCDCEA0C0101}"/>
              </a:ext>
            </a:extLst>
          </p:cNvPr>
          <p:cNvSpPr txBox="1"/>
          <p:nvPr/>
        </p:nvSpPr>
        <p:spPr>
          <a:xfrm>
            <a:off x="2123758" y="219819"/>
            <a:ext cx="8028160" cy="707886"/>
          </a:xfrm>
          <a:prstGeom prst="rect">
            <a:avLst/>
          </a:prstGeom>
          <a:noFill/>
        </p:spPr>
        <p:txBody>
          <a:bodyPr wrap="none" rtlCol="0">
            <a:spAutoFit/>
          </a:bodyPr>
          <a:lstStyle/>
          <a:p>
            <a:r>
              <a:rPr lang="en-US" sz="4000" dirty="0"/>
              <a:t>Trajectory # 9: California’s Ecosystems</a:t>
            </a:r>
          </a:p>
        </p:txBody>
      </p:sp>
    </p:spTree>
    <p:extLst>
      <p:ext uri="{BB962C8B-B14F-4D97-AF65-F5344CB8AC3E}">
        <p14:creationId xmlns:p14="http://schemas.microsoft.com/office/powerpoint/2010/main" val="35110407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472D4-144C-6D48-BAEB-5FCD7B774FE5}"/>
              </a:ext>
            </a:extLst>
          </p:cNvPr>
          <p:cNvSpPr>
            <a:spLocks noGrp="1"/>
          </p:cNvSpPr>
          <p:nvPr>
            <p:ph type="title"/>
          </p:nvPr>
        </p:nvSpPr>
        <p:spPr>
          <a:xfrm>
            <a:off x="161925" y="-109247"/>
            <a:ext cx="11906250" cy="1456267"/>
          </a:xfrm>
        </p:spPr>
        <p:txBody>
          <a:bodyPr/>
          <a:lstStyle/>
          <a:p>
            <a:pPr algn="ctr"/>
            <a:r>
              <a:rPr lang="en-US" cap="none" dirty="0"/>
              <a:t>Current Vegetation (A) And Two Models For 2060 (B &amp; C)</a:t>
            </a:r>
          </a:p>
        </p:txBody>
      </p:sp>
      <p:pic>
        <p:nvPicPr>
          <p:cNvPr id="5" name="Content Placeholder 4" descr="A close up of a map&#10;&#10;Description automatically generated">
            <a:extLst>
              <a:ext uri="{FF2B5EF4-FFF2-40B4-BE49-F238E27FC236}">
                <a16:creationId xmlns:a16="http://schemas.microsoft.com/office/drawing/2014/main" id="{D21DC951-D776-E643-A110-53F1F41BDEBB}"/>
              </a:ext>
            </a:extLst>
          </p:cNvPr>
          <p:cNvPicPr>
            <a:picLocks noGrp="1" noChangeAspect="1"/>
          </p:cNvPicPr>
          <p:nvPr>
            <p:ph idx="1"/>
          </p:nvPr>
        </p:nvPicPr>
        <p:blipFill>
          <a:blip r:embed="rId2"/>
          <a:stretch>
            <a:fillRect/>
          </a:stretch>
        </p:blipFill>
        <p:spPr>
          <a:xfrm>
            <a:off x="285750" y="1582622"/>
            <a:ext cx="11658600" cy="5084587"/>
          </a:xfrm>
        </p:spPr>
      </p:pic>
      <p:sp>
        <p:nvSpPr>
          <p:cNvPr id="7" name="Rectangle 6">
            <a:extLst>
              <a:ext uri="{FF2B5EF4-FFF2-40B4-BE49-F238E27FC236}">
                <a16:creationId xmlns:a16="http://schemas.microsoft.com/office/drawing/2014/main" id="{21BAF1B8-8E98-FE4E-9713-8F15542DD33C}"/>
              </a:ext>
            </a:extLst>
          </p:cNvPr>
          <p:cNvSpPr/>
          <p:nvPr/>
        </p:nvSpPr>
        <p:spPr>
          <a:xfrm>
            <a:off x="1504950" y="1003156"/>
            <a:ext cx="9067800" cy="677108"/>
          </a:xfrm>
          <a:prstGeom prst="rect">
            <a:avLst/>
          </a:prstGeom>
        </p:spPr>
        <p:txBody>
          <a:bodyPr wrap="square">
            <a:spAutoFit/>
          </a:bodyPr>
          <a:lstStyle/>
          <a:p>
            <a:r>
              <a:rPr lang="en-US" sz="2000" dirty="0" err="1"/>
              <a:t>Stralberg</a:t>
            </a:r>
            <a:r>
              <a:rPr lang="en-US" sz="2000" dirty="0"/>
              <a:t> et al. 2009. </a:t>
            </a:r>
            <a:r>
              <a:rPr lang="en-US" sz="2000" dirty="0" err="1"/>
              <a:t>PLoS</a:t>
            </a:r>
            <a:r>
              <a:rPr lang="en-US" sz="2000" dirty="0"/>
              <a:t> ONE 4(9): e6825. doi:10.1371/journal.pone.0006825</a:t>
            </a:r>
          </a:p>
          <a:p>
            <a:r>
              <a:rPr lang="en-US" dirty="0"/>
              <a:t> </a:t>
            </a:r>
          </a:p>
        </p:txBody>
      </p:sp>
      <p:sp>
        <p:nvSpPr>
          <p:cNvPr id="8" name="Rectangle 7">
            <a:extLst>
              <a:ext uri="{FF2B5EF4-FFF2-40B4-BE49-F238E27FC236}">
                <a16:creationId xmlns:a16="http://schemas.microsoft.com/office/drawing/2014/main" id="{F400B245-542B-F74B-949D-ACCBC8193929}"/>
              </a:ext>
            </a:extLst>
          </p:cNvPr>
          <p:cNvSpPr/>
          <p:nvPr/>
        </p:nvSpPr>
        <p:spPr>
          <a:xfrm>
            <a:off x="8372474" y="1832574"/>
            <a:ext cx="1485900" cy="19201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D87CB01-BB7D-3643-A9EC-11CD4FDAF20A}"/>
              </a:ext>
            </a:extLst>
          </p:cNvPr>
          <p:cNvSpPr txBox="1"/>
          <p:nvPr/>
        </p:nvSpPr>
        <p:spPr>
          <a:xfrm>
            <a:off x="8372474" y="1731200"/>
            <a:ext cx="1103251" cy="369332"/>
          </a:xfrm>
          <a:prstGeom prst="rect">
            <a:avLst/>
          </a:prstGeom>
          <a:noFill/>
        </p:spPr>
        <p:txBody>
          <a:bodyPr wrap="none" rtlCol="0">
            <a:spAutoFit/>
          </a:bodyPr>
          <a:lstStyle/>
          <a:p>
            <a:r>
              <a:rPr lang="en-US" dirty="0">
                <a:solidFill>
                  <a:schemeClr val="bg1"/>
                </a:solidFill>
              </a:rPr>
              <a:t>Grassland</a:t>
            </a:r>
          </a:p>
        </p:txBody>
      </p:sp>
      <p:sp>
        <p:nvSpPr>
          <p:cNvPr id="10" name="TextBox 9">
            <a:extLst>
              <a:ext uri="{FF2B5EF4-FFF2-40B4-BE49-F238E27FC236}">
                <a16:creationId xmlns:a16="http://schemas.microsoft.com/office/drawing/2014/main" id="{E76C5559-36CD-2A4F-82EC-3B9F37291A24}"/>
              </a:ext>
            </a:extLst>
          </p:cNvPr>
          <p:cNvSpPr txBox="1"/>
          <p:nvPr/>
        </p:nvSpPr>
        <p:spPr>
          <a:xfrm>
            <a:off x="8372474" y="2017240"/>
            <a:ext cx="1107483" cy="369332"/>
          </a:xfrm>
          <a:prstGeom prst="rect">
            <a:avLst/>
          </a:prstGeom>
          <a:noFill/>
        </p:spPr>
        <p:txBody>
          <a:bodyPr wrap="none" rtlCol="0">
            <a:spAutoFit/>
          </a:bodyPr>
          <a:lstStyle/>
          <a:p>
            <a:r>
              <a:rPr lang="en-US" dirty="0">
                <a:solidFill>
                  <a:schemeClr val="bg1"/>
                </a:solidFill>
              </a:rPr>
              <a:t>Blue Oaks</a:t>
            </a:r>
          </a:p>
        </p:txBody>
      </p:sp>
      <p:sp>
        <p:nvSpPr>
          <p:cNvPr id="11" name="TextBox 10">
            <a:extLst>
              <a:ext uri="{FF2B5EF4-FFF2-40B4-BE49-F238E27FC236}">
                <a16:creationId xmlns:a16="http://schemas.microsoft.com/office/drawing/2014/main" id="{05E4C5B4-978D-6248-9A9E-3904865B34BC}"/>
              </a:ext>
            </a:extLst>
          </p:cNvPr>
          <p:cNvSpPr txBox="1"/>
          <p:nvPr/>
        </p:nvSpPr>
        <p:spPr>
          <a:xfrm>
            <a:off x="8372474" y="2338283"/>
            <a:ext cx="1385316" cy="369332"/>
          </a:xfrm>
          <a:prstGeom prst="rect">
            <a:avLst/>
          </a:prstGeom>
          <a:noFill/>
        </p:spPr>
        <p:txBody>
          <a:bodyPr wrap="none" rtlCol="0">
            <a:spAutoFit/>
          </a:bodyPr>
          <a:lstStyle/>
          <a:p>
            <a:r>
              <a:rPr lang="en-US" dirty="0">
                <a:solidFill>
                  <a:schemeClr val="bg1"/>
                </a:solidFill>
              </a:rPr>
              <a:t>Desert Scrub</a:t>
            </a:r>
          </a:p>
        </p:txBody>
      </p:sp>
      <p:sp>
        <p:nvSpPr>
          <p:cNvPr id="12" name="TextBox 11">
            <a:extLst>
              <a:ext uri="{FF2B5EF4-FFF2-40B4-BE49-F238E27FC236}">
                <a16:creationId xmlns:a16="http://schemas.microsoft.com/office/drawing/2014/main" id="{4A6C6041-6E9E-6541-83B0-1B50F4426C8C}"/>
              </a:ext>
            </a:extLst>
          </p:cNvPr>
          <p:cNvSpPr txBox="1"/>
          <p:nvPr/>
        </p:nvSpPr>
        <p:spPr>
          <a:xfrm>
            <a:off x="8372474" y="2659326"/>
            <a:ext cx="1559466" cy="369332"/>
          </a:xfrm>
          <a:prstGeom prst="rect">
            <a:avLst/>
          </a:prstGeom>
          <a:noFill/>
        </p:spPr>
        <p:txBody>
          <a:bodyPr wrap="none" rtlCol="0">
            <a:spAutoFit/>
          </a:bodyPr>
          <a:lstStyle/>
          <a:p>
            <a:r>
              <a:rPr lang="en-US" dirty="0">
                <a:solidFill>
                  <a:schemeClr val="bg1"/>
                </a:solidFill>
              </a:rPr>
              <a:t>Pinyon Juniper</a:t>
            </a:r>
          </a:p>
        </p:txBody>
      </p:sp>
      <p:sp>
        <p:nvSpPr>
          <p:cNvPr id="13" name="TextBox 12">
            <a:extLst>
              <a:ext uri="{FF2B5EF4-FFF2-40B4-BE49-F238E27FC236}">
                <a16:creationId xmlns:a16="http://schemas.microsoft.com/office/drawing/2014/main" id="{CBD81087-ACBE-644E-886E-C5B3B2F7089B}"/>
              </a:ext>
            </a:extLst>
          </p:cNvPr>
          <p:cNvSpPr txBox="1"/>
          <p:nvPr/>
        </p:nvSpPr>
        <p:spPr>
          <a:xfrm>
            <a:off x="8372474" y="2980369"/>
            <a:ext cx="1092030" cy="369332"/>
          </a:xfrm>
          <a:prstGeom prst="rect">
            <a:avLst/>
          </a:prstGeom>
          <a:noFill/>
        </p:spPr>
        <p:txBody>
          <a:bodyPr wrap="none" rtlCol="0">
            <a:spAutoFit/>
          </a:bodyPr>
          <a:lstStyle/>
          <a:p>
            <a:r>
              <a:rPr lang="en-US" dirty="0">
                <a:solidFill>
                  <a:schemeClr val="bg1"/>
                </a:solidFill>
              </a:rPr>
              <a:t>Chaparral</a:t>
            </a:r>
          </a:p>
        </p:txBody>
      </p:sp>
      <p:sp>
        <p:nvSpPr>
          <p:cNvPr id="15" name="Rectangle 14">
            <a:extLst>
              <a:ext uri="{FF2B5EF4-FFF2-40B4-BE49-F238E27FC236}">
                <a16:creationId xmlns:a16="http://schemas.microsoft.com/office/drawing/2014/main" id="{611F9230-0DE2-A74B-8D3A-1BBC5288CFE9}"/>
              </a:ext>
            </a:extLst>
          </p:cNvPr>
          <p:cNvSpPr/>
          <p:nvPr/>
        </p:nvSpPr>
        <p:spPr>
          <a:xfrm>
            <a:off x="10420350" y="1820628"/>
            <a:ext cx="1485900" cy="19201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728549C-21DC-2341-8EE2-F8D1C8B8EDDB}"/>
              </a:ext>
            </a:extLst>
          </p:cNvPr>
          <p:cNvSpPr txBox="1"/>
          <p:nvPr/>
        </p:nvSpPr>
        <p:spPr>
          <a:xfrm>
            <a:off x="10345798" y="1746487"/>
            <a:ext cx="1166858" cy="369332"/>
          </a:xfrm>
          <a:prstGeom prst="rect">
            <a:avLst/>
          </a:prstGeom>
          <a:noFill/>
        </p:spPr>
        <p:txBody>
          <a:bodyPr wrap="none" rtlCol="0">
            <a:spAutoFit/>
          </a:bodyPr>
          <a:lstStyle/>
          <a:p>
            <a:r>
              <a:rPr lang="en-US" dirty="0">
                <a:solidFill>
                  <a:schemeClr val="bg1"/>
                </a:solidFill>
              </a:rPr>
              <a:t>Hardwood</a:t>
            </a:r>
          </a:p>
        </p:txBody>
      </p:sp>
      <p:sp>
        <p:nvSpPr>
          <p:cNvPr id="16" name="TextBox 15">
            <a:extLst>
              <a:ext uri="{FF2B5EF4-FFF2-40B4-BE49-F238E27FC236}">
                <a16:creationId xmlns:a16="http://schemas.microsoft.com/office/drawing/2014/main" id="{78F4CE3B-40EE-1C40-BDD0-DD18F0CE39E8}"/>
              </a:ext>
            </a:extLst>
          </p:cNvPr>
          <p:cNvSpPr txBox="1"/>
          <p:nvPr/>
        </p:nvSpPr>
        <p:spPr>
          <a:xfrm>
            <a:off x="8354331" y="3273878"/>
            <a:ext cx="1189749" cy="369332"/>
          </a:xfrm>
          <a:prstGeom prst="rect">
            <a:avLst/>
          </a:prstGeom>
          <a:noFill/>
        </p:spPr>
        <p:txBody>
          <a:bodyPr wrap="none" rtlCol="0">
            <a:spAutoFit/>
          </a:bodyPr>
          <a:lstStyle/>
          <a:p>
            <a:r>
              <a:rPr lang="en-US" dirty="0">
                <a:solidFill>
                  <a:schemeClr val="bg1"/>
                </a:solidFill>
              </a:rPr>
              <a:t>Douglas fir</a:t>
            </a:r>
          </a:p>
        </p:txBody>
      </p:sp>
      <p:sp>
        <p:nvSpPr>
          <p:cNvPr id="17" name="TextBox 16">
            <a:extLst>
              <a:ext uri="{FF2B5EF4-FFF2-40B4-BE49-F238E27FC236}">
                <a16:creationId xmlns:a16="http://schemas.microsoft.com/office/drawing/2014/main" id="{DD488261-C09B-FD4B-BD9A-26AA6EA40FD4}"/>
              </a:ext>
            </a:extLst>
          </p:cNvPr>
          <p:cNvSpPr txBox="1"/>
          <p:nvPr/>
        </p:nvSpPr>
        <p:spPr>
          <a:xfrm>
            <a:off x="10420349" y="3244334"/>
            <a:ext cx="423514" cy="369332"/>
          </a:xfrm>
          <a:prstGeom prst="rect">
            <a:avLst/>
          </a:prstGeom>
          <a:noFill/>
        </p:spPr>
        <p:txBody>
          <a:bodyPr wrap="none" rtlCol="0">
            <a:spAutoFit/>
          </a:bodyPr>
          <a:lstStyle/>
          <a:p>
            <a:r>
              <a:rPr lang="en-US" dirty="0">
                <a:solidFill>
                  <a:schemeClr val="bg1"/>
                </a:solidFill>
              </a:rPr>
              <a:t>Fir</a:t>
            </a:r>
          </a:p>
        </p:txBody>
      </p:sp>
      <p:sp>
        <p:nvSpPr>
          <p:cNvPr id="18" name="TextBox 17">
            <a:extLst>
              <a:ext uri="{FF2B5EF4-FFF2-40B4-BE49-F238E27FC236}">
                <a16:creationId xmlns:a16="http://schemas.microsoft.com/office/drawing/2014/main" id="{F487ED08-13A9-5646-8087-1F101009EA08}"/>
              </a:ext>
            </a:extLst>
          </p:cNvPr>
          <p:cNvSpPr txBox="1"/>
          <p:nvPr/>
        </p:nvSpPr>
        <p:spPr>
          <a:xfrm>
            <a:off x="10383898" y="2980369"/>
            <a:ext cx="1158972" cy="369332"/>
          </a:xfrm>
          <a:prstGeom prst="rect">
            <a:avLst/>
          </a:prstGeom>
          <a:noFill/>
        </p:spPr>
        <p:txBody>
          <a:bodyPr wrap="none" rtlCol="0">
            <a:spAutoFit/>
          </a:bodyPr>
          <a:lstStyle/>
          <a:p>
            <a:r>
              <a:rPr lang="en-US" dirty="0">
                <a:solidFill>
                  <a:schemeClr val="bg1"/>
                </a:solidFill>
              </a:rPr>
              <a:t>Sagebrush</a:t>
            </a:r>
          </a:p>
        </p:txBody>
      </p:sp>
      <p:sp>
        <p:nvSpPr>
          <p:cNvPr id="19" name="TextBox 18">
            <a:extLst>
              <a:ext uri="{FF2B5EF4-FFF2-40B4-BE49-F238E27FC236}">
                <a16:creationId xmlns:a16="http://schemas.microsoft.com/office/drawing/2014/main" id="{9DA991A2-69C7-2640-BED5-ABAFFE5DB67D}"/>
              </a:ext>
            </a:extLst>
          </p:cNvPr>
          <p:cNvSpPr txBox="1"/>
          <p:nvPr/>
        </p:nvSpPr>
        <p:spPr>
          <a:xfrm>
            <a:off x="10401178" y="2639791"/>
            <a:ext cx="1160574" cy="369332"/>
          </a:xfrm>
          <a:prstGeom prst="rect">
            <a:avLst/>
          </a:prstGeom>
          <a:noFill/>
        </p:spPr>
        <p:txBody>
          <a:bodyPr wrap="none" rtlCol="0">
            <a:spAutoFit/>
          </a:bodyPr>
          <a:lstStyle/>
          <a:p>
            <a:r>
              <a:rPr lang="en-US" dirty="0">
                <a:solidFill>
                  <a:schemeClr val="bg1"/>
                </a:solidFill>
              </a:rPr>
              <a:t>Lodgepole</a:t>
            </a:r>
          </a:p>
        </p:txBody>
      </p:sp>
      <p:sp>
        <p:nvSpPr>
          <p:cNvPr id="20" name="TextBox 19">
            <a:extLst>
              <a:ext uri="{FF2B5EF4-FFF2-40B4-BE49-F238E27FC236}">
                <a16:creationId xmlns:a16="http://schemas.microsoft.com/office/drawing/2014/main" id="{A2C1EFD7-B5C0-464C-9132-8345F71D78F5}"/>
              </a:ext>
            </a:extLst>
          </p:cNvPr>
          <p:cNvSpPr txBox="1"/>
          <p:nvPr/>
        </p:nvSpPr>
        <p:spPr>
          <a:xfrm>
            <a:off x="10357836" y="2351030"/>
            <a:ext cx="1071384" cy="369332"/>
          </a:xfrm>
          <a:prstGeom prst="rect">
            <a:avLst/>
          </a:prstGeom>
          <a:noFill/>
        </p:spPr>
        <p:txBody>
          <a:bodyPr wrap="none" rtlCol="0">
            <a:spAutoFit/>
          </a:bodyPr>
          <a:lstStyle/>
          <a:p>
            <a:r>
              <a:rPr lang="en-US" dirty="0">
                <a:solidFill>
                  <a:schemeClr val="bg1"/>
                </a:solidFill>
              </a:rPr>
              <a:t>Redwood</a:t>
            </a:r>
          </a:p>
        </p:txBody>
      </p:sp>
      <p:sp>
        <p:nvSpPr>
          <p:cNvPr id="21" name="TextBox 20">
            <a:extLst>
              <a:ext uri="{FF2B5EF4-FFF2-40B4-BE49-F238E27FC236}">
                <a16:creationId xmlns:a16="http://schemas.microsoft.com/office/drawing/2014/main" id="{A644E84D-B829-A84E-BBAA-4B83160303AC}"/>
              </a:ext>
            </a:extLst>
          </p:cNvPr>
          <p:cNvSpPr txBox="1"/>
          <p:nvPr/>
        </p:nvSpPr>
        <p:spPr>
          <a:xfrm>
            <a:off x="10383898" y="2059855"/>
            <a:ext cx="1178208" cy="369332"/>
          </a:xfrm>
          <a:prstGeom prst="rect">
            <a:avLst/>
          </a:prstGeom>
          <a:noFill/>
        </p:spPr>
        <p:txBody>
          <a:bodyPr wrap="none" rtlCol="0">
            <a:spAutoFit/>
          </a:bodyPr>
          <a:lstStyle/>
          <a:p>
            <a:r>
              <a:rPr lang="en-US" dirty="0">
                <a:solidFill>
                  <a:schemeClr val="bg1"/>
                </a:solidFill>
              </a:rPr>
              <a:t>Ponderosa</a:t>
            </a:r>
          </a:p>
        </p:txBody>
      </p:sp>
    </p:spTree>
    <p:extLst>
      <p:ext uri="{BB962C8B-B14F-4D97-AF65-F5344CB8AC3E}">
        <p14:creationId xmlns:p14="http://schemas.microsoft.com/office/powerpoint/2010/main" val="689221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541C48-01E9-9C41-8575-44AC6567E8CB}"/>
              </a:ext>
            </a:extLst>
          </p:cNvPr>
          <p:cNvSpPr>
            <a:spLocks noGrp="1"/>
          </p:cNvSpPr>
          <p:nvPr>
            <p:ph type="title"/>
          </p:nvPr>
        </p:nvSpPr>
        <p:spPr>
          <a:xfrm>
            <a:off x="419099" y="380100"/>
            <a:ext cx="10131425" cy="1456267"/>
          </a:xfrm>
        </p:spPr>
        <p:txBody>
          <a:bodyPr>
            <a:normAutofit/>
          </a:bodyPr>
          <a:lstStyle/>
          <a:p>
            <a:r>
              <a:rPr lang="en-US" sz="4000" cap="none" dirty="0"/>
              <a:t>Shrinking habitat for</a:t>
            </a:r>
            <a:br>
              <a:rPr lang="en-US" sz="4000" cap="none" dirty="0"/>
            </a:br>
            <a:r>
              <a:rPr lang="en-US" sz="4000" cap="none" dirty="0"/>
              <a:t>Coast Redwoods</a:t>
            </a:r>
          </a:p>
        </p:txBody>
      </p:sp>
      <p:pic>
        <p:nvPicPr>
          <p:cNvPr id="7" name="Content Placeholder 6" descr="A close up of a map&#10;&#10;Description automatically generated">
            <a:extLst>
              <a:ext uri="{FF2B5EF4-FFF2-40B4-BE49-F238E27FC236}">
                <a16:creationId xmlns:a16="http://schemas.microsoft.com/office/drawing/2014/main" id="{18CEE8C3-FDF1-EF43-9E09-D100F55DB318}"/>
              </a:ext>
            </a:extLst>
          </p:cNvPr>
          <p:cNvPicPr>
            <a:picLocks noGrp="1" noChangeAspect="1"/>
          </p:cNvPicPr>
          <p:nvPr>
            <p:ph idx="1"/>
          </p:nvPr>
        </p:nvPicPr>
        <p:blipFill>
          <a:blip r:embed="rId2"/>
          <a:stretch>
            <a:fillRect/>
          </a:stretch>
        </p:blipFill>
        <p:spPr>
          <a:xfrm>
            <a:off x="6096001" y="380100"/>
            <a:ext cx="5676900" cy="6212458"/>
          </a:xfrm>
        </p:spPr>
      </p:pic>
      <p:sp>
        <p:nvSpPr>
          <p:cNvPr id="8" name="TextBox 7">
            <a:extLst>
              <a:ext uri="{FF2B5EF4-FFF2-40B4-BE49-F238E27FC236}">
                <a16:creationId xmlns:a16="http://schemas.microsoft.com/office/drawing/2014/main" id="{0691DC9B-7473-1640-8177-EE2A1A5F6C67}"/>
              </a:ext>
            </a:extLst>
          </p:cNvPr>
          <p:cNvSpPr txBox="1"/>
          <p:nvPr/>
        </p:nvSpPr>
        <p:spPr>
          <a:xfrm>
            <a:off x="971551" y="5786735"/>
            <a:ext cx="4407810" cy="923330"/>
          </a:xfrm>
          <a:prstGeom prst="rect">
            <a:avLst/>
          </a:prstGeom>
          <a:noFill/>
        </p:spPr>
        <p:txBody>
          <a:bodyPr wrap="none" rtlCol="0">
            <a:spAutoFit/>
          </a:bodyPr>
          <a:lstStyle/>
          <a:p>
            <a:r>
              <a:rPr lang="en-US" dirty="0"/>
              <a:t>Fernandez et al. 2015 Global Change Biology </a:t>
            </a:r>
          </a:p>
          <a:p>
            <a:r>
              <a:rPr lang="en-US" dirty="0" err="1"/>
              <a:t>doi</a:t>
            </a:r>
            <a:r>
              <a:rPr lang="en-US" dirty="0"/>
              <a:t>: 10.1111/gcb.13027</a:t>
            </a:r>
          </a:p>
          <a:p>
            <a:endParaRPr lang="en-US" dirty="0"/>
          </a:p>
        </p:txBody>
      </p:sp>
      <p:pic>
        <p:nvPicPr>
          <p:cNvPr id="10" name="Picture 9" descr="A tree in a forest&#10;&#10;Description automatically generated">
            <a:extLst>
              <a:ext uri="{FF2B5EF4-FFF2-40B4-BE49-F238E27FC236}">
                <a16:creationId xmlns:a16="http://schemas.microsoft.com/office/drawing/2014/main" id="{643BD3C9-9B92-E348-8054-ABF8A3E557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065867"/>
            <a:ext cx="6096000" cy="3429000"/>
          </a:xfrm>
          <a:prstGeom prst="rect">
            <a:avLst/>
          </a:prstGeom>
        </p:spPr>
      </p:pic>
      <p:sp>
        <p:nvSpPr>
          <p:cNvPr id="11" name="Rectangle 10">
            <a:extLst>
              <a:ext uri="{FF2B5EF4-FFF2-40B4-BE49-F238E27FC236}">
                <a16:creationId xmlns:a16="http://schemas.microsoft.com/office/drawing/2014/main" id="{10716268-2C9F-8148-8515-D7DB4AD76ACA}"/>
              </a:ext>
            </a:extLst>
          </p:cNvPr>
          <p:cNvSpPr/>
          <p:nvPr/>
        </p:nvSpPr>
        <p:spPr>
          <a:xfrm>
            <a:off x="0" y="5494867"/>
            <a:ext cx="7067550" cy="307777"/>
          </a:xfrm>
          <a:prstGeom prst="rect">
            <a:avLst/>
          </a:prstGeom>
        </p:spPr>
        <p:txBody>
          <a:bodyPr wrap="square">
            <a:spAutoFit/>
          </a:bodyPr>
          <a:lstStyle/>
          <a:p>
            <a:r>
              <a:rPr lang="en-US" sz="1400" dirty="0">
                <a:hlinkClick r:id="rId4"/>
              </a:rPr>
              <a:t>https://en.wikipedia.org/wiki/Prairie_Creek_Redwoods_State_Park</a:t>
            </a:r>
            <a:endParaRPr lang="en-US" sz="1400" dirty="0"/>
          </a:p>
        </p:txBody>
      </p:sp>
    </p:spTree>
    <p:extLst>
      <p:ext uri="{BB962C8B-B14F-4D97-AF65-F5344CB8AC3E}">
        <p14:creationId xmlns:p14="http://schemas.microsoft.com/office/powerpoint/2010/main" val="1250230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2E419430-0341-C946-B8DC-8F810EB4A592}"/>
              </a:ext>
            </a:extLst>
          </p:cNvPr>
          <p:cNvSpPr>
            <a:spLocks noGrp="1"/>
          </p:cNvSpPr>
          <p:nvPr>
            <p:ph type="sldNum" sz="quarter" idx="12"/>
          </p:nvPr>
        </p:nvSpPr>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742950" indent="-285750">
              <a:defRPr sz="2400">
                <a:solidFill>
                  <a:schemeClr val="tx1"/>
                </a:solidFill>
                <a:latin typeface="Tahoma" panose="020B0604030504040204" pitchFamily="34" charset="0"/>
                <a:ea typeface="ＭＳ Ｐゴシック" panose="020B0600070205080204" pitchFamily="34" charset="-128"/>
              </a:defRPr>
            </a:lvl2pPr>
            <a:lvl3pPr marL="1143000" indent="-228600">
              <a:defRPr sz="2400">
                <a:solidFill>
                  <a:schemeClr val="tx1"/>
                </a:solidFill>
                <a:latin typeface="Tahoma" panose="020B0604030504040204" pitchFamily="34" charset="0"/>
                <a:ea typeface="ＭＳ Ｐゴシック" panose="020B0600070205080204" pitchFamily="34" charset="-128"/>
              </a:defRPr>
            </a:lvl3pPr>
            <a:lvl4pPr marL="1600200" indent="-228600">
              <a:defRPr sz="2400">
                <a:solidFill>
                  <a:schemeClr val="tx1"/>
                </a:solidFill>
                <a:latin typeface="Tahoma" panose="020B0604030504040204" pitchFamily="34" charset="0"/>
                <a:ea typeface="ＭＳ Ｐゴシック" panose="020B0600070205080204" pitchFamily="34" charset="-128"/>
              </a:defRPr>
            </a:lvl4pPr>
            <a:lvl5pPr marL="2057400" indent="-22860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fld id="{D7EE59C0-E685-2340-9057-D9CDA96BBCE7}" type="slidenum">
              <a:rPr lang="en-US" altLang="en-US" sz="1400">
                <a:latin typeface="Arial" panose="020B0604020202020204" pitchFamily="34" charset="0"/>
              </a:rPr>
              <a:pPr/>
              <a:t>4</a:t>
            </a:fld>
            <a:endParaRPr lang="en-US" altLang="en-US" sz="1400">
              <a:latin typeface="Arial" panose="020B0604020202020204" pitchFamily="34" charset="0"/>
            </a:endParaRPr>
          </a:p>
        </p:txBody>
      </p:sp>
      <p:sp>
        <p:nvSpPr>
          <p:cNvPr id="299010" name="Rectangle 2">
            <a:extLst>
              <a:ext uri="{FF2B5EF4-FFF2-40B4-BE49-F238E27FC236}">
                <a16:creationId xmlns:a16="http://schemas.microsoft.com/office/drawing/2014/main" id="{D997CA44-7C04-7C44-B99F-A8E2671A109D}"/>
              </a:ext>
            </a:extLst>
          </p:cNvPr>
          <p:cNvSpPr>
            <a:spLocks noGrp="1" noChangeArrowheads="1"/>
          </p:cNvSpPr>
          <p:nvPr>
            <p:ph type="title"/>
          </p:nvPr>
        </p:nvSpPr>
        <p:spPr>
          <a:xfrm>
            <a:off x="684276" y="183084"/>
            <a:ext cx="10834934" cy="1371600"/>
          </a:xfrm>
        </p:spPr>
        <p:txBody>
          <a:bodyPr>
            <a:normAutofit fontScale="90000"/>
          </a:bodyPr>
          <a:lstStyle/>
          <a:p>
            <a:r>
              <a:rPr lang="en-US" altLang="en-US" sz="4400" cap="none" dirty="0">
                <a:ea typeface="ＭＳ Ｐゴシック" panose="020B0600070205080204" pitchFamily="34" charset="-128"/>
              </a:rPr>
              <a:t>Two Big Challenges in Forecasting the Future:</a:t>
            </a:r>
            <a:br>
              <a:rPr lang="en-US" altLang="en-US" sz="4400" cap="none" dirty="0">
                <a:ea typeface="ＭＳ Ｐゴシック" panose="020B0600070205080204" pitchFamily="34" charset="-128"/>
              </a:rPr>
            </a:br>
            <a:r>
              <a:rPr lang="en-US" altLang="en-US" sz="3200" cap="none" dirty="0">
                <a:ea typeface="ＭＳ Ｐゴシック" panose="020B0600070205080204" pitchFamily="34" charset="-128"/>
              </a:rPr>
              <a:t>Climate Change 										Growing Population</a:t>
            </a:r>
            <a:br>
              <a:rPr lang="en-US" altLang="en-US" sz="3200" cap="none" dirty="0">
                <a:ea typeface="ＭＳ Ｐゴシック" panose="020B0600070205080204" pitchFamily="34" charset="-128"/>
              </a:rPr>
            </a:br>
            <a:r>
              <a:rPr lang="en-US" altLang="en-US" sz="2700" cap="none" dirty="0">
                <a:ea typeface="ＭＳ Ｐゴシック" panose="020B0600070205080204" pitchFamily="34" charset="-128"/>
              </a:rPr>
              <a:t>(easy to model)</a:t>
            </a:r>
            <a:r>
              <a:rPr lang="en-US" altLang="en-US" sz="3200" cap="none" dirty="0">
                <a:ea typeface="ＭＳ Ｐゴシック" panose="020B0600070205080204" pitchFamily="34" charset="-128"/>
              </a:rPr>
              <a:t>											</a:t>
            </a:r>
            <a:r>
              <a:rPr lang="en-US" altLang="en-US" sz="2700" cap="none" dirty="0">
                <a:ea typeface="ＭＳ Ｐゴシック" panose="020B0600070205080204" pitchFamily="34" charset="-128"/>
              </a:rPr>
              <a:t>(hard to model)</a:t>
            </a:r>
            <a:endParaRPr lang="en-US" altLang="en-US" sz="2700" dirty="0">
              <a:ea typeface="ＭＳ Ｐゴシック" panose="020B0600070205080204" pitchFamily="34" charset="-128"/>
            </a:endParaRPr>
          </a:p>
        </p:txBody>
      </p:sp>
      <p:pic>
        <p:nvPicPr>
          <p:cNvPr id="23555" name="Picture 5">
            <a:extLst>
              <a:ext uri="{FF2B5EF4-FFF2-40B4-BE49-F238E27FC236}">
                <a16:creationId xmlns:a16="http://schemas.microsoft.com/office/drawing/2014/main" id="{A5A150EB-93D2-9843-964B-E5269B048657}"/>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613317" y="1690624"/>
            <a:ext cx="4572000" cy="4394034"/>
          </a:xfrm>
        </p:spPr>
      </p:pic>
      <p:sp>
        <p:nvSpPr>
          <p:cNvPr id="23558" name="Rectangle 8">
            <a:extLst>
              <a:ext uri="{FF2B5EF4-FFF2-40B4-BE49-F238E27FC236}">
                <a16:creationId xmlns:a16="http://schemas.microsoft.com/office/drawing/2014/main" id="{33FD9836-4A57-0F4F-979C-3E6B296EDCFE}"/>
              </a:ext>
            </a:extLst>
          </p:cNvPr>
          <p:cNvSpPr>
            <a:spLocks noChangeArrowheads="1"/>
          </p:cNvSpPr>
          <p:nvPr/>
        </p:nvSpPr>
        <p:spPr bwMode="auto">
          <a:xfrm>
            <a:off x="1053848" y="6305584"/>
            <a:ext cx="24160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742950" indent="-285750">
              <a:defRPr sz="2400">
                <a:solidFill>
                  <a:schemeClr val="tx1"/>
                </a:solidFill>
                <a:latin typeface="Tahoma" panose="020B0604030504040204" pitchFamily="34" charset="0"/>
                <a:ea typeface="ＭＳ Ｐゴシック" panose="020B0600070205080204" pitchFamily="34" charset="-128"/>
              </a:defRPr>
            </a:lvl2pPr>
            <a:lvl3pPr marL="1143000" indent="-228600">
              <a:defRPr sz="2400">
                <a:solidFill>
                  <a:schemeClr val="tx1"/>
                </a:solidFill>
                <a:latin typeface="Tahoma" panose="020B0604030504040204" pitchFamily="34" charset="0"/>
                <a:ea typeface="ＭＳ Ｐゴシック" panose="020B0600070205080204" pitchFamily="34" charset="-128"/>
              </a:defRPr>
            </a:lvl3pPr>
            <a:lvl4pPr marL="1600200" indent="-228600">
              <a:defRPr sz="2400">
                <a:solidFill>
                  <a:schemeClr val="tx1"/>
                </a:solidFill>
                <a:latin typeface="Tahoma" panose="020B0604030504040204" pitchFamily="34" charset="0"/>
                <a:ea typeface="ＭＳ Ｐゴシック" panose="020B0600070205080204" pitchFamily="34" charset="-128"/>
              </a:defRPr>
            </a:lvl4pPr>
            <a:lvl5pPr marL="2057400" indent="-22860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en-US" altLang="en-US" sz="1800" dirty="0">
                <a:latin typeface="Arial" panose="020B0604020202020204" pitchFamily="34" charset="0"/>
              </a:rPr>
              <a:t>Sierra Club, Jan 2007</a:t>
            </a:r>
          </a:p>
        </p:txBody>
      </p:sp>
      <p:pic>
        <p:nvPicPr>
          <p:cNvPr id="9" name="Picture 5">
            <a:extLst>
              <a:ext uri="{FF2B5EF4-FFF2-40B4-BE49-F238E27FC236}">
                <a16:creationId xmlns:a16="http://schemas.microsoft.com/office/drawing/2014/main" id="{E40DF023-6647-074D-B86B-8DDAF5470AE8}"/>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a:xfrm>
            <a:off x="7547832" y="1752600"/>
            <a:ext cx="3646488" cy="4419600"/>
          </a:xfrm>
          <a:prstGeom prst="rect">
            <a:avLst/>
          </a:prstGeom>
        </p:spPr>
      </p:pic>
      <p:sp>
        <p:nvSpPr>
          <p:cNvPr id="2" name="Rectangle 1">
            <a:extLst>
              <a:ext uri="{FF2B5EF4-FFF2-40B4-BE49-F238E27FC236}">
                <a16:creationId xmlns:a16="http://schemas.microsoft.com/office/drawing/2014/main" id="{1B2BE3D4-D7AA-2C4C-A2CC-5521C972DFC4}"/>
              </a:ext>
            </a:extLst>
          </p:cNvPr>
          <p:cNvSpPr/>
          <p:nvPr/>
        </p:nvSpPr>
        <p:spPr>
          <a:xfrm>
            <a:off x="6214668" y="6293643"/>
            <a:ext cx="5776005" cy="369332"/>
          </a:xfrm>
          <a:prstGeom prst="rect">
            <a:avLst/>
          </a:prstGeom>
        </p:spPr>
        <p:txBody>
          <a:bodyPr wrap="none">
            <a:spAutoFit/>
          </a:bodyPr>
          <a:lstStyle/>
          <a:p>
            <a:r>
              <a:rPr lang="ja-JP" altLang="en-US">
                <a:latin typeface="Arial" panose="020B0604020202020204" pitchFamily="34" charset="0"/>
              </a:rPr>
              <a:t>“</a:t>
            </a:r>
            <a:r>
              <a:rPr lang="en-US" altLang="ja-JP" dirty="0">
                <a:latin typeface="Arial" panose="020B0604020202020204" pitchFamily="34" charset="0"/>
              </a:rPr>
              <a:t>What, me worry?</a:t>
            </a:r>
            <a:r>
              <a:rPr lang="ja-JP" altLang="en-US">
                <a:latin typeface="Arial" panose="020B0604020202020204" pitchFamily="34" charset="0"/>
              </a:rPr>
              <a:t>”</a:t>
            </a:r>
            <a:r>
              <a:rPr lang="en-US" altLang="ja-JP" dirty="0">
                <a:latin typeface="Arial" panose="020B0604020202020204" pitchFamily="34" charset="0"/>
              </a:rPr>
              <a:t>  Alfred E. Newman, Mad Magazine</a:t>
            </a:r>
            <a:endParaRPr lang="en-US" altLang="en-US" dirty="0">
              <a:latin typeface="Arial" panose="020B0604020202020204" pitchFamily="34" charset="0"/>
            </a:endParaRPr>
          </a:p>
        </p:txBody>
      </p:sp>
    </p:spTree>
    <p:extLst>
      <p:ext uri="{BB962C8B-B14F-4D97-AF65-F5344CB8AC3E}">
        <p14:creationId xmlns:p14="http://schemas.microsoft.com/office/powerpoint/2010/main" val="1712913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0FF5B5-9276-AF48-B326-D54459F5EBE4}"/>
              </a:ext>
            </a:extLst>
          </p:cNvPr>
          <p:cNvSpPr/>
          <p:nvPr/>
        </p:nvSpPr>
        <p:spPr>
          <a:xfrm>
            <a:off x="4025844" y="555674"/>
            <a:ext cx="7964466" cy="54926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13C9C4E0-C0B0-6B4C-8D71-5E1F4582F24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025844" y="555674"/>
            <a:ext cx="7964466" cy="4218215"/>
          </a:xfrm>
          <a:prstGeom prst="rect">
            <a:avLst/>
          </a:prstGeom>
        </p:spPr>
      </p:pic>
      <p:sp>
        <p:nvSpPr>
          <p:cNvPr id="4" name="TextBox 3">
            <a:extLst>
              <a:ext uri="{FF2B5EF4-FFF2-40B4-BE49-F238E27FC236}">
                <a16:creationId xmlns:a16="http://schemas.microsoft.com/office/drawing/2014/main" id="{D369547D-2881-064E-BDB3-4215C281062E}"/>
              </a:ext>
            </a:extLst>
          </p:cNvPr>
          <p:cNvSpPr txBox="1"/>
          <p:nvPr/>
        </p:nvSpPr>
        <p:spPr>
          <a:xfrm>
            <a:off x="234126" y="555674"/>
            <a:ext cx="3619004" cy="3662541"/>
          </a:xfrm>
          <a:prstGeom prst="rect">
            <a:avLst/>
          </a:prstGeom>
          <a:noFill/>
        </p:spPr>
        <p:txBody>
          <a:bodyPr wrap="none" rtlCol="0">
            <a:spAutoFit/>
          </a:bodyPr>
          <a:lstStyle/>
          <a:p>
            <a:r>
              <a:rPr lang="en-US" sz="4000" dirty="0"/>
              <a:t>Wetter, grassy </a:t>
            </a:r>
          </a:p>
          <a:p>
            <a:r>
              <a:rPr lang="en-US" sz="4000" dirty="0"/>
              <a:t>Deserts in our </a:t>
            </a:r>
          </a:p>
          <a:p>
            <a:r>
              <a:rPr lang="en-US" sz="4000" dirty="0"/>
              <a:t>future</a:t>
            </a:r>
          </a:p>
          <a:p>
            <a:endParaRPr lang="en-US" sz="2800" dirty="0"/>
          </a:p>
          <a:p>
            <a:r>
              <a:rPr lang="en-US" sz="2800" dirty="0"/>
              <a:t>By 2100, warmer </a:t>
            </a:r>
          </a:p>
          <a:p>
            <a:r>
              <a:rPr lang="en-US" sz="2800" dirty="0"/>
              <a:t>climates but wetter</a:t>
            </a:r>
          </a:p>
          <a:p>
            <a:r>
              <a:rPr lang="en-US" sz="2800" dirty="0"/>
              <a:t>with more summer rain</a:t>
            </a:r>
          </a:p>
        </p:txBody>
      </p:sp>
      <p:sp>
        <p:nvSpPr>
          <p:cNvPr id="5" name="TextBox 4">
            <a:extLst>
              <a:ext uri="{FF2B5EF4-FFF2-40B4-BE49-F238E27FC236}">
                <a16:creationId xmlns:a16="http://schemas.microsoft.com/office/drawing/2014/main" id="{6456BD96-1438-1E40-A8DE-DE2A12F7378D}"/>
              </a:ext>
            </a:extLst>
          </p:cNvPr>
          <p:cNvSpPr txBox="1"/>
          <p:nvPr/>
        </p:nvSpPr>
        <p:spPr>
          <a:xfrm>
            <a:off x="346292" y="5401994"/>
            <a:ext cx="3159326" cy="646331"/>
          </a:xfrm>
          <a:prstGeom prst="rect">
            <a:avLst/>
          </a:prstGeom>
          <a:noFill/>
        </p:spPr>
        <p:txBody>
          <a:bodyPr wrap="none" rtlCol="0">
            <a:spAutoFit/>
          </a:bodyPr>
          <a:lstStyle/>
          <a:p>
            <a:r>
              <a:rPr lang="en-US" dirty="0" err="1"/>
              <a:t>Bachelete</a:t>
            </a:r>
            <a:r>
              <a:rPr lang="en-US" dirty="0"/>
              <a:t> et al. 2015 </a:t>
            </a:r>
          </a:p>
          <a:p>
            <a:r>
              <a:rPr lang="en-US" dirty="0"/>
              <a:t>J. Arid Environments 127: 17-29</a:t>
            </a:r>
          </a:p>
        </p:txBody>
      </p:sp>
      <p:pic>
        <p:nvPicPr>
          <p:cNvPr id="6" name="Picture 5" descr="A screenshot of a cell phone&#10;&#10;Description automatically generated">
            <a:extLst>
              <a:ext uri="{FF2B5EF4-FFF2-40B4-BE49-F238E27FC236}">
                <a16:creationId xmlns:a16="http://schemas.microsoft.com/office/drawing/2014/main" id="{91D7911E-A44E-3046-B6E3-1CAD6D838B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36477" y="2917371"/>
            <a:ext cx="5353833" cy="22860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60BED56C-1891-5B49-974B-4C71CBE2E92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267530" y="5197555"/>
            <a:ext cx="2155370" cy="827315"/>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07911152-6BC1-B64E-9AF1-51D883E75A5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591934" y="5149581"/>
            <a:ext cx="2155370" cy="827314"/>
          </a:xfrm>
          <a:prstGeom prst="rect">
            <a:avLst/>
          </a:prstGeom>
        </p:spPr>
      </p:pic>
    </p:spTree>
    <p:extLst>
      <p:ext uri="{BB962C8B-B14F-4D97-AF65-F5344CB8AC3E}">
        <p14:creationId xmlns:p14="http://schemas.microsoft.com/office/powerpoint/2010/main" val="341125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59E7AB-4312-E243-98C1-11DF851E7702}"/>
              </a:ext>
            </a:extLst>
          </p:cNvPr>
          <p:cNvSpPr>
            <a:spLocks noGrp="1"/>
          </p:cNvSpPr>
          <p:nvPr>
            <p:ph type="title"/>
          </p:nvPr>
        </p:nvSpPr>
        <p:spPr>
          <a:xfrm>
            <a:off x="237067" y="2012245"/>
            <a:ext cx="10131425" cy="1456267"/>
          </a:xfrm>
        </p:spPr>
        <p:txBody>
          <a:bodyPr>
            <a:normAutofit fontScale="90000"/>
          </a:bodyPr>
          <a:lstStyle/>
          <a:p>
            <a:r>
              <a:rPr lang="en-US" sz="4400" cap="none" dirty="0"/>
              <a:t>Range Shifts</a:t>
            </a:r>
            <a:br>
              <a:rPr lang="en-US" cap="none" dirty="0"/>
            </a:br>
            <a:br>
              <a:rPr lang="en-US" cap="none" dirty="0"/>
            </a:br>
            <a:r>
              <a:rPr lang="en-US" cap="none" dirty="0"/>
              <a:t>Cactus Wrens</a:t>
            </a:r>
            <a:br>
              <a:rPr lang="en-US" cap="none" dirty="0"/>
            </a:br>
            <a:r>
              <a:rPr lang="en-US" cap="none" dirty="0"/>
              <a:t>are expanding</a:t>
            </a:r>
            <a:br>
              <a:rPr lang="en-US" cap="none" dirty="0"/>
            </a:br>
            <a:r>
              <a:rPr lang="en-US" cap="none" dirty="0"/>
              <a:t>their range</a:t>
            </a:r>
            <a:endParaRPr lang="en-US" dirty="0"/>
          </a:p>
        </p:txBody>
      </p:sp>
      <p:pic>
        <p:nvPicPr>
          <p:cNvPr id="12" name="Content Placeholder 11" descr="A screenshot of a computer screen&#10;&#10;Description automatically generated">
            <a:extLst>
              <a:ext uri="{FF2B5EF4-FFF2-40B4-BE49-F238E27FC236}">
                <a16:creationId xmlns:a16="http://schemas.microsoft.com/office/drawing/2014/main" id="{9C1BB3B3-97E7-DC48-A9D6-C413EA16B3BE}"/>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3234812" y="282222"/>
            <a:ext cx="8810432" cy="6012148"/>
          </a:xfrm>
        </p:spPr>
      </p:pic>
      <p:pic>
        <p:nvPicPr>
          <p:cNvPr id="14" name="Picture 13" descr="A small bird perched on a branch&#10;&#10;Description automatically generated">
            <a:extLst>
              <a:ext uri="{FF2B5EF4-FFF2-40B4-BE49-F238E27FC236}">
                <a16:creationId xmlns:a16="http://schemas.microsoft.com/office/drawing/2014/main" id="{C18C40D5-1978-804C-8C25-0070E299DD0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25122" y="471691"/>
            <a:ext cx="3509813" cy="2342444"/>
          </a:xfrm>
          <a:prstGeom prst="rect">
            <a:avLst/>
          </a:prstGeom>
        </p:spPr>
      </p:pic>
      <p:sp>
        <p:nvSpPr>
          <p:cNvPr id="15" name="Rectangle 14">
            <a:extLst>
              <a:ext uri="{FF2B5EF4-FFF2-40B4-BE49-F238E27FC236}">
                <a16:creationId xmlns:a16="http://schemas.microsoft.com/office/drawing/2014/main" id="{07A61F0D-D0A2-9D4F-928D-1BD284BDC689}"/>
              </a:ext>
            </a:extLst>
          </p:cNvPr>
          <p:cNvSpPr/>
          <p:nvPr/>
        </p:nvSpPr>
        <p:spPr>
          <a:xfrm>
            <a:off x="4402667" y="6294370"/>
            <a:ext cx="7236178" cy="369332"/>
          </a:xfrm>
          <a:prstGeom prst="rect">
            <a:avLst/>
          </a:prstGeom>
        </p:spPr>
        <p:txBody>
          <a:bodyPr wrap="square">
            <a:spAutoFit/>
          </a:bodyPr>
          <a:lstStyle/>
          <a:p>
            <a:r>
              <a:rPr lang="en-US" dirty="0">
                <a:hlinkClick r:id="rId4">
                  <a:extLst>
                    <a:ext uri="{A12FA001-AC4F-418D-AE19-62706E023703}">
                      <ahyp:hlinkClr xmlns:ahyp="http://schemas.microsoft.com/office/drawing/2018/hyperlinkcolor" val="tx"/>
                    </a:ext>
                  </a:extLst>
                </a:hlinkClick>
              </a:rPr>
              <a:t>https://www.audubon.org/climate/survivalbydegrees/state/us/ca</a:t>
            </a:r>
            <a:endParaRPr lang="en-US" dirty="0"/>
          </a:p>
        </p:txBody>
      </p:sp>
    </p:spTree>
    <p:extLst>
      <p:ext uri="{BB962C8B-B14F-4D97-AF65-F5344CB8AC3E}">
        <p14:creationId xmlns:p14="http://schemas.microsoft.com/office/powerpoint/2010/main" val="2170721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BAECD-0898-6240-B945-8E5FA86BC44D}"/>
              </a:ext>
            </a:extLst>
          </p:cNvPr>
          <p:cNvSpPr>
            <a:spLocks noGrp="1"/>
          </p:cNvSpPr>
          <p:nvPr>
            <p:ph type="title"/>
          </p:nvPr>
        </p:nvSpPr>
        <p:spPr>
          <a:xfrm>
            <a:off x="324556" y="2181794"/>
            <a:ext cx="10131425" cy="1456267"/>
          </a:xfrm>
        </p:spPr>
        <p:txBody>
          <a:bodyPr>
            <a:noAutofit/>
          </a:bodyPr>
          <a:lstStyle/>
          <a:p>
            <a:r>
              <a:rPr lang="en-US" sz="4400" cap="none" dirty="0"/>
              <a:t>Range Shifts</a:t>
            </a:r>
            <a:br>
              <a:rPr lang="en-US" sz="4000" cap="none" dirty="0"/>
            </a:br>
            <a:br>
              <a:rPr lang="en-US" sz="4000" cap="none" dirty="0"/>
            </a:br>
            <a:r>
              <a:rPr lang="en-US" sz="4000" cap="none" dirty="0"/>
              <a:t>California</a:t>
            </a:r>
            <a:br>
              <a:rPr lang="en-US" sz="4000" cap="none" dirty="0"/>
            </a:br>
            <a:r>
              <a:rPr lang="en-US" sz="4000" cap="none" dirty="0"/>
              <a:t>Quail are</a:t>
            </a:r>
            <a:br>
              <a:rPr lang="en-US" sz="4000" cap="none" dirty="0"/>
            </a:br>
            <a:r>
              <a:rPr lang="en-US" sz="4000" cap="none" dirty="0"/>
              <a:t>heading for </a:t>
            </a:r>
            <a:br>
              <a:rPr lang="en-US" sz="4000" cap="none" dirty="0"/>
            </a:br>
            <a:r>
              <a:rPr lang="en-US" sz="4000" cap="none" dirty="0"/>
              <a:t>Oregon</a:t>
            </a:r>
          </a:p>
        </p:txBody>
      </p:sp>
      <p:pic>
        <p:nvPicPr>
          <p:cNvPr id="5" name="Content Placeholder 4" descr="A close up of a map&#10;&#10;Description automatically generated">
            <a:extLst>
              <a:ext uri="{FF2B5EF4-FFF2-40B4-BE49-F238E27FC236}">
                <a16:creationId xmlns:a16="http://schemas.microsoft.com/office/drawing/2014/main" id="{81E1FDE4-85F1-F44F-BFCF-76EE022A72AF}"/>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3323063" y="609599"/>
            <a:ext cx="8439960" cy="5858933"/>
          </a:xfrm>
        </p:spPr>
      </p:pic>
      <p:sp>
        <p:nvSpPr>
          <p:cNvPr id="6" name="Rectangle 5">
            <a:extLst>
              <a:ext uri="{FF2B5EF4-FFF2-40B4-BE49-F238E27FC236}">
                <a16:creationId xmlns:a16="http://schemas.microsoft.com/office/drawing/2014/main" id="{77D34444-C9E8-0D48-8D38-9C157DB590B6}"/>
              </a:ext>
            </a:extLst>
          </p:cNvPr>
          <p:cNvSpPr/>
          <p:nvPr/>
        </p:nvSpPr>
        <p:spPr>
          <a:xfrm>
            <a:off x="3671359" y="6468532"/>
            <a:ext cx="6784622" cy="369332"/>
          </a:xfrm>
          <a:prstGeom prst="rect">
            <a:avLst/>
          </a:prstGeom>
        </p:spPr>
        <p:txBody>
          <a:bodyPr wrap="square">
            <a:spAutoFit/>
          </a:bodyPr>
          <a:lstStyle/>
          <a:p>
            <a:r>
              <a:rPr lang="en-US" dirty="0">
                <a:hlinkClick r:id="rId3">
                  <a:extLst>
                    <a:ext uri="{A12FA001-AC4F-418D-AE19-62706E023703}">
                      <ahyp:hlinkClr xmlns:ahyp="http://schemas.microsoft.com/office/drawing/2018/hyperlinkcolor" val="tx"/>
                    </a:ext>
                  </a:extLst>
                </a:hlinkClick>
              </a:rPr>
              <a:t>https://www.audubon.org/climate/survivalbydegrees/state/us/ca</a:t>
            </a:r>
            <a:endParaRPr lang="en-US" dirty="0"/>
          </a:p>
        </p:txBody>
      </p:sp>
      <p:pic>
        <p:nvPicPr>
          <p:cNvPr id="8" name="Picture 7" descr="A black bird with an open mouth&#10;&#10;Description automatically generated">
            <a:extLst>
              <a:ext uri="{FF2B5EF4-FFF2-40B4-BE49-F238E27FC236}">
                <a16:creationId xmlns:a16="http://schemas.microsoft.com/office/drawing/2014/main" id="{56F0826B-CED7-0442-AD86-D3D1C8687F33}"/>
              </a:ext>
            </a:extLst>
          </p:cNvPr>
          <p:cNvPicPr>
            <a:picLocks noChangeAspect="1"/>
          </p:cNvPicPr>
          <p:nvPr/>
        </p:nvPicPr>
        <p:blipFill>
          <a:blip r:embed="rId4"/>
          <a:stretch>
            <a:fillRect/>
          </a:stretch>
        </p:blipFill>
        <p:spPr>
          <a:xfrm>
            <a:off x="3671359" y="3858192"/>
            <a:ext cx="3011663" cy="2390209"/>
          </a:xfrm>
          <a:prstGeom prst="rect">
            <a:avLst/>
          </a:prstGeom>
        </p:spPr>
      </p:pic>
    </p:spTree>
    <p:extLst>
      <p:ext uri="{BB962C8B-B14F-4D97-AF65-F5344CB8AC3E}">
        <p14:creationId xmlns:p14="http://schemas.microsoft.com/office/powerpoint/2010/main" val="616410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2B1B0E-32B9-4549-8FB1-E67880D3E212}"/>
              </a:ext>
            </a:extLst>
          </p:cNvPr>
          <p:cNvSpPr/>
          <p:nvPr/>
        </p:nvSpPr>
        <p:spPr>
          <a:xfrm rot="5400000">
            <a:off x="8365067" y="3365479"/>
            <a:ext cx="6096000" cy="646331"/>
          </a:xfrm>
          <a:prstGeom prst="rect">
            <a:avLst/>
          </a:prstGeom>
        </p:spPr>
        <p:txBody>
          <a:bodyPr>
            <a:spAutoFit/>
          </a:bodyPr>
          <a:lstStyle/>
          <a:p>
            <a:r>
              <a:rPr lang="en-US" dirty="0">
                <a:hlinkClick r:id="rId2">
                  <a:extLst>
                    <a:ext uri="{A12FA001-AC4F-418D-AE19-62706E023703}">
                      <ahyp:hlinkClr xmlns:ahyp="http://schemas.microsoft.com/office/drawing/2018/hyperlinkcolor" val="tx"/>
                    </a:ext>
                  </a:extLst>
                </a:hlinkClick>
              </a:rPr>
              <a:t>https://www.hollywoodreporter.com/news/why-jane-fonda-keeps-wearing-red-coat-getting-arrested-1252315</a:t>
            </a:r>
            <a:endParaRPr lang="en-US" dirty="0"/>
          </a:p>
        </p:txBody>
      </p:sp>
      <p:pic>
        <p:nvPicPr>
          <p:cNvPr id="4" name="Picture 3" descr="A group of people standing in front of a crowd&#10;&#10;Description automatically generated">
            <a:extLst>
              <a:ext uri="{FF2B5EF4-FFF2-40B4-BE49-F238E27FC236}">
                <a16:creationId xmlns:a16="http://schemas.microsoft.com/office/drawing/2014/main" id="{002EA541-8B5D-9C4E-B060-C72D03450A0D}"/>
              </a:ext>
            </a:extLst>
          </p:cNvPr>
          <p:cNvPicPr>
            <a:picLocks noChangeAspect="1"/>
          </p:cNvPicPr>
          <p:nvPr/>
        </p:nvPicPr>
        <p:blipFill>
          <a:blip r:embed="rId3"/>
          <a:stretch>
            <a:fillRect/>
          </a:stretch>
        </p:blipFill>
        <p:spPr>
          <a:xfrm>
            <a:off x="943250" y="530577"/>
            <a:ext cx="9874014" cy="5554133"/>
          </a:xfrm>
          <a:prstGeom prst="rect">
            <a:avLst/>
          </a:prstGeom>
        </p:spPr>
      </p:pic>
      <p:sp>
        <p:nvSpPr>
          <p:cNvPr id="5" name="TextBox 4">
            <a:extLst>
              <a:ext uri="{FF2B5EF4-FFF2-40B4-BE49-F238E27FC236}">
                <a16:creationId xmlns:a16="http://schemas.microsoft.com/office/drawing/2014/main" id="{750F52DB-0354-FC48-8FE0-B0930C682644}"/>
              </a:ext>
            </a:extLst>
          </p:cNvPr>
          <p:cNvSpPr txBox="1"/>
          <p:nvPr/>
        </p:nvSpPr>
        <p:spPr>
          <a:xfrm>
            <a:off x="1497166" y="6090314"/>
            <a:ext cx="9098773" cy="646331"/>
          </a:xfrm>
          <a:prstGeom prst="rect">
            <a:avLst/>
          </a:prstGeom>
          <a:noFill/>
        </p:spPr>
        <p:txBody>
          <a:bodyPr wrap="none" rtlCol="0">
            <a:spAutoFit/>
          </a:bodyPr>
          <a:lstStyle/>
          <a:p>
            <a:r>
              <a:rPr lang="en-US" sz="3600" dirty="0"/>
              <a:t>Trajectory # 10: Activism….but don’t exaggerate</a:t>
            </a:r>
          </a:p>
        </p:txBody>
      </p:sp>
    </p:spTree>
    <p:extLst>
      <p:ext uri="{BB962C8B-B14F-4D97-AF65-F5344CB8AC3E}">
        <p14:creationId xmlns:p14="http://schemas.microsoft.com/office/powerpoint/2010/main" val="3878432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B2A1-F400-C54C-9208-EF80E6B493E2}"/>
              </a:ext>
            </a:extLst>
          </p:cNvPr>
          <p:cNvSpPr>
            <a:spLocks noGrp="1"/>
          </p:cNvSpPr>
          <p:nvPr>
            <p:ph type="title"/>
          </p:nvPr>
        </p:nvSpPr>
        <p:spPr>
          <a:xfrm>
            <a:off x="809978" y="349956"/>
            <a:ext cx="10131425" cy="1456267"/>
          </a:xfrm>
        </p:spPr>
        <p:txBody>
          <a:bodyPr/>
          <a:lstStyle/>
          <a:p>
            <a:r>
              <a:rPr lang="en-US" cap="none" dirty="0"/>
              <a:t>Conclusions—Some Big Trends</a:t>
            </a:r>
          </a:p>
        </p:txBody>
      </p:sp>
      <p:sp>
        <p:nvSpPr>
          <p:cNvPr id="4" name="TextBox 3">
            <a:extLst>
              <a:ext uri="{FF2B5EF4-FFF2-40B4-BE49-F238E27FC236}">
                <a16:creationId xmlns:a16="http://schemas.microsoft.com/office/drawing/2014/main" id="{9973CF7C-579F-7A41-80E8-204DE2E86377}"/>
              </a:ext>
            </a:extLst>
          </p:cNvPr>
          <p:cNvSpPr txBox="1"/>
          <p:nvPr/>
        </p:nvSpPr>
        <p:spPr>
          <a:xfrm>
            <a:off x="685801" y="1612346"/>
            <a:ext cx="9461308" cy="3970318"/>
          </a:xfrm>
          <a:prstGeom prst="rect">
            <a:avLst/>
          </a:prstGeom>
          <a:noFill/>
        </p:spPr>
        <p:txBody>
          <a:bodyPr wrap="none" rtlCol="0">
            <a:spAutoFit/>
          </a:bodyPr>
          <a:lstStyle/>
          <a:p>
            <a:pPr marL="457200" indent="-457200">
              <a:buFont typeface="Arial" panose="020B0604020202020204" pitchFamily="34" charset="0"/>
              <a:buChar char="•"/>
            </a:pPr>
            <a:r>
              <a:rPr lang="en-US" sz="3200" dirty="0"/>
              <a:t>A lot more people and energy-intensive suburbia</a:t>
            </a:r>
          </a:p>
          <a:p>
            <a:pPr marL="457200" indent="-457200">
              <a:buFont typeface="Arial" panose="020B0604020202020204" pitchFamily="34" charset="0"/>
              <a:buChar char="•"/>
            </a:pPr>
            <a:r>
              <a:rPr lang="en-US" sz="3200" dirty="0"/>
              <a:t>More heat stress, particularly in the interior</a:t>
            </a:r>
          </a:p>
          <a:p>
            <a:pPr marL="457200" indent="-457200">
              <a:buFont typeface="Arial" panose="020B0604020202020204" pitchFamily="34" charset="0"/>
              <a:buChar char="•"/>
            </a:pPr>
            <a:r>
              <a:rPr lang="en-US" sz="3200" dirty="0"/>
              <a:t>“Flashy” Future with more floods owing to: </a:t>
            </a:r>
          </a:p>
          <a:p>
            <a:pPr marL="914400" lvl="1" indent="-457200">
              <a:buFont typeface="Arial" panose="020B0604020202020204" pitchFamily="34" charset="0"/>
              <a:buChar char="•"/>
            </a:pPr>
            <a:r>
              <a:rPr lang="en-US" sz="3200" dirty="0"/>
              <a:t>heavier rainfall, more “Atmospheric River” storms </a:t>
            </a:r>
          </a:p>
          <a:p>
            <a:pPr marL="914400" lvl="1" indent="-457200">
              <a:buFont typeface="Arial" panose="020B0604020202020204" pitchFamily="34" charset="0"/>
              <a:buChar char="•"/>
            </a:pPr>
            <a:r>
              <a:rPr lang="en-US" sz="3200" dirty="0"/>
              <a:t>more rain relative to snow</a:t>
            </a:r>
          </a:p>
          <a:p>
            <a:pPr marL="457200" indent="-457200">
              <a:buFont typeface="Arial" panose="020B0604020202020204" pitchFamily="34" charset="0"/>
              <a:buChar char="•"/>
            </a:pPr>
            <a:r>
              <a:rPr lang="en-US" sz="3200" dirty="0"/>
              <a:t>Sea level (+ storms) increase coastal retreat</a:t>
            </a:r>
          </a:p>
          <a:p>
            <a:pPr marL="914400" lvl="1" indent="-457200">
              <a:buFont typeface="Arial" panose="020B0604020202020204" pitchFamily="34" charset="0"/>
              <a:buChar char="•"/>
            </a:pPr>
            <a:r>
              <a:rPr lang="en-US" sz="3200" dirty="0"/>
              <a:t>Can partly fix this with “living shorelines”</a:t>
            </a:r>
          </a:p>
          <a:p>
            <a:endParaRPr lang="en-US" sz="2800" dirty="0"/>
          </a:p>
        </p:txBody>
      </p:sp>
    </p:spTree>
    <p:extLst>
      <p:ext uri="{BB962C8B-B14F-4D97-AF65-F5344CB8AC3E}">
        <p14:creationId xmlns:p14="http://schemas.microsoft.com/office/powerpoint/2010/main" val="3502929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A556D-34D4-744C-8EB4-8FF0D6FE83A4}"/>
              </a:ext>
            </a:extLst>
          </p:cNvPr>
          <p:cNvSpPr>
            <a:spLocks noGrp="1"/>
          </p:cNvSpPr>
          <p:nvPr>
            <p:ph type="title"/>
          </p:nvPr>
        </p:nvSpPr>
        <p:spPr>
          <a:xfrm>
            <a:off x="640646" y="261204"/>
            <a:ext cx="10131425" cy="1456267"/>
          </a:xfrm>
        </p:spPr>
        <p:txBody>
          <a:bodyPr/>
          <a:lstStyle/>
          <a:p>
            <a:r>
              <a:rPr lang="en-US" cap="none" dirty="0"/>
              <a:t>More Trends</a:t>
            </a:r>
          </a:p>
        </p:txBody>
      </p:sp>
      <p:sp>
        <p:nvSpPr>
          <p:cNvPr id="3" name="Rectangle 2">
            <a:extLst>
              <a:ext uri="{FF2B5EF4-FFF2-40B4-BE49-F238E27FC236}">
                <a16:creationId xmlns:a16="http://schemas.microsoft.com/office/drawing/2014/main" id="{B58A37DA-E8D3-2842-AE05-9CF09320FEB3}"/>
              </a:ext>
            </a:extLst>
          </p:cNvPr>
          <p:cNvSpPr/>
          <p:nvPr/>
        </p:nvSpPr>
        <p:spPr>
          <a:xfrm>
            <a:off x="844196" y="1513260"/>
            <a:ext cx="10264070" cy="4801314"/>
          </a:xfrm>
          <a:prstGeom prst="rect">
            <a:avLst/>
          </a:prstGeom>
        </p:spPr>
        <p:txBody>
          <a:bodyPr wrap="square">
            <a:spAutoFit/>
          </a:bodyPr>
          <a:lstStyle/>
          <a:p>
            <a:pPr marL="457200" indent="-457200">
              <a:buFont typeface="Arial" panose="020B0604020202020204" pitchFamily="34" charset="0"/>
              <a:buChar char="•"/>
            </a:pPr>
            <a:r>
              <a:rPr lang="en-US" sz="3200" dirty="0"/>
              <a:t>Warming wipes out California trout and salmon </a:t>
            </a:r>
          </a:p>
          <a:p>
            <a:pPr marL="457200" indent="-457200">
              <a:buFont typeface="Arial" panose="020B0604020202020204" pitchFamily="34" charset="0"/>
              <a:buChar char="•"/>
            </a:pPr>
            <a:r>
              <a:rPr lang="en-US" sz="3200" dirty="0"/>
              <a:t>Warming also does in snowpack</a:t>
            </a:r>
          </a:p>
          <a:p>
            <a:pPr marL="914400" lvl="1" indent="-457200">
              <a:buFont typeface="Arial" panose="020B0604020202020204" pitchFamily="34" charset="0"/>
              <a:buChar char="•"/>
            </a:pPr>
            <a:r>
              <a:rPr lang="en-US" sz="3200" dirty="0"/>
              <a:t>requires new thinking about storage</a:t>
            </a:r>
          </a:p>
          <a:p>
            <a:pPr marL="457200" indent="-457200">
              <a:buFont typeface="Arial" panose="020B0604020202020204" pitchFamily="34" charset="0"/>
              <a:buChar char="•"/>
            </a:pPr>
            <a:r>
              <a:rPr lang="en-US" sz="3200" dirty="0"/>
              <a:t>Agricultural lands become dryer and thirstier</a:t>
            </a:r>
          </a:p>
          <a:p>
            <a:pPr marL="457200" indent="-457200">
              <a:buFont typeface="Arial" panose="020B0604020202020204" pitchFamily="34" charset="0"/>
              <a:buChar char="•"/>
            </a:pPr>
            <a:r>
              <a:rPr lang="en-US" sz="3200" dirty="0"/>
              <a:t>Sell off those California Wineries!</a:t>
            </a:r>
          </a:p>
          <a:p>
            <a:pPr marL="457200" indent="-457200">
              <a:buFont typeface="Arial" panose="020B0604020202020204" pitchFamily="34" charset="0"/>
              <a:buChar char="•"/>
            </a:pPr>
            <a:r>
              <a:rPr lang="en-US" sz="3200" dirty="0"/>
              <a:t>Fire and Smoke impacts grow, particularly in N. California</a:t>
            </a:r>
          </a:p>
          <a:p>
            <a:pPr marL="457200" indent="-457200">
              <a:buFont typeface="Arial" panose="020B0604020202020204" pitchFamily="34" charset="0"/>
              <a:buChar char="•"/>
            </a:pPr>
            <a:r>
              <a:rPr lang="en-US" sz="3200" dirty="0"/>
              <a:t>Deserts expand, particularly arid grasslands</a:t>
            </a:r>
          </a:p>
          <a:p>
            <a:pPr marL="457200" indent="-457200">
              <a:buFont typeface="Arial" panose="020B0604020202020204" pitchFamily="34" charset="0"/>
              <a:buChar char="•"/>
            </a:pPr>
            <a:r>
              <a:rPr lang="en-US" sz="3200" dirty="0"/>
              <a:t>Plants and animals are on the move</a:t>
            </a:r>
          </a:p>
          <a:p>
            <a:pPr marL="914400" lvl="1" indent="-457200">
              <a:buFont typeface="Arial" panose="020B0604020202020204" pitchFamily="34" charset="0"/>
              <a:buChar char="•"/>
            </a:pPr>
            <a:r>
              <a:rPr lang="en-US" sz="3200" dirty="0"/>
              <a:t>Including iconic ones like redwoods and California quail</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1838752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3155A1-2DD1-7941-B9D7-C06C323D051A}"/>
              </a:ext>
            </a:extLst>
          </p:cNvPr>
          <p:cNvSpPr/>
          <p:nvPr/>
        </p:nvSpPr>
        <p:spPr>
          <a:xfrm>
            <a:off x="2320109" y="1477537"/>
            <a:ext cx="7359804" cy="50961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320577-9ED6-394F-B851-8C399753BC4C}"/>
              </a:ext>
            </a:extLst>
          </p:cNvPr>
          <p:cNvSpPr>
            <a:spLocks noGrp="1"/>
          </p:cNvSpPr>
          <p:nvPr>
            <p:ph type="title"/>
          </p:nvPr>
        </p:nvSpPr>
        <p:spPr>
          <a:xfrm>
            <a:off x="934299" y="21270"/>
            <a:ext cx="10131425" cy="1456267"/>
          </a:xfrm>
        </p:spPr>
        <p:txBody>
          <a:bodyPr/>
          <a:lstStyle/>
          <a:p>
            <a:pPr algn="ctr"/>
            <a:r>
              <a:rPr lang="en-US" cap="none" dirty="0"/>
              <a:t>Hazards Of Life: </a:t>
            </a:r>
            <a:br>
              <a:rPr lang="en-US" cap="none" dirty="0"/>
            </a:br>
            <a:r>
              <a:rPr lang="en-US" cap="none" dirty="0"/>
              <a:t>Risks of </a:t>
            </a:r>
            <a:r>
              <a:rPr lang="en-US" sz="3200" cap="none" dirty="0"/>
              <a:t>Earthquake, Tornado, Flood, Hurricane, Hail</a:t>
            </a:r>
          </a:p>
        </p:txBody>
      </p:sp>
      <p:pic>
        <p:nvPicPr>
          <p:cNvPr id="5" name="Content Placeholder 4">
            <a:extLst>
              <a:ext uri="{FF2B5EF4-FFF2-40B4-BE49-F238E27FC236}">
                <a16:creationId xmlns:a16="http://schemas.microsoft.com/office/drawing/2014/main" id="{FDAA694A-42E2-7B4B-BD5C-510DB56BEC8B}"/>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t="10193" b="24943"/>
          <a:stretch/>
        </p:blipFill>
        <p:spPr>
          <a:xfrm>
            <a:off x="2849792" y="1510793"/>
            <a:ext cx="6300438" cy="5062852"/>
          </a:xfrm>
        </p:spPr>
      </p:pic>
      <p:sp>
        <p:nvSpPr>
          <p:cNvPr id="7" name="Rectangle 6">
            <a:extLst>
              <a:ext uri="{FF2B5EF4-FFF2-40B4-BE49-F238E27FC236}">
                <a16:creationId xmlns:a16="http://schemas.microsoft.com/office/drawing/2014/main" id="{365ADE3F-21D5-3A4F-AC90-9A30074EF5CF}"/>
              </a:ext>
            </a:extLst>
          </p:cNvPr>
          <p:cNvSpPr/>
          <p:nvPr/>
        </p:nvSpPr>
        <p:spPr>
          <a:xfrm rot="5400000">
            <a:off x="8340890" y="3105834"/>
            <a:ext cx="6096000" cy="646331"/>
          </a:xfrm>
          <a:prstGeom prst="rect">
            <a:avLst/>
          </a:prstGeom>
        </p:spPr>
        <p:txBody>
          <a:bodyPr>
            <a:spAutoFit/>
          </a:bodyPr>
          <a:lstStyle/>
          <a:p>
            <a:pPr algn="ctr"/>
            <a:r>
              <a:rPr lang="en-US" dirty="0">
                <a:hlinkClick r:id="rId3">
                  <a:extLst>
                    <a:ext uri="{A12FA001-AC4F-418D-AE19-62706E023703}">
                      <ahyp:hlinkClr xmlns:ahyp="http://schemas.microsoft.com/office/drawing/2018/hyperlinkcolor" val="tx"/>
                    </a:ext>
                  </a:extLst>
                </a:hlinkClick>
              </a:rPr>
              <a:t>https://static01.nyt.com/packages/pdf/weekinreview/05012011-natural-disaster-risk-map.pdf</a:t>
            </a:r>
            <a:endParaRPr lang="en-US" dirty="0"/>
          </a:p>
        </p:txBody>
      </p:sp>
      <p:sp>
        <p:nvSpPr>
          <p:cNvPr id="8" name="Rectangle 7">
            <a:extLst>
              <a:ext uri="{FF2B5EF4-FFF2-40B4-BE49-F238E27FC236}">
                <a16:creationId xmlns:a16="http://schemas.microsoft.com/office/drawing/2014/main" id="{061A3EB0-4CAD-C64A-83B4-D5B50A6421A3}"/>
              </a:ext>
            </a:extLst>
          </p:cNvPr>
          <p:cNvSpPr/>
          <p:nvPr/>
        </p:nvSpPr>
        <p:spPr>
          <a:xfrm>
            <a:off x="4148909" y="1639229"/>
            <a:ext cx="3702205" cy="1561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65813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D77B2-BCAD-8D4B-92CE-029E87859A87}"/>
              </a:ext>
            </a:extLst>
          </p:cNvPr>
          <p:cNvSpPr>
            <a:spLocks noGrp="1"/>
          </p:cNvSpPr>
          <p:nvPr>
            <p:ph type="title"/>
          </p:nvPr>
        </p:nvSpPr>
        <p:spPr>
          <a:xfrm>
            <a:off x="316266" y="165242"/>
            <a:ext cx="11158538" cy="1456267"/>
          </a:xfrm>
        </p:spPr>
        <p:txBody>
          <a:bodyPr>
            <a:normAutofit fontScale="90000"/>
          </a:bodyPr>
          <a:lstStyle/>
          <a:p>
            <a:pPr algn="ctr"/>
            <a:r>
              <a:rPr lang="en-US" sz="4900" cap="none" dirty="0"/>
              <a:t>Besides Storm flooding, droughts increase too… </a:t>
            </a:r>
            <a:endParaRPr lang="en-US" cap="none" dirty="0"/>
          </a:p>
        </p:txBody>
      </p:sp>
      <p:pic>
        <p:nvPicPr>
          <p:cNvPr id="5" name="Content Placeholder 4" descr="A picture containing pencil&#10;&#10;Description automatically generated">
            <a:extLst>
              <a:ext uri="{FF2B5EF4-FFF2-40B4-BE49-F238E27FC236}">
                <a16:creationId xmlns:a16="http://schemas.microsoft.com/office/drawing/2014/main" id="{40DABDA0-9825-5848-88DE-FD61158757E0}"/>
              </a:ext>
            </a:extLst>
          </p:cNvPr>
          <p:cNvPicPr>
            <a:picLocks noGrp="1" noChangeAspect="1"/>
          </p:cNvPicPr>
          <p:nvPr>
            <p:ph idx="1"/>
          </p:nvPr>
        </p:nvPicPr>
        <p:blipFill>
          <a:blip r:embed="rId3"/>
          <a:stretch>
            <a:fillRect/>
          </a:stretch>
        </p:blipFill>
        <p:spPr>
          <a:xfrm>
            <a:off x="1585913" y="1779553"/>
            <a:ext cx="8958262" cy="4393177"/>
          </a:xfrm>
        </p:spPr>
      </p:pic>
      <p:sp>
        <p:nvSpPr>
          <p:cNvPr id="6" name="TextBox 5">
            <a:extLst>
              <a:ext uri="{FF2B5EF4-FFF2-40B4-BE49-F238E27FC236}">
                <a16:creationId xmlns:a16="http://schemas.microsoft.com/office/drawing/2014/main" id="{BD9E536D-031A-684E-92EA-0065F4AD7F2C}"/>
              </a:ext>
            </a:extLst>
          </p:cNvPr>
          <p:cNvSpPr txBox="1"/>
          <p:nvPr/>
        </p:nvSpPr>
        <p:spPr>
          <a:xfrm>
            <a:off x="928689" y="6240774"/>
            <a:ext cx="10929937" cy="646331"/>
          </a:xfrm>
          <a:prstGeom prst="rect">
            <a:avLst/>
          </a:prstGeom>
          <a:noFill/>
        </p:spPr>
        <p:txBody>
          <a:bodyPr wrap="square" rtlCol="0">
            <a:spAutoFit/>
          </a:bodyPr>
          <a:lstStyle/>
          <a:p>
            <a:r>
              <a:rPr lang="en-US" dirty="0" err="1"/>
              <a:t>Dettinger</a:t>
            </a:r>
            <a:r>
              <a:rPr lang="en-US" dirty="0"/>
              <a:t> et al. 2016 San Francisco Estuary and Watershed Science  https://</a:t>
            </a:r>
            <a:r>
              <a:rPr lang="en-US" dirty="0" err="1"/>
              <a:t>escholarship.org</a:t>
            </a:r>
            <a:r>
              <a:rPr lang="en-US" dirty="0"/>
              <a:t>/</a:t>
            </a:r>
            <a:r>
              <a:rPr lang="en-US" dirty="0" err="1"/>
              <a:t>uc</a:t>
            </a:r>
            <a:r>
              <a:rPr lang="en-US" dirty="0"/>
              <a:t>/item/2r71j15r</a:t>
            </a:r>
          </a:p>
          <a:p>
            <a:endParaRPr lang="en-US" dirty="0"/>
          </a:p>
        </p:txBody>
      </p:sp>
      <p:sp>
        <p:nvSpPr>
          <p:cNvPr id="3" name="Rectangle 2">
            <a:extLst>
              <a:ext uri="{FF2B5EF4-FFF2-40B4-BE49-F238E27FC236}">
                <a16:creationId xmlns:a16="http://schemas.microsoft.com/office/drawing/2014/main" id="{8C98037F-88AF-2E45-B126-AFA33700E4AC}"/>
              </a:ext>
            </a:extLst>
          </p:cNvPr>
          <p:cNvSpPr/>
          <p:nvPr/>
        </p:nvSpPr>
        <p:spPr>
          <a:xfrm>
            <a:off x="1777285" y="2859110"/>
            <a:ext cx="412123" cy="225380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5849110-9A03-5F45-A3BD-A10B4D878E8C}"/>
              </a:ext>
            </a:extLst>
          </p:cNvPr>
          <p:cNvSpPr txBox="1"/>
          <p:nvPr/>
        </p:nvSpPr>
        <p:spPr>
          <a:xfrm rot="16200000">
            <a:off x="618042" y="3745307"/>
            <a:ext cx="2582117" cy="461665"/>
          </a:xfrm>
          <a:prstGeom prst="rect">
            <a:avLst/>
          </a:prstGeom>
          <a:noFill/>
        </p:spPr>
        <p:txBody>
          <a:bodyPr wrap="none" rtlCol="0">
            <a:spAutoFit/>
          </a:bodyPr>
          <a:lstStyle/>
          <a:p>
            <a:r>
              <a:rPr lang="en-US" sz="2400" dirty="0">
                <a:solidFill>
                  <a:schemeClr val="bg1"/>
                </a:solidFill>
              </a:rPr>
              <a:t>Drought Frequency</a:t>
            </a:r>
          </a:p>
        </p:txBody>
      </p:sp>
    </p:spTree>
    <p:extLst>
      <p:ext uri="{BB962C8B-B14F-4D97-AF65-F5344CB8AC3E}">
        <p14:creationId xmlns:p14="http://schemas.microsoft.com/office/powerpoint/2010/main" val="41202094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F8F9B3CF-6492-6545-A190-4F77DD2D2341}"/>
              </a:ext>
            </a:extLst>
          </p:cNvPr>
          <p:cNvPicPr>
            <a:picLocks noChangeAspect="1"/>
          </p:cNvPicPr>
          <p:nvPr/>
        </p:nvPicPr>
        <p:blipFill>
          <a:blip r:embed="rId3"/>
          <a:stretch>
            <a:fillRect/>
          </a:stretch>
        </p:blipFill>
        <p:spPr>
          <a:xfrm>
            <a:off x="804334" y="1296459"/>
            <a:ext cx="10583332" cy="4868332"/>
          </a:xfrm>
          <a:prstGeom prst="rect">
            <a:avLst/>
          </a:prstGeom>
        </p:spPr>
      </p:pic>
      <p:sp>
        <p:nvSpPr>
          <p:cNvPr id="4" name="Rectangle 3">
            <a:extLst>
              <a:ext uri="{FF2B5EF4-FFF2-40B4-BE49-F238E27FC236}">
                <a16:creationId xmlns:a16="http://schemas.microsoft.com/office/drawing/2014/main" id="{C7704AEE-9A51-2A45-8AA8-E4CDA806BAA9}"/>
              </a:ext>
            </a:extLst>
          </p:cNvPr>
          <p:cNvSpPr/>
          <p:nvPr/>
        </p:nvSpPr>
        <p:spPr>
          <a:xfrm>
            <a:off x="3048000" y="2967335"/>
            <a:ext cx="6096000" cy="1000274"/>
          </a:xfrm>
          <a:prstGeom prst="rect">
            <a:avLst/>
          </a:prstGeom>
        </p:spPr>
        <p:txBody>
          <a:bodyPr>
            <a:spAutoFit/>
          </a:bodyPr>
          <a:lstStyle/>
          <a:p>
            <a:pPr>
              <a:spcAft>
                <a:spcPts val="600"/>
              </a:spcAft>
            </a:pPr>
            <a:br>
              <a:rPr lang="en-US" dirty="0">
                <a:latin typeface="Times New Roman" panose="02020603050405020304" pitchFamily="18" charset="0"/>
              </a:rPr>
            </a:br>
            <a:endParaRPr lang="en-US">
              <a:latin typeface="Times New Roman" panose="02020603050405020304" pitchFamily="18" charset="0"/>
            </a:endParaRPr>
          </a:p>
          <a:p>
            <a:pPr>
              <a:spcAft>
                <a:spcPts val="600"/>
              </a:spcAft>
            </a:pPr>
            <a:r>
              <a:rPr lang="en-US" dirty="0">
                <a:latin typeface="Times New Roman" panose="02020603050405020304" pitchFamily="18" charset="0"/>
              </a:rPr>
              <a:t> </a:t>
            </a:r>
            <a:endParaRPr lang="en-US">
              <a:effectLst/>
              <a:latin typeface="Times New Roman" panose="02020603050405020304" pitchFamily="18" charset="0"/>
            </a:endParaRPr>
          </a:p>
        </p:txBody>
      </p:sp>
      <p:sp>
        <p:nvSpPr>
          <p:cNvPr id="3" name="Content Placeholder 2">
            <a:extLst>
              <a:ext uri="{FF2B5EF4-FFF2-40B4-BE49-F238E27FC236}">
                <a16:creationId xmlns:a16="http://schemas.microsoft.com/office/drawing/2014/main" id="{6781DDC2-6503-A644-970A-938CED789B94}"/>
              </a:ext>
            </a:extLst>
          </p:cNvPr>
          <p:cNvSpPr>
            <a:spLocks noGrp="1"/>
          </p:cNvSpPr>
          <p:nvPr>
            <p:ph idx="4294967295"/>
          </p:nvPr>
        </p:nvSpPr>
        <p:spPr>
          <a:xfrm>
            <a:off x="0" y="2290763"/>
            <a:ext cx="8778875" cy="2879725"/>
          </a:xfrm>
        </p:spPr>
        <p:txBody>
          <a:bodyPr>
            <a:normAutofit/>
          </a:bodyPr>
          <a:lstStyle/>
          <a:p>
            <a:br>
              <a:rPr lang="en-US" dirty="0">
                <a:solidFill>
                  <a:srgbClr val="404040"/>
                </a:solidFill>
              </a:rPr>
            </a:br>
            <a:endParaRPr lang="en-US" dirty="0">
              <a:solidFill>
                <a:srgbClr val="404040"/>
              </a:solidFill>
            </a:endParaRPr>
          </a:p>
          <a:p>
            <a:r>
              <a:rPr lang="en-US" dirty="0">
                <a:solidFill>
                  <a:srgbClr val="404040"/>
                </a:solidFill>
              </a:rPr>
              <a:t>  </a:t>
            </a:r>
          </a:p>
          <a:p>
            <a:endParaRPr lang="en-US" dirty="0">
              <a:solidFill>
                <a:srgbClr val="404040"/>
              </a:solidFill>
            </a:endParaRPr>
          </a:p>
        </p:txBody>
      </p:sp>
      <p:sp>
        <p:nvSpPr>
          <p:cNvPr id="8" name="TextBox 7">
            <a:extLst>
              <a:ext uri="{FF2B5EF4-FFF2-40B4-BE49-F238E27FC236}">
                <a16:creationId xmlns:a16="http://schemas.microsoft.com/office/drawing/2014/main" id="{2DB8EB8C-890C-2F48-ADB7-86E720A7D577}"/>
              </a:ext>
            </a:extLst>
          </p:cNvPr>
          <p:cNvSpPr txBox="1"/>
          <p:nvPr/>
        </p:nvSpPr>
        <p:spPr>
          <a:xfrm>
            <a:off x="2419806" y="127106"/>
            <a:ext cx="6968381" cy="1138773"/>
          </a:xfrm>
          <a:prstGeom prst="rect">
            <a:avLst/>
          </a:prstGeom>
          <a:noFill/>
        </p:spPr>
        <p:txBody>
          <a:bodyPr wrap="none" rtlCol="0">
            <a:spAutoFit/>
          </a:bodyPr>
          <a:lstStyle/>
          <a:p>
            <a:pPr algn="ctr"/>
            <a:r>
              <a:rPr lang="en-US" sz="3200" dirty="0"/>
              <a:t>Future Electricity Demand in 2080-2099 </a:t>
            </a:r>
          </a:p>
          <a:p>
            <a:pPr algn="ctr"/>
            <a:r>
              <a:rPr lang="en-US" dirty="0"/>
              <a:t>(Constant population, relative to 1961-1990)</a:t>
            </a:r>
          </a:p>
          <a:p>
            <a:pPr algn="ctr"/>
            <a:r>
              <a:rPr lang="en-US" dirty="0" err="1"/>
              <a:t>Affhammer</a:t>
            </a:r>
            <a:r>
              <a:rPr lang="en-US" dirty="0"/>
              <a:t> &amp; </a:t>
            </a:r>
            <a:r>
              <a:rPr lang="en-US" dirty="0" err="1"/>
              <a:t>Aroonruengsawat</a:t>
            </a:r>
            <a:r>
              <a:rPr lang="en-US" dirty="0"/>
              <a:t> 2011 Climate Change 109 (S1)</a:t>
            </a:r>
          </a:p>
        </p:txBody>
      </p:sp>
      <p:sp>
        <p:nvSpPr>
          <p:cNvPr id="13" name="TextBox 12">
            <a:extLst>
              <a:ext uri="{FF2B5EF4-FFF2-40B4-BE49-F238E27FC236}">
                <a16:creationId xmlns:a16="http://schemas.microsoft.com/office/drawing/2014/main" id="{E50C1EFF-1D62-B24A-9179-273E1C39A808}"/>
              </a:ext>
            </a:extLst>
          </p:cNvPr>
          <p:cNvSpPr txBox="1"/>
          <p:nvPr/>
        </p:nvSpPr>
        <p:spPr>
          <a:xfrm>
            <a:off x="2152358" y="6162124"/>
            <a:ext cx="2960426" cy="369332"/>
          </a:xfrm>
          <a:prstGeom prst="rect">
            <a:avLst/>
          </a:prstGeom>
          <a:noFill/>
        </p:spPr>
        <p:txBody>
          <a:bodyPr wrap="none" rtlCol="0">
            <a:spAutoFit/>
          </a:bodyPr>
          <a:lstStyle/>
          <a:p>
            <a:r>
              <a:rPr lang="en-US" dirty="0"/>
              <a:t>IPCC A2 (“Business as usual”)</a:t>
            </a:r>
          </a:p>
        </p:txBody>
      </p:sp>
      <p:sp>
        <p:nvSpPr>
          <p:cNvPr id="15" name="TextBox 14">
            <a:extLst>
              <a:ext uri="{FF2B5EF4-FFF2-40B4-BE49-F238E27FC236}">
                <a16:creationId xmlns:a16="http://schemas.microsoft.com/office/drawing/2014/main" id="{E7D8B451-32CF-674B-905A-A2DBF4601984}"/>
              </a:ext>
            </a:extLst>
          </p:cNvPr>
          <p:cNvSpPr txBox="1"/>
          <p:nvPr/>
        </p:nvSpPr>
        <p:spPr>
          <a:xfrm>
            <a:off x="8778875" y="6162124"/>
            <a:ext cx="1859805" cy="369332"/>
          </a:xfrm>
          <a:prstGeom prst="rect">
            <a:avLst/>
          </a:prstGeom>
          <a:noFill/>
        </p:spPr>
        <p:txBody>
          <a:bodyPr wrap="none" rtlCol="0">
            <a:spAutoFit/>
          </a:bodyPr>
          <a:lstStyle/>
          <a:p>
            <a:r>
              <a:rPr lang="en-US" dirty="0"/>
              <a:t>IPCC B2 Scenario</a:t>
            </a:r>
          </a:p>
        </p:txBody>
      </p:sp>
    </p:spTree>
    <p:extLst>
      <p:ext uri="{BB962C8B-B14F-4D97-AF65-F5344CB8AC3E}">
        <p14:creationId xmlns:p14="http://schemas.microsoft.com/office/powerpoint/2010/main" val="3887533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0F453-3F33-884B-8632-B65CC77FCBF4}"/>
              </a:ext>
            </a:extLst>
          </p:cNvPr>
          <p:cNvSpPr>
            <a:spLocks noGrp="1"/>
          </p:cNvSpPr>
          <p:nvPr>
            <p:ph type="title"/>
          </p:nvPr>
        </p:nvSpPr>
        <p:spPr>
          <a:xfrm>
            <a:off x="1222375" y="127000"/>
            <a:ext cx="10131425" cy="1456267"/>
          </a:xfrm>
        </p:spPr>
        <p:txBody>
          <a:bodyPr>
            <a:normAutofit/>
          </a:bodyPr>
          <a:lstStyle/>
          <a:p>
            <a:pPr algn="ctr"/>
            <a:r>
              <a:rPr lang="en-US" sz="4400" cap="none" dirty="0"/>
              <a:t>Large Wildfire Risks Increase by 2080 AD </a:t>
            </a:r>
            <a:br>
              <a:rPr lang="en-US" sz="4000" cap="none" dirty="0"/>
            </a:br>
            <a:r>
              <a:rPr lang="en-US" cap="none" dirty="0"/>
              <a:t>Particularly In N. California (2 models)</a:t>
            </a:r>
          </a:p>
        </p:txBody>
      </p:sp>
      <p:pic>
        <p:nvPicPr>
          <p:cNvPr id="5" name="Content Placeholder 4" descr="A close up of a map&#10;&#10;Description automatically generated">
            <a:extLst>
              <a:ext uri="{FF2B5EF4-FFF2-40B4-BE49-F238E27FC236}">
                <a16:creationId xmlns:a16="http://schemas.microsoft.com/office/drawing/2014/main" id="{CD98D4F3-8B44-4844-89E0-E8FD32783C02}"/>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t="19486"/>
          <a:stretch/>
        </p:blipFill>
        <p:spPr>
          <a:xfrm>
            <a:off x="1377950" y="1583267"/>
            <a:ext cx="9436100" cy="4185528"/>
          </a:xfrm>
        </p:spPr>
      </p:pic>
      <p:pic>
        <p:nvPicPr>
          <p:cNvPr id="6" name="Content Placeholder 4" descr="A close up of a map&#10;&#10;Description automatically generated">
            <a:extLst>
              <a:ext uri="{FF2B5EF4-FFF2-40B4-BE49-F238E27FC236}">
                <a16:creationId xmlns:a16="http://schemas.microsoft.com/office/drawing/2014/main" id="{A93B1D5B-7D13-8D46-B88E-6E81426DA2E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18546" y="5825067"/>
            <a:ext cx="4677753" cy="639233"/>
          </a:xfrm>
          <a:prstGeom prst="rect">
            <a:avLst/>
          </a:prstGeom>
        </p:spPr>
      </p:pic>
      <p:sp>
        <p:nvSpPr>
          <p:cNvPr id="7" name="TextBox 6">
            <a:extLst>
              <a:ext uri="{FF2B5EF4-FFF2-40B4-BE49-F238E27FC236}">
                <a16:creationId xmlns:a16="http://schemas.microsoft.com/office/drawing/2014/main" id="{D02FA759-E1F5-684B-AF66-B5E019EA2618}"/>
              </a:ext>
            </a:extLst>
          </p:cNvPr>
          <p:cNvSpPr txBox="1"/>
          <p:nvPr/>
        </p:nvSpPr>
        <p:spPr>
          <a:xfrm rot="16200000">
            <a:off x="-1767834" y="3076984"/>
            <a:ext cx="5212068" cy="923330"/>
          </a:xfrm>
          <a:prstGeom prst="rect">
            <a:avLst/>
          </a:prstGeom>
          <a:noFill/>
        </p:spPr>
        <p:txBody>
          <a:bodyPr wrap="none" rtlCol="0">
            <a:spAutoFit/>
          </a:bodyPr>
          <a:lstStyle/>
          <a:p>
            <a:r>
              <a:rPr lang="en-US" dirty="0" err="1"/>
              <a:t>Westerling</a:t>
            </a:r>
            <a:r>
              <a:rPr lang="en-US" dirty="0"/>
              <a:t> &amp; Bryant 2008. Climatic Change (2008) 87 </a:t>
            </a:r>
          </a:p>
          <a:p>
            <a:r>
              <a:rPr lang="en-US" dirty="0"/>
              <a:t>(Suppl 1):S231–S249 DOI 10.1007/s10584-007-9363-z</a:t>
            </a:r>
          </a:p>
          <a:p>
            <a:r>
              <a:rPr lang="en-US" dirty="0"/>
              <a:t> </a:t>
            </a:r>
          </a:p>
        </p:txBody>
      </p:sp>
    </p:spTree>
    <p:extLst>
      <p:ext uri="{BB962C8B-B14F-4D97-AF65-F5344CB8AC3E}">
        <p14:creationId xmlns:p14="http://schemas.microsoft.com/office/powerpoint/2010/main" val="2087169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5F7B37-D357-CC41-99E0-128948AAE4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8902" y="1632858"/>
            <a:ext cx="3784909" cy="4312422"/>
          </a:xfrm>
          <a:prstGeom prst="rect">
            <a:avLst/>
          </a:prstGeom>
        </p:spPr>
      </p:pic>
      <p:pic>
        <p:nvPicPr>
          <p:cNvPr id="6" name="Picture 5">
            <a:extLst>
              <a:ext uri="{FF2B5EF4-FFF2-40B4-BE49-F238E27FC236}">
                <a16:creationId xmlns:a16="http://schemas.microsoft.com/office/drawing/2014/main" id="{D4E966D9-8A71-9149-8036-9B5B610D7D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99739" y="1632858"/>
            <a:ext cx="3784909" cy="4299235"/>
          </a:xfrm>
          <a:prstGeom prst="rect">
            <a:avLst/>
          </a:prstGeom>
        </p:spPr>
      </p:pic>
      <p:pic>
        <p:nvPicPr>
          <p:cNvPr id="8" name="Picture 7">
            <a:extLst>
              <a:ext uri="{FF2B5EF4-FFF2-40B4-BE49-F238E27FC236}">
                <a16:creationId xmlns:a16="http://schemas.microsoft.com/office/drawing/2014/main" id="{B05A4AAB-4F29-D04F-983B-C5A6CF96B94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20576" y="1632857"/>
            <a:ext cx="3787192" cy="4312423"/>
          </a:xfrm>
          <a:prstGeom prst="rect">
            <a:avLst/>
          </a:prstGeom>
        </p:spPr>
      </p:pic>
      <p:sp>
        <p:nvSpPr>
          <p:cNvPr id="9" name="TextBox 8">
            <a:extLst>
              <a:ext uri="{FF2B5EF4-FFF2-40B4-BE49-F238E27FC236}">
                <a16:creationId xmlns:a16="http://schemas.microsoft.com/office/drawing/2014/main" id="{E1397DC4-14B3-C84F-8B54-902D6D6215EB}"/>
              </a:ext>
            </a:extLst>
          </p:cNvPr>
          <p:cNvSpPr txBox="1"/>
          <p:nvPr/>
        </p:nvSpPr>
        <p:spPr>
          <a:xfrm>
            <a:off x="1840437" y="162675"/>
            <a:ext cx="8936805" cy="1261884"/>
          </a:xfrm>
          <a:prstGeom prst="rect">
            <a:avLst/>
          </a:prstGeom>
          <a:noFill/>
        </p:spPr>
        <p:txBody>
          <a:bodyPr wrap="none" rtlCol="0">
            <a:spAutoFit/>
          </a:bodyPr>
          <a:lstStyle/>
          <a:p>
            <a:pPr algn="ctr"/>
            <a:r>
              <a:rPr lang="en-US" sz="4000" dirty="0"/>
              <a:t>Trajectory #1: California’s Population</a:t>
            </a:r>
          </a:p>
          <a:p>
            <a:pPr algn="ctr"/>
            <a:r>
              <a:rPr lang="en-US" dirty="0"/>
              <a:t>Urban Footprint from </a:t>
            </a:r>
            <a:r>
              <a:rPr lang="en-US" dirty="0" err="1"/>
              <a:t>Stanstad</a:t>
            </a:r>
            <a:r>
              <a:rPr lang="en-US" dirty="0"/>
              <a:t> et al. 2009 California Energy Commission CEC-500-2009-013-D</a:t>
            </a:r>
          </a:p>
          <a:p>
            <a:pPr algn="ctr"/>
            <a:r>
              <a:rPr lang="en-US" dirty="0" err="1"/>
              <a:t>n.b.</a:t>
            </a:r>
            <a:r>
              <a:rPr lang="en-US" dirty="0"/>
              <a:t> a 2013 estimate has California’s 2050 population at 50 million</a:t>
            </a:r>
          </a:p>
        </p:txBody>
      </p:sp>
      <p:sp>
        <p:nvSpPr>
          <p:cNvPr id="10" name="TextBox 9">
            <a:extLst>
              <a:ext uri="{FF2B5EF4-FFF2-40B4-BE49-F238E27FC236}">
                <a16:creationId xmlns:a16="http://schemas.microsoft.com/office/drawing/2014/main" id="{ACEB8F06-883C-9E44-92D7-A179CB782FEC}"/>
              </a:ext>
            </a:extLst>
          </p:cNvPr>
          <p:cNvSpPr txBox="1"/>
          <p:nvPr/>
        </p:nvSpPr>
        <p:spPr>
          <a:xfrm>
            <a:off x="2355326" y="2049454"/>
            <a:ext cx="1407758" cy="830997"/>
          </a:xfrm>
          <a:prstGeom prst="rect">
            <a:avLst/>
          </a:prstGeom>
          <a:noFill/>
        </p:spPr>
        <p:txBody>
          <a:bodyPr wrap="none" rtlCol="0">
            <a:spAutoFit/>
          </a:bodyPr>
          <a:lstStyle/>
          <a:p>
            <a:pPr algn="ctr"/>
            <a:r>
              <a:rPr lang="en-US" sz="2800" dirty="0">
                <a:solidFill>
                  <a:schemeClr val="bg1"/>
                </a:solidFill>
              </a:rPr>
              <a:t>2007</a:t>
            </a:r>
          </a:p>
          <a:p>
            <a:pPr algn="ctr"/>
            <a:r>
              <a:rPr lang="en-US" sz="2000" dirty="0">
                <a:solidFill>
                  <a:schemeClr val="bg1"/>
                </a:solidFill>
              </a:rPr>
              <a:t>36.9 million</a:t>
            </a:r>
          </a:p>
        </p:txBody>
      </p:sp>
      <p:sp>
        <p:nvSpPr>
          <p:cNvPr id="11" name="TextBox 10">
            <a:extLst>
              <a:ext uri="{FF2B5EF4-FFF2-40B4-BE49-F238E27FC236}">
                <a16:creationId xmlns:a16="http://schemas.microsoft.com/office/drawing/2014/main" id="{5F6DB737-1E2D-7A4A-B91E-9E43B573C1D2}"/>
              </a:ext>
            </a:extLst>
          </p:cNvPr>
          <p:cNvSpPr txBox="1"/>
          <p:nvPr/>
        </p:nvSpPr>
        <p:spPr>
          <a:xfrm>
            <a:off x="6308838" y="2049453"/>
            <a:ext cx="1542410" cy="830997"/>
          </a:xfrm>
          <a:prstGeom prst="rect">
            <a:avLst/>
          </a:prstGeom>
          <a:noFill/>
        </p:spPr>
        <p:txBody>
          <a:bodyPr wrap="none" rtlCol="0">
            <a:spAutoFit/>
          </a:bodyPr>
          <a:lstStyle/>
          <a:p>
            <a:pPr algn="ctr"/>
            <a:r>
              <a:rPr lang="en-US" sz="2800" dirty="0">
                <a:solidFill>
                  <a:schemeClr val="bg1"/>
                </a:solidFill>
              </a:rPr>
              <a:t>2050</a:t>
            </a:r>
          </a:p>
          <a:p>
            <a:pPr algn="ctr"/>
            <a:r>
              <a:rPr lang="en-US" sz="2000" dirty="0">
                <a:solidFill>
                  <a:schemeClr val="bg1"/>
                </a:solidFill>
              </a:rPr>
              <a:t>59-69 million</a:t>
            </a:r>
          </a:p>
        </p:txBody>
      </p:sp>
      <p:sp>
        <p:nvSpPr>
          <p:cNvPr id="12" name="TextBox 11">
            <a:extLst>
              <a:ext uri="{FF2B5EF4-FFF2-40B4-BE49-F238E27FC236}">
                <a16:creationId xmlns:a16="http://schemas.microsoft.com/office/drawing/2014/main" id="{E6820FC4-32C6-1E4B-8D3D-0438FB0E12B5}"/>
              </a:ext>
            </a:extLst>
          </p:cNvPr>
          <p:cNvSpPr txBox="1"/>
          <p:nvPr/>
        </p:nvSpPr>
        <p:spPr>
          <a:xfrm>
            <a:off x="10242448" y="2049453"/>
            <a:ext cx="1670650" cy="830997"/>
          </a:xfrm>
          <a:prstGeom prst="rect">
            <a:avLst/>
          </a:prstGeom>
          <a:noFill/>
        </p:spPr>
        <p:txBody>
          <a:bodyPr wrap="none" rtlCol="0">
            <a:spAutoFit/>
          </a:bodyPr>
          <a:lstStyle/>
          <a:p>
            <a:pPr algn="ctr"/>
            <a:r>
              <a:rPr lang="en-US" sz="2800" dirty="0">
                <a:solidFill>
                  <a:schemeClr val="bg1"/>
                </a:solidFill>
              </a:rPr>
              <a:t>2100</a:t>
            </a:r>
          </a:p>
          <a:p>
            <a:pPr algn="ctr"/>
            <a:r>
              <a:rPr lang="en-US" sz="2000" dirty="0">
                <a:solidFill>
                  <a:schemeClr val="bg1"/>
                </a:solidFill>
              </a:rPr>
              <a:t>85-147 million</a:t>
            </a:r>
          </a:p>
        </p:txBody>
      </p:sp>
      <p:sp>
        <p:nvSpPr>
          <p:cNvPr id="13" name="TextBox 12">
            <a:extLst>
              <a:ext uri="{FF2B5EF4-FFF2-40B4-BE49-F238E27FC236}">
                <a16:creationId xmlns:a16="http://schemas.microsoft.com/office/drawing/2014/main" id="{E22C31FD-0338-1B41-A97E-ED47800C984C}"/>
              </a:ext>
            </a:extLst>
          </p:cNvPr>
          <p:cNvSpPr txBox="1"/>
          <p:nvPr/>
        </p:nvSpPr>
        <p:spPr>
          <a:xfrm>
            <a:off x="3535877" y="6039235"/>
            <a:ext cx="5995937" cy="523220"/>
          </a:xfrm>
          <a:prstGeom prst="rect">
            <a:avLst/>
          </a:prstGeom>
          <a:noFill/>
        </p:spPr>
        <p:txBody>
          <a:bodyPr wrap="none" rtlCol="0">
            <a:spAutoFit/>
          </a:bodyPr>
          <a:lstStyle/>
          <a:p>
            <a:r>
              <a:rPr lang="en-US" sz="2800" dirty="0"/>
              <a:t>Urbanizing Valleys, Foothills and Deserts</a:t>
            </a:r>
          </a:p>
        </p:txBody>
      </p:sp>
    </p:spTree>
    <p:extLst>
      <p:ext uri="{BB962C8B-B14F-4D97-AF65-F5344CB8AC3E}">
        <p14:creationId xmlns:p14="http://schemas.microsoft.com/office/powerpoint/2010/main" val="1201111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051CEB-C665-DD48-8B3C-1C4888B074C1}"/>
              </a:ext>
            </a:extLst>
          </p:cNvPr>
          <p:cNvSpPr/>
          <p:nvPr/>
        </p:nvSpPr>
        <p:spPr>
          <a:xfrm rot="5400000">
            <a:off x="8071555" y="2611314"/>
            <a:ext cx="6096000" cy="1477328"/>
          </a:xfrm>
          <a:prstGeom prst="rect">
            <a:avLst/>
          </a:prstGeom>
        </p:spPr>
        <p:txBody>
          <a:bodyPr>
            <a:spAutoFit/>
          </a:bodyPr>
          <a:lstStyle/>
          <a:p>
            <a:r>
              <a:rPr lang="en-US" dirty="0">
                <a:solidFill>
                  <a:srgbClr val="FFFFFF"/>
                </a:solidFill>
                <a:latin typeface="open sans"/>
              </a:rPr>
              <a:t>Roy, S. B., L. Chen, E. H. </a:t>
            </a:r>
            <a:r>
              <a:rPr lang="en-US" dirty="0" err="1">
                <a:solidFill>
                  <a:srgbClr val="FFFFFF"/>
                </a:solidFill>
                <a:latin typeface="open sans"/>
              </a:rPr>
              <a:t>Girvetz</a:t>
            </a:r>
            <a:r>
              <a:rPr lang="en-US" dirty="0">
                <a:solidFill>
                  <a:srgbClr val="FFFFFF"/>
                </a:solidFill>
                <a:latin typeface="open sans"/>
              </a:rPr>
              <a:t>, E. P. Maurer, W. B. Mills, and T. M. </a:t>
            </a:r>
            <a:r>
              <a:rPr lang="en-US" dirty="0" err="1">
                <a:solidFill>
                  <a:srgbClr val="FFFFFF"/>
                </a:solidFill>
                <a:latin typeface="open sans"/>
              </a:rPr>
              <a:t>Grieb</a:t>
            </a:r>
            <a:r>
              <a:rPr lang="en-US" dirty="0">
                <a:solidFill>
                  <a:srgbClr val="FFFFFF"/>
                </a:solidFill>
                <a:latin typeface="open sans"/>
              </a:rPr>
              <a:t>, 2012: Projecting water withdrawal and supply for future decades in the U.S. under climate change scenarios. </a:t>
            </a:r>
            <a:r>
              <a:rPr lang="en-US" i="1" dirty="0">
                <a:solidFill>
                  <a:srgbClr val="FFFFFF"/>
                </a:solidFill>
                <a:latin typeface="open sans"/>
              </a:rPr>
              <a:t>Environmental Science &amp; Technology</a:t>
            </a:r>
            <a:r>
              <a:rPr lang="en-US" dirty="0">
                <a:solidFill>
                  <a:srgbClr val="FFFFFF"/>
                </a:solidFill>
                <a:latin typeface="open sans"/>
              </a:rPr>
              <a:t>, </a:t>
            </a:r>
            <a:r>
              <a:rPr lang="en-US" b="1" dirty="0">
                <a:solidFill>
                  <a:srgbClr val="FFFFFF"/>
                </a:solidFill>
                <a:latin typeface="open sans"/>
              </a:rPr>
              <a:t>46</a:t>
            </a:r>
            <a:r>
              <a:rPr lang="en-US" dirty="0">
                <a:solidFill>
                  <a:srgbClr val="FFFFFF"/>
                </a:solidFill>
                <a:latin typeface="open sans"/>
              </a:rPr>
              <a:t>, 2545−2556, doi:10.1021/es2030774. </a:t>
            </a:r>
            <a:endParaRPr lang="en-US" dirty="0"/>
          </a:p>
        </p:txBody>
      </p:sp>
      <p:pic>
        <p:nvPicPr>
          <p:cNvPr id="4" name="Picture 3" descr="A close up of a map&#10;&#10;Description automatically generated">
            <a:extLst>
              <a:ext uri="{FF2B5EF4-FFF2-40B4-BE49-F238E27FC236}">
                <a16:creationId xmlns:a16="http://schemas.microsoft.com/office/drawing/2014/main" id="{F2487473-AEEE-7841-9F10-D7C66EE52C3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8936"/>
          <a:stretch/>
        </p:blipFill>
        <p:spPr>
          <a:xfrm>
            <a:off x="609600" y="1806222"/>
            <a:ext cx="9471378" cy="4459434"/>
          </a:xfrm>
          <a:prstGeom prst="rect">
            <a:avLst/>
          </a:prstGeom>
        </p:spPr>
      </p:pic>
      <p:sp>
        <p:nvSpPr>
          <p:cNvPr id="5" name="Rectangle 4">
            <a:extLst>
              <a:ext uri="{FF2B5EF4-FFF2-40B4-BE49-F238E27FC236}">
                <a16:creationId xmlns:a16="http://schemas.microsoft.com/office/drawing/2014/main" id="{027CBEDE-F3CD-F74E-98B6-49751306F8A6}"/>
              </a:ext>
            </a:extLst>
          </p:cNvPr>
          <p:cNvSpPr/>
          <p:nvPr/>
        </p:nvSpPr>
        <p:spPr>
          <a:xfrm>
            <a:off x="2349436" y="6265656"/>
            <a:ext cx="5991705" cy="369332"/>
          </a:xfrm>
          <a:prstGeom prst="rect">
            <a:avLst/>
          </a:prstGeom>
        </p:spPr>
        <p:txBody>
          <a:bodyPr wrap="none">
            <a:spAutoFit/>
          </a:bodyPr>
          <a:lstStyle/>
          <a:p>
            <a:r>
              <a:rPr lang="en-US" dirty="0">
                <a:hlinkClick r:id="rId3">
                  <a:extLst>
                    <a:ext uri="{A12FA001-AC4F-418D-AE19-62706E023703}">
                      <ahyp:hlinkClr xmlns:ahyp="http://schemas.microsoft.com/office/drawing/2018/hyperlinkcolor" val="tx"/>
                    </a:ext>
                  </a:extLst>
                </a:hlinkClick>
              </a:rPr>
              <a:t>https://nca2014.globalchange.gov/report/sectors/ecosystems</a:t>
            </a:r>
            <a:endParaRPr lang="en-US" dirty="0"/>
          </a:p>
        </p:txBody>
      </p:sp>
      <p:sp>
        <p:nvSpPr>
          <p:cNvPr id="6" name="TextBox 5">
            <a:extLst>
              <a:ext uri="{FF2B5EF4-FFF2-40B4-BE49-F238E27FC236}">
                <a16:creationId xmlns:a16="http://schemas.microsoft.com/office/drawing/2014/main" id="{38E192A0-D15D-2846-8045-BCEF8169F955}"/>
              </a:ext>
            </a:extLst>
          </p:cNvPr>
          <p:cNvSpPr txBox="1"/>
          <p:nvPr/>
        </p:nvSpPr>
        <p:spPr>
          <a:xfrm>
            <a:off x="1514058" y="301978"/>
            <a:ext cx="8101962" cy="1200329"/>
          </a:xfrm>
          <a:prstGeom prst="rect">
            <a:avLst/>
          </a:prstGeom>
          <a:noFill/>
        </p:spPr>
        <p:txBody>
          <a:bodyPr wrap="none" rtlCol="0">
            <a:spAutoFit/>
          </a:bodyPr>
          <a:lstStyle/>
          <a:p>
            <a:pPr algn="ctr"/>
            <a:r>
              <a:rPr lang="en-US" sz="3600" dirty="0"/>
              <a:t>Water supplies in 2050 threatened by </a:t>
            </a:r>
          </a:p>
          <a:p>
            <a:pPr algn="ctr"/>
            <a:r>
              <a:rPr lang="en-US" sz="3600" dirty="0"/>
              <a:t>overdrafts (left) and climate change (right)</a:t>
            </a:r>
          </a:p>
        </p:txBody>
      </p:sp>
    </p:spTree>
    <p:extLst>
      <p:ext uri="{BB962C8B-B14F-4D97-AF65-F5344CB8AC3E}">
        <p14:creationId xmlns:p14="http://schemas.microsoft.com/office/powerpoint/2010/main" val="7123581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44389-AEF8-BB43-B66A-D69605275D92}"/>
              </a:ext>
            </a:extLst>
          </p:cNvPr>
          <p:cNvSpPr>
            <a:spLocks noGrp="1"/>
          </p:cNvSpPr>
          <p:nvPr>
            <p:ph type="title"/>
          </p:nvPr>
        </p:nvSpPr>
        <p:spPr>
          <a:xfrm>
            <a:off x="757239" y="215233"/>
            <a:ext cx="10131425" cy="1456267"/>
          </a:xfrm>
        </p:spPr>
        <p:txBody>
          <a:bodyPr>
            <a:normAutofit fontScale="90000"/>
          </a:bodyPr>
          <a:lstStyle/>
          <a:p>
            <a:pPr algn="ctr"/>
            <a:r>
              <a:rPr lang="en-US" sz="4400" cap="none" dirty="0"/>
              <a:t>Bird Community Changes By ~2060 AD </a:t>
            </a:r>
            <a:br>
              <a:rPr lang="en-US" sz="4400" cap="none" dirty="0"/>
            </a:br>
            <a:r>
              <a:rPr lang="en-US" sz="3200" cap="none" dirty="0"/>
              <a:t>In Four Models—Most change (red) in Deserts and Sierra foothills</a:t>
            </a:r>
          </a:p>
        </p:txBody>
      </p:sp>
      <p:pic>
        <p:nvPicPr>
          <p:cNvPr id="5" name="Content Placeholder 4" descr="A close up of a map&#10;&#10;Description automatically generated">
            <a:extLst>
              <a:ext uri="{FF2B5EF4-FFF2-40B4-BE49-F238E27FC236}">
                <a16:creationId xmlns:a16="http://schemas.microsoft.com/office/drawing/2014/main" id="{88B23BDB-A745-6D4E-8D7C-A3C6F77F83F6}"/>
              </a:ext>
            </a:extLst>
          </p:cNvPr>
          <p:cNvPicPr>
            <a:picLocks noGrp="1" noChangeAspect="1"/>
          </p:cNvPicPr>
          <p:nvPr>
            <p:ph idx="1"/>
          </p:nvPr>
        </p:nvPicPr>
        <p:blipFill>
          <a:blip r:embed="rId2"/>
          <a:stretch>
            <a:fillRect/>
          </a:stretch>
        </p:blipFill>
        <p:spPr>
          <a:xfrm>
            <a:off x="595312" y="1792484"/>
            <a:ext cx="11001375" cy="4451153"/>
          </a:xfrm>
        </p:spPr>
      </p:pic>
      <p:sp>
        <p:nvSpPr>
          <p:cNvPr id="6" name="TextBox 5">
            <a:extLst>
              <a:ext uri="{FF2B5EF4-FFF2-40B4-BE49-F238E27FC236}">
                <a16:creationId xmlns:a16="http://schemas.microsoft.com/office/drawing/2014/main" id="{797A846D-5184-A646-9FBF-D753D5A57533}"/>
              </a:ext>
            </a:extLst>
          </p:cNvPr>
          <p:cNvSpPr txBox="1"/>
          <p:nvPr/>
        </p:nvSpPr>
        <p:spPr>
          <a:xfrm>
            <a:off x="2500312" y="6364621"/>
            <a:ext cx="7615098" cy="646331"/>
          </a:xfrm>
          <a:prstGeom prst="rect">
            <a:avLst/>
          </a:prstGeom>
          <a:noFill/>
        </p:spPr>
        <p:txBody>
          <a:bodyPr wrap="none" rtlCol="0">
            <a:spAutoFit/>
          </a:bodyPr>
          <a:lstStyle/>
          <a:p>
            <a:r>
              <a:rPr lang="en-US" dirty="0" err="1"/>
              <a:t>Stralberg</a:t>
            </a:r>
            <a:r>
              <a:rPr lang="en-US" dirty="0"/>
              <a:t> et al. 2009. </a:t>
            </a:r>
            <a:r>
              <a:rPr lang="en-US" dirty="0" err="1"/>
              <a:t>PLoS</a:t>
            </a:r>
            <a:r>
              <a:rPr lang="en-US" dirty="0"/>
              <a:t> ONE 4(9): e6825. doi:10.1371/journal.pone.0006825</a:t>
            </a:r>
          </a:p>
          <a:p>
            <a:r>
              <a:rPr lang="en-US" dirty="0"/>
              <a:t> </a:t>
            </a:r>
          </a:p>
        </p:txBody>
      </p:sp>
    </p:spTree>
    <p:extLst>
      <p:ext uri="{BB962C8B-B14F-4D97-AF65-F5344CB8AC3E}">
        <p14:creationId xmlns:p14="http://schemas.microsoft.com/office/powerpoint/2010/main" val="1765625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9C37A-0759-A84F-A2C2-FF381EAB037B}"/>
              </a:ext>
            </a:extLst>
          </p:cNvPr>
          <p:cNvSpPr>
            <a:spLocks noGrp="1"/>
          </p:cNvSpPr>
          <p:nvPr>
            <p:ph type="title"/>
          </p:nvPr>
        </p:nvSpPr>
        <p:spPr>
          <a:xfrm>
            <a:off x="233361" y="822188"/>
            <a:ext cx="10131425" cy="1456267"/>
          </a:xfrm>
        </p:spPr>
        <p:txBody>
          <a:bodyPr>
            <a:normAutofit fontScale="90000"/>
          </a:bodyPr>
          <a:lstStyle/>
          <a:p>
            <a:r>
              <a:rPr lang="en-US" sz="4400" cap="none" dirty="0"/>
              <a:t>Atmospheric Rivers </a:t>
            </a:r>
            <a:br>
              <a:rPr lang="en-US" sz="4400" cap="none" dirty="0"/>
            </a:br>
            <a:r>
              <a:rPr lang="en-US" sz="4400" cap="none" dirty="0"/>
              <a:t>Shift South </a:t>
            </a:r>
            <a:br>
              <a:rPr lang="en-US" sz="4000" cap="none" dirty="0"/>
            </a:br>
            <a:r>
              <a:rPr lang="en-US" sz="4000" cap="none" dirty="0"/>
              <a:t>(over SoCal)</a:t>
            </a:r>
          </a:p>
        </p:txBody>
      </p:sp>
      <p:pic>
        <p:nvPicPr>
          <p:cNvPr id="5" name="Content Placeholder 4" descr="A picture containing sitting&#10;&#10;Description automatically generated">
            <a:extLst>
              <a:ext uri="{FF2B5EF4-FFF2-40B4-BE49-F238E27FC236}">
                <a16:creationId xmlns:a16="http://schemas.microsoft.com/office/drawing/2014/main" id="{6C0AD0EC-7CBC-044F-98C7-E33D96E9CD2A}"/>
              </a:ext>
            </a:extLst>
          </p:cNvPr>
          <p:cNvPicPr>
            <a:picLocks noGrp="1" noChangeAspect="1"/>
          </p:cNvPicPr>
          <p:nvPr>
            <p:ph idx="1"/>
          </p:nvPr>
        </p:nvPicPr>
        <p:blipFill>
          <a:blip r:embed="rId3"/>
          <a:stretch>
            <a:fillRect/>
          </a:stretch>
        </p:blipFill>
        <p:spPr>
          <a:xfrm>
            <a:off x="4629151" y="281501"/>
            <a:ext cx="7329488" cy="6294997"/>
          </a:xfrm>
        </p:spPr>
      </p:pic>
      <p:sp>
        <p:nvSpPr>
          <p:cNvPr id="6" name="TextBox 5">
            <a:extLst>
              <a:ext uri="{FF2B5EF4-FFF2-40B4-BE49-F238E27FC236}">
                <a16:creationId xmlns:a16="http://schemas.microsoft.com/office/drawing/2014/main" id="{AFE04554-7BB0-7640-ADE6-6B5D4D5CA1DB}"/>
              </a:ext>
            </a:extLst>
          </p:cNvPr>
          <p:cNvSpPr txBox="1"/>
          <p:nvPr/>
        </p:nvSpPr>
        <p:spPr>
          <a:xfrm>
            <a:off x="233361" y="2819142"/>
            <a:ext cx="4252914" cy="1384995"/>
          </a:xfrm>
          <a:prstGeom prst="rect">
            <a:avLst/>
          </a:prstGeom>
          <a:noFill/>
        </p:spPr>
        <p:txBody>
          <a:bodyPr wrap="square" rtlCol="0">
            <a:spAutoFit/>
          </a:bodyPr>
          <a:lstStyle/>
          <a:p>
            <a:r>
              <a:rPr lang="en-US" sz="2800" dirty="0"/>
              <a:t>Wind speeds in meters/sec for RCP8.5-historical climatology </a:t>
            </a:r>
          </a:p>
        </p:txBody>
      </p:sp>
      <p:sp>
        <p:nvSpPr>
          <p:cNvPr id="7" name="TextBox 6">
            <a:extLst>
              <a:ext uri="{FF2B5EF4-FFF2-40B4-BE49-F238E27FC236}">
                <a16:creationId xmlns:a16="http://schemas.microsoft.com/office/drawing/2014/main" id="{984F2A5D-38FA-2C4D-89C2-DD7A64A1DE3D}"/>
              </a:ext>
            </a:extLst>
          </p:cNvPr>
          <p:cNvSpPr txBox="1"/>
          <p:nvPr/>
        </p:nvSpPr>
        <p:spPr>
          <a:xfrm>
            <a:off x="233361" y="4729839"/>
            <a:ext cx="4095480" cy="1200329"/>
          </a:xfrm>
          <a:prstGeom prst="rect">
            <a:avLst/>
          </a:prstGeom>
          <a:noFill/>
        </p:spPr>
        <p:txBody>
          <a:bodyPr wrap="none" rtlCol="0">
            <a:spAutoFit/>
          </a:bodyPr>
          <a:lstStyle/>
          <a:p>
            <a:r>
              <a:rPr lang="en-US" dirty="0"/>
              <a:t>Shields &amp; </a:t>
            </a:r>
            <a:r>
              <a:rPr lang="en-US" dirty="0" err="1"/>
              <a:t>Kiehl</a:t>
            </a:r>
            <a:r>
              <a:rPr lang="en-US" dirty="0"/>
              <a:t> 2016. </a:t>
            </a:r>
            <a:r>
              <a:rPr lang="en-US" dirty="0" err="1"/>
              <a:t>Geophys</a:t>
            </a:r>
            <a:r>
              <a:rPr lang="en-US" dirty="0"/>
              <a:t>. Res. Lett., </a:t>
            </a:r>
          </a:p>
          <a:p>
            <a:r>
              <a:rPr lang="en-US" dirty="0"/>
              <a:t>43, 8775–8782,</a:t>
            </a:r>
          </a:p>
          <a:p>
            <a:r>
              <a:rPr lang="en-US" dirty="0"/>
              <a:t>doi:10.1002/2016GL070470.</a:t>
            </a:r>
          </a:p>
          <a:p>
            <a:endParaRPr lang="en-US" dirty="0"/>
          </a:p>
        </p:txBody>
      </p:sp>
    </p:spTree>
    <p:extLst>
      <p:ext uri="{BB962C8B-B14F-4D97-AF65-F5344CB8AC3E}">
        <p14:creationId xmlns:p14="http://schemas.microsoft.com/office/powerpoint/2010/main" val="1736334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0CDDBC-4809-A447-AAC6-BF5AAC918F3C}"/>
              </a:ext>
            </a:extLst>
          </p:cNvPr>
          <p:cNvSpPr/>
          <p:nvPr/>
        </p:nvSpPr>
        <p:spPr>
          <a:xfrm>
            <a:off x="1394177" y="1456267"/>
            <a:ext cx="9392355" cy="4899378"/>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BDBDFE5-678B-3944-99D3-D446CE2BCEBC}"/>
              </a:ext>
            </a:extLst>
          </p:cNvPr>
          <p:cNvSpPr/>
          <p:nvPr/>
        </p:nvSpPr>
        <p:spPr>
          <a:xfrm rot="5400000">
            <a:off x="8236654" y="3602546"/>
            <a:ext cx="6096000" cy="646331"/>
          </a:xfrm>
          <a:prstGeom prst="rect">
            <a:avLst/>
          </a:prstGeom>
        </p:spPr>
        <p:txBody>
          <a:bodyPr>
            <a:spAutoFit/>
          </a:bodyPr>
          <a:lstStyle/>
          <a:p>
            <a:r>
              <a:rPr lang="en-US" dirty="0">
                <a:solidFill>
                  <a:srgbClr val="FFFFFF"/>
                </a:solidFill>
                <a:latin typeface="open sans"/>
              </a:rPr>
              <a:t>Kent, J. D., 2006: Louisiana Hurricane Impact Atlas. 39 pp., Louisiana Geographic Information Center, Baton Rouge, LA</a:t>
            </a:r>
            <a:endParaRPr lang="en-US" dirty="0"/>
          </a:p>
        </p:txBody>
      </p:sp>
      <p:pic>
        <p:nvPicPr>
          <p:cNvPr id="4" name="Picture 3" descr="A close up of an animal&#10;&#10;Description automatically generated">
            <a:extLst>
              <a:ext uri="{FF2B5EF4-FFF2-40B4-BE49-F238E27FC236}">
                <a16:creationId xmlns:a16="http://schemas.microsoft.com/office/drawing/2014/main" id="{94DC8645-D194-AA40-99B9-2CB9BB2ABC5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6886" t="22876" r="5112" b="3672"/>
          <a:stretch/>
        </p:blipFill>
        <p:spPr>
          <a:xfrm>
            <a:off x="2156178" y="1617134"/>
            <a:ext cx="8173156" cy="4738511"/>
          </a:xfrm>
          <a:prstGeom prst="rect">
            <a:avLst/>
          </a:prstGeom>
        </p:spPr>
      </p:pic>
      <p:sp>
        <p:nvSpPr>
          <p:cNvPr id="7" name="TextBox 6">
            <a:extLst>
              <a:ext uri="{FF2B5EF4-FFF2-40B4-BE49-F238E27FC236}">
                <a16:creationId xmlns:a16="http://schemas.microsoft.com/office/drawing/2014/main" id="{C173DEAC-25DD-1846-8A22-7F0A1ACD6557}"/>
              </a:ext>
            </a:extLst>
          </p:cNvPr>
          <p:cNvSpPr txBox="1"/>
          <p:nvPr/>
        </p:nvSpPr>
        <p:spPr>
          <a:xfrm>
            <a:off x="2657081" y="174977"/>
            <a:ext cx="6825586" cy="1200329"/>
          </a:xfrm>
          <a:prstGeom prst="rect">
            <a:avLst/>
          </a:prstGeom>
          <a:noFill/>
        </p:spPr>
        <p:txBody>
          <a:bodyPr wrap="none" rtlCol="0">
            <a:spAutoFit/>
          </a:bodyPr>
          <a:lstStyle/>
          <a:p>
            <a:pPr algn="ctr"/>
            <a:r>
              <a:rPr lang="en-US" sz="3600" dirty="0"/>
              <a:t>Climate Refugees</a:t>
            </a:r>
          </a:p>
          <a:p>
            <a:pPr algn="ctr"/>
            <a:r>
              <a:rPr lang="en-US" sz="3600" dirty="0"/>
              <a:t>where did the Katrina Evacuees go?</a:t>
            </a:r>
          </a:p>
        </p:txBody>
      </p:sp>
      <p:sp>
        <p:nvSpPr>
          <p:cNvPr id="8" name="Rectangle 7">
            <a:extLst>
              <a:ext uri="{FF2B5EF4-FFF2-40B4-BE49-F238E27FC236}">
                <a16:creationId xmlns:a16="http://schemas.microsoft.com/office/drawing/2014/main" id="{BEBE1C83-F52F-D449-8F2A-53BF2AC7B886}"/>
              </a:ext>
            </a:extLst>
          </p:cNvPr>
          <p:cNvSpPr/>
          <p:nvPr/>
        </p:nvSpPr>
        <p:spPr>
          <a:xfrm>
            <a:off x="3047999" y="6355645"/>
            <a:ext cx="6841067" cy="369332"/>
          </a:xfrm>
          <a:prstGeom prst="rect">
            <a:avLst/>
          </a:prstGeom>
        </p:spPr>
        <p:txBody>
          <a:bodyPr wrap="square">
            <a:spAutoFit/>
          </a:bodyPr>
          <a:lstStyle/>
          <a:p>
            <a:r>
              <a:rPr lang="en-US" dirty="0">
                <a:hlinkClick r:id="rId3"/>
              </a:rPr>
              <a:t>https://nca2014.globalchange.gov/report/sectors/human-health</a:t>
            </a:r>
            <a:endParaRPr lang="en-US" dirty="0"/>
          </a:p>
        </p:txBody>
      </p:sp>
    </p:spTree>
    <p:extLst>
      <p:ext uri="{BB962C8B-B14F-4D97-AF65-F5344CB8AC3E}">
        <p14:creationId xmlns:p14="http://schemas.microsoft.com/office/powerpoint/2010/main" val="5383644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35ACFE-3D04-6443-8638-96E068BBEAB8}"/>
              </a:ext>
            </a:extLst>
          </p:cNvPr>
          <p:cNvSpPr/>
          <p:nvPr/>
        </p:nvSpPr>
        <p:spPr>
          <a:xfrm rot="5400000">
            <a:off x="8173158" y="3209835"/>
            <a:ext cx="6096000" cy="1200329"/>
          </a:xfrm>
          <a:prstGeom prst="rect">
            <a:avLst/>
          </a:prstGeom>
        </p:spPr>
        <p:txBody>
          <a:bodyPr>
            <a:spAutoFit/>
          </a:bodyPr>
          <a:lstStyle/>
          <a:p>
            <a:r>
              <a:rPr lang="en-US" dirty="0">
                <a:solidFill>
                  <a:srgbClr val="FFFFFF"/>
                </a:solidFill>
                <a:latin typeface="open sans"/>
              </a:rPr>
              <a:t>Brownstein, J. S., T. R. Holford, and D. Fish, 2005: Effect of climate change on Lyme disease risk in North America. </a:t>
            </a:r>
            <a:r>
              <a:rPr lang="en-US" i="1" dirty="0" err="1">
                <a:solidFill>
                  <a:srgbClr val="FFFFFF"/>
                </a:solidFill>
                <a:latin typeface="open sans"/>
              </a:rPr>
              <a:t>EcoHealth</a:t>
            </a:r>
            <a:r>
              <a:rPr lang="en-US" dirty="0">
                <a:solidFill>
                  <a:srgbClr val="FFFFFF"/>
                </a:solidFill>
                <a:latin typeface="open sans"/>
              </a:rPr>
              <a:t>, </a:t>
            </a:r>
            <a:r>
              <a:rPr lang="en-US" b="1" dirty="0">
                <a:solidFill>
                  <a:srgbClr val="FFFFFF"/>
                </a:solidFill>
                <a:latin typeface="open sans"/>
              </a:rPr>
              <a:t>2</a:t>
            </a:r>
            <a:r>
              <a:rPr lang="en-US" dirty="0">
                <a:solidFill>
                  <a:srgbClr val="FFFFFF"/>
                </a:solidFill>
                <a:latin typeface="open sans"/>
              </a:rPr>
              <a:t>, 38-46, doi:10.1007/s10393-004-0139-x. |</a:t>
            </a:r>
            <a:endParaRPr lang="en-US" dirty="0"/>
          </a:p>
        </p:txBody>
      </p:sp>
      <p:pic>
        <p:nvPicPr>
          <p:cNvPr id="4" name="Picture 3" descr="A screenshot of a video game&#10;&#10;Description automatically generated">
            <a:extLst>
              <a:ext uri="{FF2B5EF4-FFF2-40B4-BE49-F238E27FC236}">
                <a16:creationId xmlns:a16="http://schemas.microsoft.com/office/drawing/2014/main" id="{4749607C-E9F7-334F-A9C2-119EE380872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1919"/>
          <a:stretch/>
        </p:blipFill>
        <p:spPr>
          <a:xfrm>
            <a:off x="370677" y="1481667"/>
            <a:ext cx="10466478" cy="3894666"/>
          </a:xfrm>
          <a:prstGeom prst="rect">
            <a:avLst/>
          </a:prstGeom>
        </p:spPr>
      </p:pic>
      <p:sp>
        <p:nvSpPr>
          <p:cNvPr id="5" name="Rectangle 4">
            <a:extLst>
              <a:ext uri="{FF2B5EF4-FFF2-40B4-BE49-F238E27FC236}">
                <a16:creationId xmlns:a16="http://schemas.microsoft.com/office/drawing/2014/main" id="{DCFF2C65-788B-114C-859F-518B3889A6B2}"/>
              </a:ext>
            </a:extLst>
          </p:cNvPr>
          <p:cNvSpPr/>
          <p:nvPr/>
        </p:nvSpPr>
        <p:spPr>
          <a:xfrm>
            <a:off x="2720622" y="5589390"/>
            <a:ext cx="6750755" cy="369332"/>
          </a:xfrm>
          <a:prstGeom prst="rect">
            <a:avLst/>
          </a:prstGeom>
        </p:spPr>
        <p:txBody>
          <a:bodyPr wrap="square">
            <a:spAutoFit/>
          </a:bodyPr>
          <a:lstStyle/>
          <a:p>
            <a:r>
              <a:rPr lang="en-US" dirty="0">
                <a:hlinkClick r:id="rId3"/>
              </a:rPr>
              <a:t>https://nca2014.globalchange.gov/report/sectors/human-health</a:t>
            </a:r>
            <a:endParaRPr lang="en-US" dirty="0"/>
          </a:p>
        </p:txBody>
      </p:sp>
      <p:sp>
        <p:nvSpPr>
          <p:cNvPr id="6" name="TextBox 5">
            <a:extLst>
              <a:ext uri="{FF2B5EF4-FFF2-40B4-BE49-F238E27FC236}">
                <a16:creationId xmlns:a16="http://schemas.microsoft.com/office/drawing/2014/main" id="{0C5601B6-E31D-E941-80A8-F93A3635FC05}"/>
              </a:ext>
            </a:extLst>
          </p:cNvPr>
          <p:cNvSpPr txBox="1"/>
          <p:nvPr/>
        </p:nvSpPr>
        <p:spPr>
          <a:xfrm>
            <a:off x="1885244" y="297921"/>
            <a:ext cx="7704930" cy="1077218"/>
          </a:xfrm>
          <a:prstGeom prst="rect">
            <a:avLst/>
          </a:prstGeom>
          <a:noFill/>
        </p:spPr>
        <p:txBody>
          <a:bodyPr wrap="none" rtlCol="0">
            <a:spAutoFit/>
          </a:bodyPr>
          <a:lstStyle/>
          <a:p>
            <a:pPr algn="ctr"/>
            <a:r>
              <a:rPr lang="en-US" sz="3200" dirty="0"/>
              <a:t>Ticks (as a vector of Lyme disease) spread up </a:t>
            </a:r>
          </a:p>
          <a:p>
            <a:pPr algn="ctr"/>
            <a:r>
              <a:rPr lang="en-US" sz="3200" dirty="0"/>
              <a:t>the Mississippi Valley and into Canada</a:t>
            </a:r>
          </a:p>
        </p:txBody>
      </p:sp>
    </p:spTree>
    <p:extLst>
      <p:ext uri="{BB962C8B-B14F-4D97-AF65-F5344CB8AC3E}">
        <p14:creationId xmlns:p14="http://schemas.microsoft.com/office/powerpoint/2010/main" val="31852964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65E19-3E28-AF4A-BB8F-6849343EE1C4}"/>
              </a:ext>
            </a:extLst>
          </p:cNvPr>
          <p:cNvSpPr>
            <a:spLocks noGrp="1"/>
          </p:cNvSpPr>
          <p:nvPr>
            <p:ph type="title"/>
          </p:nvPr>
        </p:nvSpPr>
        <p:spPr>
          <a:xfrm>
            <a:off x="6192647" y="235177"/>
            <a:ext cx="10131425" cy="1456267"/>
          </a:xfrm>
        </p:spPr>
        <p:txBody>
          <a:bodyPr>
            <a:normAutofit/>
          </a:bodyPr>
          <a:lstStyle/>
          <a:p>
            <a:r>
              <a:rPr lang="en-US" cap="none" dirty="0"/>
              <a:t>Household Carbon Footprint</a:t>
            </a:r>
          </a:p>
        </p:txBody>
      </p:sp>
      <p:pic>
        <p:nvPicPr>
          <p:cNvPr id="5" name="Content Placeholder 4" descr="A picture containing photo, bunch, different, many&#10;&#10;Description automatically generated">
            <a:extLst>
              <a:ext uri="{FF2B5EF4-FFF2-40B4-BE49-F238E27FC236}">
                <a16:creationId xmlns:a16="http://schemas.microsoft.com/office/drawing/2014/main" id="{EA47864D-232B-8F45-841A-E07A1BAF25A7}"/>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rot="16200000">
            <a:off x="-227849" y="553690"/>
            <a:ext cx="6668379" cy="5786029"/>
          </a:xfrm>
        </p:spPr>
      </p:pic>
      <p:sp>
        <p:nvSpPr>
          <p:cNvPr id="6" name="TextBox 5">
            <a:extLst>
              <a:ext uri="{FF2B5EF4-FFF2-40B4-BE49-F238E27FC236}">
                <a16:creationId xmlns:a16="http://schemas.microsoft.com/office/drawing/2014/main" id="{A402AD4F-AE02-1B45-90A2-5F96F1AE3287}"/>
              </a:ext>
            </a:extLst>
          </p:cNvPr>
          <p:cNvSpPr txBox="1"/>
          <p:nvPr/>
        </p:nvSpPr>
        <p:spPr>
          <a:xfrm>
            <a:off x="6404517" y="1773044"/>
            <a:ext cx="5412315" cy="3323987"/>
          </a:xfrm>
          <a:prstGeom prst="rect">
            <a:avLst/>
          </a:prstGeom>
          <a:noFill/>
        </p:spPr>
        <p:txBody>
          <a:bodyPr wrap="none" rtlCol="0">
            <a:spAutoFit/>
          </a:bodyPr>
          <a:lstStyle/>
          <a:p>
            <a:r>
              <a:rPr lang="en-US" dirty="0"/>
              <a:t>Greenhouse gas emissions due to source of energy,</a:t>
            </a:r>
          </a:p>
          <a:p>
            <a:r>
              <a:rPr lang="en-US" dirty="0"/>
              <a:t>Housing, transport and material goods</a:t>
            </a:r>
          </a:p>
          <a:p>
            <a:r>
              <a:rPr lang="en-US" dirty="0"/>
              <a:t>Fool and services.</a:t>
            </a:r>
          </a:p>
          <a:p>
            <a:endParaRPr lang="en-US" dirty="0"/>
          </a:p>
          <a:p>
            <a:r>
              <a:rPr lang="en-US" sz="2400" dirty="0"/>
              <a:t>Note that total emissions (panel G) are </a:t>
            </a:r>
          </a:p>
          <a:p>
            <a:r>
              <a:rPr lang="en-US" sz="2400" dirty="0"/>
              <a:t>Concentrated in suburban areas in the </a:t>
            </a:r>
          </a:p>
          <a:p>
            <a:r>
              <a:rPr lang="en-US" sz="2400" dirty="0"/>
              <a:t>Midwest where coal-fired Electricity, long </a:t>
            </a:r>
          </a:p>
          <a:p>
            <a:r>
              <a:rPr lang="en-US" sz="2400" dirty="0"/>
              <a:t>distance driving and large homes</a:t>
            </a:r>
          </a:p>
          <a:p>
            <a:r>
              <a:rPr lang="en-US" sz="2400" dirty="0"/>
              <a:t>Increase carbon intensity</a:t>
            </a:r>
          </a:p>
          <a:p>
            <a:endParaRPr lang="en-US" dirty="0"/>
          </a:p>
        </p:txBody>
      </p:sp>
      <p:sp>
        <p:nvSpPr>
          <p:cNvPr id="7" name="Rectangle 6">
            <a:extLst>
              <a:ext uri="{FF2B5EF4-FFF2-40B4-BE49-F238E27FC236}">
                <a16:creationId xmlns:a16="http://schemas.microsoft.com/office/drawing/2014/main" id="{1090B991-A799-BC44-8A59-4A4D161682CC}"/>
              </a:ext>
            </a:extLst>
          </p:cNvPr>
          <p:cNvSpPr/>
          <p:nvPr/>
        </p:nvSpPr>
        <p:spPr>
          <a:xfrm>
            <a:off x="6404517" y="4987487"/>
            <a:ext cx="6096000" cy="1477328"/>
          </a:xfrm>
          <a:prstGeom prst="rect">
            <a:avLst/>
          </a:prstGeom>
        </p:spPr>
        <p:txBody>
          <a:bodyPr>
            <a:spAutoFit/>
          </a:bodyPr>
          <a:lstStyle/>
          <a:p>
            <a:r>
              <a:rPr lang="en-US" dirty="0">
                <a:latin typeface="Source Sans Pro" panose="020B0503030403020204" pitchFamily="34" charset="0"/>
                <a:hlinkClick r:id="rId3">
                  <a:extLst>
                    <a:ext uri="{A12FA001-AC4F-418D-AE19-62706E023703}">
                      <ahyp:hlinkClr xmlns:ahyp="http://schemas.microsoft.com/office/drawing/2018/hyperlinkcolor" val="tx"/>
                    </a:ext>
                  </a:extLst>
                </a:hlinkClick>
              </a:rPr>
              <a:t>Christopher M. Jones </a:t>
            </a:r>
            <a:r>
              <a:rPr lang="en-US" dirty="0">
                <a:latin typeface="Source Sans Pro" panose="020B0503030403020204" pitchFamily="34" charset="0"/>
              </a:rPr>
              <a:t>and </a:t>
            </a:r>
            <a:r>
              <a:rPr lang="en-US" dirty="0">
                <a:latin typeface="Source Sans Pro" panose="020B0503030403020204" pitchFamily="34" charset="0"/>
                <a:hlinkClick r:id="rId4">
                  <a:extLst>
                    <a:ext uri="{A12FA001-AC4F-418D-AE19-62706E023703}">
                      <ahyp:hlinkClr xmlns:ahyp="http://schemas.microsoft.com/office/drawing/2018/hyperlinkcolor" val="tx"/>
                    </a:ext>
                  </a:extLst>
                </a:hlinkClick>
              </a:rPr>
              <a:t>Daniel M. Kammen</a:t>
            </a:r>
            <a:r>
              <a:rPr lang="en-US" dirty="0">
                <a:latin typeface="Source Sans Pro" panose="020B0503030403020204" pitchFamily="34" charset="0"/>
              </a:rPr>
              <a:t>, </a:t>
            </a:r>
            <a:r>
              <a:rPr lang="en-US" dirty="0">
                <a:latin typeface="Source Sans Pro" panose="020B0503030403020204" pitchFamily="34" charset="0"/>
                <a:hlinkClick r:id="rId5">
                  <a:extLst>
                    <a:ext uri="{A12FA001-AC4F-418D-AE19-62706E023703}">
                      <ahyp:hlinkClr xmlns:ahyp="http://schemas.microsoft.com/office/drawing/2018/hyperlinkcolor" val="tx"/>
                    </a:ext>
                  </a:extLst>
                </a:hlinkClick>
              </a:rPr>
              <a:t>Spatial Distribution of U.S. Household Carbon Footprints Reveals Suburbanization Undermines Greenhouse Gas Benefits of Urban Population Density</a:t>
            </a:r>
            <a:r>
              <a:rPr lang="en-US" dirty="0">
                <a:latin typeface="Source Sans Pro" panose="020B0503030403020204" pitchFamily="34" charset="0"/>
              </a:rPr>
              <a:t>. </a:t>
            </a:r>
            <a:r>
              <a:rPr lang="en-US" i="1" dirty="0">
                <a:latin typeface="Source Sans Pro" panose="020B0503030403020204" pitchFamily="34" charset="0"/>
              </a:rPr>
              <a:t>Environ. Sci. Technol</a:t>
            </a:r>
            <a:r>
              <a:rPr lang="en-US" dirty="0">
                <a:latin typeface="Source Sans Pro" panose="020B0503030403020204" pitchFamily="34" charset="0"/>
              </a:rPr>
              <a:t>., 2013, </a:t>
            </a:r>
            <a:r>
              <a:rPr lang="en-US" dirty="0" err="1">
                <a:latin typeface="Source Sans Pro" panose="020B0503030403020204" pitchFamily="34" charset="0"/>
              </a:rPr>
              <a:t>dx.doi.org</a:t>
            </a:r>
            <a:r>
              <a:rPr lang="en-US" dirty="0">
                <a:latin typeface="Source Sans Pro" panose="020B0503030403020204" pitchFamily="34" charset="0"/>
              </a:rPr>
              <a:t>/10.1021/es4034364</a:t>
            </a:r>
            <a:endParaRPr lang="en-US" dirty="0"/>
          </a:p>
        </p:txBody>
      </p:sp>
    </p:spTree>
    <p:extLst>
      <p:ext uri="{BB962C8B-B14F-4D97-AF65-F5344CB8AC3E}">
        <p14:creationId xmlns:p14="http://schemas.microsoft.com/office/powerpoint/2010/main" val="11262417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1459454" y="-134198"/>
            <a:ext cx="9273091" cy="1371600"/>
          </a:xfrm>
        </p:spPr>
        <p:txBody>
          <a:bodyPr>
            <a:normAutofit/>
          </a:bodyPr>
          <a:lstStyle/>
          <a:p>
            <a:pPr algn="ctr"/>
            <a:r>
              <a:rPr lang="en-US" sz="3600" cap="none" dirty="0"/>
              <a:t>Another Guess At California’s Future Population</a:t>
            </a:r>
            <a:br>
              <a:rPr lang="en-US" sz="3600" cap="none" dirty="0"/>
            </a:br>
            <a:r>
              <a:rPr lang="en-US" sz="2200" cap="none" dirty="0"/>
              <a:t>(</a:t>
            </a:r>
            <a:r>
              <a:rPr lang="en-US" sz="2200" cap="none" dirty="0" err="1"/>
              <a:t>n.b.</a:t>
            </a:r>
            <a:r>
              <a:rPr lang="en-US" sz="2200" cap="none" dirty="0"/>
              <a:t> Their 2020 forecast was 5 million too high)</a:t>
            </a:r>
          </a:p>
        </p:txBody>
      </p:sp>
      <p:pic>
        <p:nvPicPr>
          <p:cNvPr id="303109" name="Picture 5"/>
          <p:cNvPicPr>
            <a:picLocks noGrp="1" noChangeAspect="1" noChangeArrowheads="1"/>
          </p:cNvPicPr>
          <p:nvPr>
            <p:ph sz="half" idx="1"/>
          </p:nvPr>
        </p:nvPicPr>
        <p:blipFill>
          <a:blip r:embed="rId3" cstate="print">
            <a:extLst>
              <a:ext uri="{28A0092B-C50C-407E-A947-70E740481C1C}">
                <a14:useLocalDpi xmlns:a14="http://schemas.microsoft.com/office/drawing/2010/main"/>
              </a:ext>
            </a:extLst>
          </a:blip>
          <a:srcRect r="2290" b="1666"/>
          <a:stretch>
            <a:fillRect/>
          </a:stretch>
        </p:blipFill>
        <p:spPr>
          <a:xfrm>
            <a:off x="6447418" y="1064366"/>
            <a:ext cx="3890681" cy="5031634"/>
          </a:xfrm>
          <a:noFill/>
          <a:ln/>
        </p:spPr>
      </p:pic>
      <p:sp>
        <p:nvSpPr>
          <p:cNvPr id="7" name="Slide Number Placeholder 6"/>
          <p:cNvSpPr>
            <a:spLocks noGrp="1"/>
          </p:cNvSpPr>
          <p:nvPr>
            <p:ph type="sldNum" sz="quarter" idx="12"/>
          </p:nvPr>
        </p:nvSpPr>
        <p:spPr/>
        <p:txBody>
          <a:bodyPr/>
          <a:lstStyle/>
          <a:p>
            <a:fld id="{7967D6F9-75A5-4040-8F77-7C92BDC90816}" type="slidenum">
              <a:rPr lang="en-US"/>
              <a:pPr/>
              <a:t>56</a:t>
            </a:fld>
            <a:endParaRPr lang="en-US"/>
          </a:p>
        </p:txBody>
      </p:sp>
      <p:pic>
        <p:nvPicPr>
          <p:cNvPr id="303110"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l="1967" r="1639" b="1289"/>
          <a:stretch>
            <a:fillRect/>
          </a:stretch>
        </p:blipFill>
        <p:spPr bwMode="auto">
          <a:xfrm>
            <a:off x="1981200" y="1064366"/>
            <a:ext cx="3763384" cy="5144346"/>
          </a:xfrm>
          <a:prstGeom prst="rect">
            <a:avLst/>
          </a:prstGeom>
          <a:noFill/>
          <a:ln w="9525">
            <a:noFill/>
            <a:miter lim="800000"/>
            <a:headEnd/>
            <a:tailEnd/>
          </a:ln>
          <a:effectLst/>
        </p:spPr>
      </p:pic>
      <p:sp>
        <p:nvSpPr>
          <p:cNvPr id="303112" name="Rectangle 8"/>
          <p:cNvSpPr>
            <a:spLocks noChangeArrowheads="1"/>
          </p:cNvSpPr>
          <p:nvPr/>
        </p:nvSpPr>
        <p:spPr bwMode="auto">
          <a:xfrm>
            <a:off x="2438400" y="6172201"/>
            <a:ext cx="7391400" cy="549275"/>
          </a:xfrm>
          <a:prstGeom prst="rect">
            <a:avLst/>
          </a:prstGeom>
          <a:noFill/>
          <a:ln w="9525">
            <a:noFill/>
            <a:miter lim="800000"/>
            <a:headEnd/>
            <a:tailEnd/>
          </a:ln>
          <a:effectLst/>
        </p:spPr>
        <p:txBody>
          <a:bodyPr>
            <a:prstTxWarp prst="textNoShape">
              <a:avLst/>
            </a:prstTxWarp>
            <a:spAutoFit/>
          </a:bodyPr>
          <a:lstStyle/>
          <a:p>
            <a:pPr eaLnBrk="1" hangingPunct="1"/>
            <a:r>
              <a:rPr lang="en-US" sz="1000" i="1" dirty="0">
                <a:latin typeface="Times New Roman" charset="0"/>
              </a:rPr>
              <a:t>John D. Landis and Michael Reilly</a:t>
            </a:r>
            <a:r>
              <a:rPr lang="en-US" sz="1000" b="1" i="1" dirty="0">
                <a:latin typeface="Times New Roman" charset="0"/>
              </a:rPr>
              <a:t> </a:t>
            </a:r>
            <a:r>
              <a:rPr lang="en-US" sz="1000" dirty="0">
                <a:latin typeface="Times New Roman" charset="0"/>
              </a:rPr>
              <a:t>How We Will Grow: Baseline Projections of the Growth of California’s Urban Footprint through the Year 2100  Department of City and Regional Planning </a:t>
            </a:r>
            <a:r>
              <a:rPr lang="en-US" sz="1000" b="1" dirty="0">
                <a:latin typeface="Times New Roman" charset="0"/>
              </a:rPr>
              <a:t>Working Paper 2003-04</a:t>
            </a:r>
            <a:r>
              <a:rPr lang="en-US" sz="1000" i="1" dirty="0">
                <a:latin typeface="Times New Roman" charset="0"/>
              </a:rPr>
              <a:t> </a:t>
            </a:r>
            <a:r>
              <a:rPr lang="en-US" sz="1000" dirty="0">
                <a:latin typeface="Times New Roman" charset="0"/>
              </a:rPr>
              <a:t>Institute of Urban and Regional Development  University of California, Berkeley</a:t>
            </a:r>
          </a:p>
        </p:txBody>
      </p:sp>
    </p:spTree>
    <p:extLst>
      <p:ext uri="{BB962C8B-B14F-4D97-AF65-F5344CB8AC3E}">
        <p14:creationId xmlns:p14="http://schemas.microsoft.com/office/powerpoint/2010/main" val="25409209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2827866" y="119447"/>
            <a:ext cx="8229600" cy="1371600"/>
          </a:xfrm>
        </p:spPr>
        <p:txBody>
          <a:bodyPr>
            <a:normAutofit/>
          </a:bodyPr>
          <a:lstStyle/>
          <a:p>
            <a:r>
              <a:rPr lang="en-US" sz="4400" cap="none" dirty="0"/>
              <a:t>A Hot Future In San Diego?</a:t>
            </a:r>
          </a:p>
        </p:txBody>
      </p:sp>
      <p:pic>
        <p:nvPicPr>
          <p:cNvPr id="260101" name="Picture 5"/>
          <p:cNvPicPr>
            <a:picLocks noGrp="1" noChangeAspect="1" noChangeArrowheads="1"/>
          </p:cNvPicPr>
          <p:nvPr>
            <p:ph idx="1"/>
          </p:nvPr>
        </p:nvPicPr>
        <p:blipFill>
          <a:blip r:embed="rId3"/>
          <a:srcRect/>
          <a:stretch>
            <a:fillRect/>
          </a:stretch>
        </p:blipFill>
        <p:spPr>
          <a:xfrm>
            <a:off x="451619" y="1447801"/>
            <a:ext cx="5415781" cy="3699932"/>
          </a:xfrm>
          <a:noFill/>
          <a:ln/>
        </p:spPr>
      </p:pic>
      <p:sp>
        <p:nvSpPr>
          <p:cNvPr id="7" name="Slide Number Placeholder 5"/>
          <p:cNvSpPr>
            <a:spLocks noGrp="1"/>
          </p:cNvSpPr>
          <p:nvPr>
            <p:ph type="sldNum" sz="quarter" idx="12"/>
          </p:nvPr>
        </p:nvSpPr>
        <p:spPr/>
        <p:txBody>
          <a:bodyPr/>
          <a:lstStyle/>
          <a:p>
            <a:fld id="{40A8CCAD-157F-834E-82E3-15D76AD1CB26}" type="slidenum">
              <a:rPr lang="en-US"/>
              <a:pPr/>
              <a:t>57</a:t>
            </a:fld>
            <a:endParaRPr lang="en-US"/>
          </a:p>
        </p:txBody>
      </p:sp>
      <p:pic>
        <p:nvPicPr>
          <p:cNvPr id="260102" name="Picture 6"/>
          <p:cNvPicPr>
            <a:picLocks noChangeAspect="1" noChangeArrowheads="1"/>
          </p:cNvPicPr>
          <p:nvPr/>
        </p:nvPicPr>
        <p:blipFill>
          <a:blip r:embed="rId4"/>
          <a:srcRect/>
          <a:stretch>
            <a:fillRect/>
          </a:stretch>
        </p:blipFill>
        <p:spPr bwMode="auto">
          <a:xfrm>
            <a:off x="6172199" y="1447801"/>
            <a:ext cx="5437681" cy="3699932"/>
          </a:xfrm>
          <a:prstGeom prst="rect">
            <a:avLst/>
          </a:prstGeom>
          <a:noFill/>
          <a:ln w="9525">
            <a:noFill/>
            <a:miter lim="800000"/>
            <a:headEnd/>
            <a:tailEnd/>
          </a:ln>
          <a:effectLst/>
        </p:spPr>
      </p:pic>
      <p:sp>
        <p:nvSpPr>
          <p:cNvPr id="260103" name="Rectangle 7"/>
          <p:cNvSpPr>
            <a:spLocks noChangeArrowheads="1"/>
          </p:cNvSpPr>
          <p:nvPr/>
        </p:nvSpPr>
        <p:spPr bwMode="auto">
          <a:xfrm>
            <a:off x="2969621" y="5817513"/>
            <a:ext cx="7444794" cy="861774"/>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1600" b="1" dirty="0"/>
              <a:t>Average July daily maximum temperature, based on San Diego and La Mesa</a:t>
            </a:r>
          </a:p>
          <a:p>
            <a:pPr algn="ctr" eaLnBrk="1" hangingPunct="1"/>
            <a:r>
              <a:rPr lang="en-US" sz="1600" b="1" dirty="0"/>
              <a:t>historical average (blue) and model projected warming (orange-red) </a:t>
            </a:r>
          </a:p>
          <a:p>
            <a:pPr algn="ctr" eaLnBrk="1" hangingPunct="1"/>
            <a:r>
              <a:rPr lang="en-US" b="1" dirty="0"/>
              <a:t>GFDL model, A2 GHG Emission scenario</a:t>
            </a:r>
          </a:p>
        </p:txBody>
      </p:sp>
    </p:spTree>
    <p:extLst>
      <p:ext uri="{BB962C8B-B14F-4D97-AF65-F5344CB8AC3E}">
        <p14:creationId xmlns:p14="http://schemas.microsoft.com/office/powerpoint/2010/main" val="34656424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E7003-4439-0346-B7FB-9E9D103BDBFC}"/>
              </a:ext>
            </a:extLst>
          </p:cNvPr>
          <p:cNvSpPr>
            <a:spLocks noGrp="1"/>
          </p:cNvSpPr>
          <p:nvPr>
            <p:ph type="title"/>
          </p:nvPr>
        </p:nvSpPr>
        <p:spPr>
          <a:xfrm>
            <a:off x="236669" y="609600"/>
            <a:ext cx="11620432" cy="1456267"/>
          </a:xfrm>
        </p:spPr>
        <p:txBody>
          <a:bodyPr>
            <a:normAutofit fontScale="90000"/>
          </a:bodyPr>
          <a:lstStyle/>
          <a:p>
            <a:pPr algn="ctr"/>
            <a:r>
              <a:rPr lang="en-US" sz="4000" cap="none" dirty="0"/>
              <a:t>A Warmer Future By 2-5°C ( up to 100.4-123.8°F) for 2060AD</a:t>
            </a:r>
            <a:br>
              <a:rPr lang="en-US" cap="none" dirty="0"/>
            </a:br>
            <a:r>
              <a:rPr lang="en-US" sz="3200" cap="none" dirty="0"/>
              <a:t>(Probability of Hitting a Given Extreme Temperature or Lower)</a:t>
            </a:r>
          </a:p>
        </p:txBody>
      </p:sp>
      <p:pic>
        <p:nvPicPr>
          <p:cNvPr id="5" name="Content Placeholder 4">
            <a:extLst>
              <a:ext uri="{FF2B5EF4-FFF2-40B4-BE49-F238E27FC236}">
                <a16:creationId xmlns:a16="http://schemas.microsoft.com/office/drawing/2014/main" id="{F18F8F61-DF9A-8447-8CF2-EC729ECA99C5}"/>
              </a:ext>
            </a:extLst>
          </p:cNvPr>
          <p:cNvPicPr>
            <a:picLocks noGrp="1" noChangeAspect="1"/>
          </p:cNvPicPr>
          <p:nvPr>
            <p:ph idx="1"/>
          </p:nvPr>
        </p:nvPicPr>
        <p:blipFill>
          <a:blip r:embed="rId3"/>
          <a:stretch>
            <a:fillRect/>
          </a:stretch>
        </p:blipFill>
        <p:spPr>
          <a:xfrm>
            <a:off x="334900" y="2065867"/>
            <a:ext cx="11522200" cy="3879386"/>
          </a:xfrm>
        </p:spPr>
      </p:pic>
      <p:sp>
        <p:nvSpPr>
          <p:cNvPr id="6" name="TextBox 5">
            <a:extLst>
              <a:ext uri="{FF2B5EF4-FFF2-40B4-BE49-F238E27FC236}">
                <a16:creationId xmlns:a16="http://schemas.microsoft.com/office/drawing/2014/main" id="{03A3E1D5-6E6E-A54C-A67B-B5BA3A3DC4AF}"/>
              </a:ext>
            </a:extLst>
          </p:cNvPr>
          <p:cNvSpPr txBox="1"/>
          <p:nvPr/>
        </p:nvSpPr>
        <p:spPr>
          <a:xfrm>
            <a:off x="3032347" y="5980927"/>
            <a:ext cx="7292446" cy="523220"/>
          </a:xfrm>
          <a:prstGeom prst="rect">
            <a:avLst/>
          </a:prstGeom>
          <a:noFill/>
        </p:spPr>
        <p:txBody>
          <a:bodyPr wrap="none" rtlCol="0">
            <a:spAutoFit/>
          </a:bodyPr>
          <a:lstStyle/>
          <a:p>
            <a:r>
              <a:rPr lang="en-US" sz="2800" dirty="0"/>
              <a:t>Pierce et al. 2013, Climate Dynamics 40:839-856 </a:t>
            </a:r>
          </a:p>
        </p:txBody>
      </p:sp>
      <p:sp>
        <p:nvSpPr>
          <p:cNvPr id="7" name="TextBox 6">
            <a:extLst>
              <a:ext uri="{FF2B5EF4-FFF2-40B4-BE49-F238E27FC236}">
                <a16:creationId xmlns:a16="http://schemas.microsoft.com/office/drawing/2014/main" id="{9E7A09DB-E468-5343-982A-310BACB4FAC4}"/>
              </a:ext>
            </a:extLst>
          </p:cNvPr>
          <p:cNvSpPr txBox="1"/>
          <p:nvPr/>
        </p:nvSpPr>
        <p:spPr>
          <a:xfrm>
            <a:off x="5150486" y="3148327"/>
            <a:ext cx="896399" cy="369332"/>
          </a:xfrm>
          <a:prstGeom prst="rect">
            <a:avLst/>
          </a:prstGeom>
          <a:noFill/>
        </p:spPr>
        <p:txBody>
          <a:bodyPr wrap="none" rtlCol="0">
            <a:spAutoFit/>
          </a:bodyPr>
          <a:lstStyle/>
          <a:p>
            <a:r>
              <a:rPr lang="en-US" dirty="0">
                <a:solidFill>
                  <a:schemeClr val="bg1"/>
                </a:solidFill>
              </a:rPr>
              <a:t>Historic</a:t>
            </a:r>
          </a:p>
        </p:txBody>
      </p:sp>
      <p:sp>
        <p:nvSpPr>
          <p:cNvPr id="8" name="TextBox 7">
            <a:extLst>
              <a:ext uri="{FF2B5EF4-FFF2-40B4-BE49-F238E27FC236}">
                <a16:creationId xmlns:a16="http://schemas.microsoft.com/office/drawing/2014/main" id="{0DAF61D4-78BE-0541-BA57-43C14CCB7816}"/>
              </a:ext>
            </a:extLst>
          </p:cNvPr>
          <p:cNvSpPr txBox="1"/>
          <p:nvPr/>
        </p:nvSpPr>
        <p:spPr>
          <a:xfrm>
            <a:off x="6096000" y="4462600"/>
            <a:ext cx="1465658" cy="369332"/>
          </a:xfrm>
          <a:prstGeom prst="rect">
            <a:avLst/>
          </a:prstGeom>
          <a:noFill/>
        </p:spPr>
        <p:txBody>
          <a:bodyPr wrap="none" rtlCol="0">
            <a:spAutoFit/>
          </a:bodyPr>
          <a:lstStyle/>
          <a:p>
            <a:r>
              <a:rPr lang="en-US" dirty="0">
                <a:solidFill>
                  <a:schemeClr val="bg1"/>
                </a:solidFill>
              </a:rPr>
              <a:t>Future (2060)</a:t>
            </a:r>
          </a:p>
        </p:txBody>
      </p:sp>
      <p:sp>
        <p:nvSpPr>
          <p:cNvPr id="11" name="TextBox 10">
            <a:extLst>
              <a:ext uri="{FF2B5EF4-FFF2-40B4-BE49-F238E27FC236}">
                <a16:creationId xmlns:a16="http://schemas.microsoft.com/office/drawing/2014/main" id="{802276C0-A76C-0640-9EFB-55FF2DAB4598}"/>
              </a:ext>
            </a:extLst>
          </p:cNvPr>
          <p:cNvSpPr txBox="1"/>
          <p:nvPr/>
        </p:nvSpPr>
        <p:spPr>
          <a:xfrm>
            <a:off x="10028332" y="4546790"/>
            <a:ext cx="1465658" cy="369332"/>
          </a:xfrm>
          <a:prstGeom prst="rect">
            <a:avLst/>
          </a:prstGeom>
          <a:noFill/>
        </p:spPr>
        <p:txBody>
          <a:bodyPr wrap="none" rtlCol="0">
            <a:spAutoFit/>
          </a:bodyPr>
          <a:lstStyle/>
          <a:p>
            <a:r>
              <a:rPr lang="en-US" dirty="0">
                <a:solidFill>
                  <a:schemeClr val="bg1"/>
                </a:solidFill>
              </a:rPr>
              <a:t>Future (2060)</a:t>
            </a:r>
          </a:p>
        </p:txBody>
      </p:sp>
      <p:sp>
        <p:nvSpPr>
          <p:cNvPr id="14" name="TextBox 13">
            <a:extLst>
              <a:ext uri="{FF2B5EF4-FFF2-40B4-BE49-F238E27FC236}">
                <a16:creationId xmlns:a16="http://schemas.microsoft.com/office/drawing/2014/main" id="{ADD58AD2-BF07-2D42-8734-E0E1FD09E27F}"/>
              </a:ext>
            </a:extLst>
          </p:cNvPr>
          <p:cNvSpPr txBox="1"/>
          <p:nvPr/>
        </p:nvSpPr>
        <p:spPr>
          <a:xfrm>
            <a:off x="2299518" y="4447375"/>
            <a:ext cx="1465658" cy="369332"/>
          </a:xfrm>
          <a:prstGeom prst="rect">
            <a:avLst/>
          </a:prstGeom>
          <a:noFill/>
        </p:spPr>
        <p:txBody>
          <a:bodyPr wrap="none" rtlCol="0">
            <a:spAutoFit/>
          </a:bodyPr>
          <a:lstStyle/>
          <a:p>
            <a:r>
              <a:rPr lang="en-US" dirty="0">
                <a:solidFill>
                  <a:schemeClr val="bg1"/>
                </a:solidFill>
              </a:rPr>
              <a:t>Future (2060)</a:t>
            </a:r>
          </a:p>
        </p:txBody>
      </p:sp>
      <p:sp>
        <p:nvSpPr>
          <p:cNvPr id="15" name="TextBox 14">
            <a:extLst>
              <a:ext uri="{FF2B5EF4-FFF2-40B4-BE49-F238E27FC236}">
                <a16:creationId xmlns:a16="http://schemas.microsoft.com/office/drawing/2014/main" id="{E8E32426-7A81-5840-B366-EF15E81D9F85}"/>
              </a:ext>
            </a:extLst>
          </p:cNvPr>
          <p:cNvSpPr txBox="1"/>
          <p:nvPr/>
        </p:nvSpPr>
        <p:spPr>
          <a:xfrm>
            <a:off x="9131933" y="3148327"/>
            <a:ext cx="896399" cy="369332"/>
          </a:xfrm>
          <a:prstGeom prst="rect">
            <a:avLst/>
          </a:prstGeom>
          <a:noFill/>
        </p:spPr>
        <p:txBody>
          <a:bodyPr wrap="none" rtlCol="0">
            <a:spAutoFit/>
          </a:bodyPr>
          <a:lstStyle/>
          <a:p>
            <a:r>
              <a:rPr lang="en-US" dirty="0">
                <a:solidFill>
                  <a:schemeClr val="bg1"/>
                </a:solidFill>
              </a:rPr>
              <a:t>Historic</a:t>
            </a:r>
          </a:p>
        </p:txBody>
      </p:sp>
      <p:sp>
        <p:nvSpPr>
          <p:cNvPr id="16" name="TextBox 15">
            <a:extLst>
              <a:ext uri="{FF2B5EF4-FFF2-40B4-BE49-F238E27FC236}">
                <a16:creationId xmlns:a16="http://schemas.microsoft.com/office/drawing/2014/main" id="{C49AFF00-EB08-0E49-8E59-580442691DE4}"/>
              </a:ext>
            </a:extLst>
          </p:cNvPr>
          <p:cNvSpPr txBox="1"/>
          <p:nvPr/>
        </p:nvSpPr>
        <p:spPr>
          <a:xfrm>
            <a:off x="1488546" y="3222818"/>
            <a:ext cx="896399" cy="369332"/>
          </a:xfrm>
          <a:prstGeom prst="rect">
            <a:avLst/>
          </a:prstGeom>
          <a:noFill/>
        </p:spPr>
        <p:txBody>
          <a:bodyPr wrap="none" rtlCol="0">
            <a:spAutoFit/>
          </a:bodyPr>
          <a:lstStyle/>
          <a:p>
            <a:r>
              <a:rPr lang="en-US" dirty="0">
                <a:solidFill>
                  <a:schemeClr val="bg1"/>
                </a:solidFill>
              </a:rPr>
              <a:t>Historic</a:t>
            </a:r>
          </a:p>
        </p:txBody>
      </p:sp>
    </p:spTree>
    <p:extLst>
      <p:ext uri="{BB962C8B-B14F-4D97-AF65-F5344CB8AC3E}">
        <p14:creationId xmlns:p14="http://schemas.microsoft.com/office/powerpoint/2010/main" val="29780977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a:xfrm>
            <a:off x="879439" y="93233"/>
            <a:ext cx="10131425" cy="1456267"/>
          </a:xfrm>
        </p:spPr>
        <p:txBody>
          <a:bodyPr/>
          <a:lstStyle/>
          <a:p>
            <a:r>
              <a:rPr lang="en-US" cap="none" dirty="0"/>
              <a:t>Next 100 Years: Slightly More Winter Rain (Maybe)</a:t>
            </a:r>
          </a:p>
        </p:txBody>
      </p:sp>
      <p:pic>
        <p:nvPicPr>
          <p:cNvPr id="330756" name="Picture 4"/>
          <p:cNvPicPr>
            <a:picLocks noGrp="1" noChangeAspect="1" noChangeArrowheads="1"/>
          </p:cNvPicPr>
          <p:nvPr>
            <p:ph idx="1"/>
          </p:nvPr>
        </p:nvPicPr>
        <p:blipFill>
          <a:blip r:embed="rId3"/>
          <a:srcRect/>
          <a:stretch>
            <a:fillRect/>
          </a:stretch>
        </p:blipFill>
        <p:spPr>
          <a:xfrm>
            <a:off x="1558626" y="1287851"/>
            <a:ext cx="8093674" cy="4655749"/>
          </a:xfrm>
          <a:noFill/>
          <a:ln/>
        </p:spPr>
      </p:pic>
      <p:sp>
        <p:nvSpPr>
          <p:cNvPr id="6" name="Slide Number Placeholder 5"/>
          <p:cNvSpPr>
            <a:spLocks noGrp="1"/>
          </p:cNvSpPr>
          <p:nvPr>
            <p:ph type="sldNum" sz="quarter" idx="12"/>
          </p:nvPr>
        </p:nvSpPr>
        <p:spPr/>
        <p:txBody>
          <a:bodyPr/>
          <a:lstStyle/>
          <a:p>
            <a:fld id="{458BBDA2-A60B-C94B-ABE9-782D01758BD0}" type="slidenum">
              <a:rPr lang="en-US"/>
              <a:pPr/>
              <a:t>59</a:t>
            </a:fld>
            <a:endParaRPr lang="en-US"/>
          </a:p>
        </p:txBody>
      </p:sp>
      <p:sp>
        <p:nvSpPr>
          <p:cNvPr id="330757" name="Rectangle 5"/>
          <p:cNvSpPr>
            <a:spLocks noChangeArrowheads="1"/>
          </p:cNvSpPr>
          <p:nvPr/>
        </p:nvSpPr>
        <p:spPr bwMode="auto">
          <a:xfrm>
            <a:off x="2209801" y="5943600"/>
            <a:ext cx="6791325" cy="641350"/>
          </a:xfrm>
          <a:prstGeom prst="rect">
            <a:avLst/>
          </a:prstGeom>
          <a:noFill/>
          <a:ln w="9525">
            <a:noFill/>
            <a:miter lim="800000"/>
            <a:headEnd/>
            <a:tailEnd/>
          </a:ln>
          <a:effectLst/>
        </p:spPr>
        <p:txBody>
          <a:bodyPr wrap="none">
            <a:prstTxWarp prst="textNoShape">
              <a:avLst/>
            </a:prstTxWarp>
            <a:spAutoFit/>
          </a:bodyPr>
          <a:lstStyle/>
          <a:p>
            <a:r>
              <a:rPr lang="en-US">
                <a:latin typeface="Arial" charset="0"/>
              </a:rPr>
              <a:t>Cayan et al. 2006. Climate scenarios for California, White Paper: </a:t>
            </a:r>
          </a:p>
          <a:p>
            <a:r>
              <a:rPr lang="en-US">
                <a:latin typeface="Arial" charset="0"/>
              </a:rPr>
              <a:t>California Climate Change Center CEC-500-2005-203-SF</a:t>
            </a:r>
          </a:p>
        </p:txBody>
      </p:sp>
    </p:spTree>
    <p:extLst>
      <p:ext uri="{BB962C8B-B14F-4D97-AF65-F5344CB8AC3E}">
        <p14:creationId xmlns:p14="http://schemas.microsoft.com/office/powerpoint/2010/main" val="3879403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707A97-FAE5-4143-9C83-A5AB2D10A275}"/>
              </a:ext>
            </a:extLst>
          </p:cNvPr>
          <p:cNvSpPr>
            <a:spLocks noGrp="1"/>
          </p:cNvSpPr>
          <p:nvPr>
            <p:ph type="title"/>
          </p:nvPr>
        </p:nvSpPr>
        <p:spPr>
          <a:xfrm>
            <a:off x="250903" y="542693"/>
            <a:ext cx="10131425" cy="1456267"/>
          </a:xfrm>
        </p:spPr>
        <p:txBody>
          <a:bodyPr/>
          <a:lstStyle/>
          <a:p>
            <a:r>
              <a:rPr lang="en-US" cap="none" dirty="0"/>
              <a:t>Urbanization Of</a:t>
            </a:r>
            <a:br>
              <a:rPr lang="en-US" cap="none" dirty="0"/>
            </a:br>
            <a:r>
              <a:rPr lang="en-US" cap="none" dirty="0"/>
              <a:t>San Diego</a:t>
            </a:r>
          </a:p>
        </p:txBody>
      </p:sp>
      <p:pic>
        <p:nvPicPr>
          <p:cNvPr id="8" name="Content Placeholder 7" descr="A screenshot of a map&#10;&#10;Description automatically generated">
            <a:extLst>
              <a:ext uri="{FF2B5EF4-FFF2-40B4-BE49-F238E27FC236}">
                <a16:creationId xmlns:a16="http://schemas.microsoft.com/office/drawing/2014/main" id="{7778DE26-BEA5-A24C-999F-05A3B55355A4}"/>
              </a:ext>
            </a:extLst>
          </p:cNvPr>
          <p:cNvPicPr>
            <a:picLocks noGrp="1" noChangeAspect="1"/>
          </p:cNvPicPr>
          <p:nvPr>
            <p:ph idx="1"/>
          </p:nvPr>
        </p:nvPicPr>
        <p:blipFill>
          <a:blip r:embed="rId3"/>
          <a:stretch>
            <a:fillRect/>
          </a:stretch>
        </p:blipFill>
        <p:spPr>
          <a:xfrm>
            <a:off x="3668752" y="267629"/>
            <a:ext cx="8360162" cy="6309556"/>
          </a:xfrm>
        </p:spPr>
      </p:pic>
      <p:sp>
        <p:nvSpPr>
          <p:cNvPr id="9" name="Rectangle 8">
            <a:extLst>
              <a:ext uri="{FF2B5EF4-FFF2-40B4-BE49-F238E27FC236}">
                <a16:creationId xmlns:a16="http://schemas.microsoft.com/office/drawing/2014/main" id="{D1040F3E-4782-DB45-AF9F-2FFB414064A0}"/>
              </a:ext>
            </a:extLst>
          </p:cNvPr>
          <p:cNvSpPr/>
          <p:nvPr/>
        </p:nvSpPr>
        <p:spPr>
          <a:xfrm>
            <a:off x="163086" y="4591175"/>
            <a:ext cx="3327246" cy="1815882"/>
          </a:xfrm>
          <a:prstGeom prst="rect">
            <a:avLst/>
          </a:prstGeom>
        </p:spPr>
        <p:txBody>
          <a:bodyPr wrap="square">
            <a:spAutoFit/>
          </a:bodyPr>
          <a:lstStyle/>
          <a:p>
            <a:r>
              <a:rPr lang="en-US" sz="1400" i="1" dirty="0">
                <a:latin typeface="Times New Roman" charset="0"/>
              </a:rPr>
              <a:t>John D. Landis and Michael Reilly</a:t>
            </a:r>
            <a:r>
              <a:rPr lang="en-US" sz="1400" b="1" i="1" dirty="0">
                <a:latin typeface="Times New Roman" charset="0"/>
              </a:rPr>
              <a:t> </a:t>
            </a:r>
            <a:r>
              <a:rPr lang="en-US" sz="1400" dirty="0">
                <a:latin typeface="Times New Roman" charset="0"/>
              </a:rPr>
              <a:t>How We Will Grow: Baseline Projections of the Growth of California’s Urban Footprint through the Year 2100  Department of City and Regional Planning </a:t>
            </a:r>
            <a:r>
              <a:rPr lang="en-US" sz="1400" b="1" dirty="0">
                <a:latin typeface="Times New Roman" charset="0"/>
              </a:rPr>
              <a:t>Working Paper 2003-04</a:t>
            </a:r>
            <a:r>
              <a:rPr lang="en-US" sz="1400" i="1" dirty="0">
                <a:latin typeface="Times New Roman" charset="0"/>
              </a:rPr>
              <a:t> </a:t>
            </a:r>
            <a:r>
              <a:rPr lang="en-US" sz="1400" dirty="0">
                <a:latin typeface="Times New Roman" charset="0"/>
              </a:rPr>
              <a:t>Institute of Urban and Regional Development  University of California, Berkeley</a:t>
            </a:r>
          </a:p>
        </p:txBody>
      </p:sp>
      <p:sp>
        <p:nvSpPr>
          <p:cNvPr id="10" name="Rectangle 9">
            <a:extLst>
              <a:ext uri="{FF2B5EF4-FFF2-40B4-BE49-F238E27FC236}">
                <a16:creationId xmlns:a16="http://schemas.microsoft.com/office/drawing/2014/main" id="{EB461075-65BD-3845-8DA7-67243312693B}"/>
              </a:ext>
            </a:extLst>
          </p:cNvPr>
          <p:cNvSpPr/>
          <p:nvPr/>
        </p:nvSpPr>
        <p:spPr>
          <a:xfrm>
            <a:off x="7439378" y="290207"/>
            <a:ext cx="959555" cy="2750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C5AF97-98AE-E247-A3DC-59DA071F19AB}"/>
              </a:ext>
            </a:extLst>
          </p:cNvPr>
          <p:cNvSpPr txBox="1"/>
          <p:nvPr/>
        </p:nvSpPr>
        <p:spPr>
          <a:xfrm>
            <a:off x="3183467" y="358986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3067206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1981200" y="152400"/>
            <a:ext cx="8229600" cy="1371600"/>
          </a:xfrm>
        </p:spPr>
        <p:txBody>
          <a:bodyPr/>
          <a:lstStyle/>
          <a:p>
            <a:pPr algn="ctr"/>
            <a:r>
              <a:rPr lang="en-US" cap="none" dirty="0"/>
              <a:t>Regional Projections Of Future Climate More Extreme Heat</a:t>
            </a:r>
          </a:p>
        </p:txBody>
      </p:sp>
      <p:pic>
        <p:nvPicPr>
          <p:cNvPr id="258053" name="Picture 5"/>
          <p:cNvPicPr>
            <a:picLocks noGrp="1" noChangeAspect="1" noChangeArrowheads="1"/>
          </p:cNvPicPr>
          <p:nvPr>
            <p:ph sz="half" idx="1"/>
          </p:nvPr>
        </p:nvPicPr>
        <p:blipFill>
          <a:blip r:embed="rId3"/>
          <a:srcRect/>
          <a:stretch>
            <a:fillRect/>
          </a:stretch>
        </p:blipFill>
        <p:spPr>
          <a:xfrm>
            <a:off x="1239624" y="1488629"/>
            <a:ext cx="9915952" cy="4025513"/>
          </a:xfrm>
          <a:noFill/>
          <a:ln/>
        </p:spPr>
      </p:pic>
      <p:sp>
        <p:nvSpPr>
          <p:cNvPr id="8" name="Slide Number Placeholder 6"/>
          <p:cNvSpPr>
            <a:spLocks noGrp="1"/>
          </p:cNvSpPr>
          <p:nvPr>
            <p:ph type="sldNum" sz="quarter" idx="12"/>
          </p:nvPr>
        </p:nvSpPr>
        <p:spPr/>
        <p:txBody>
          <a:bodyPr/>
          <a:lstStyle/>
          <a:p>
            <a:fld id="{486FD8B7-5015-B14C-BD16-A534EA48D89A}" type="slidenum">
              <a:rPr lang="en-US"/>
              <a:pPr/>
              <a:t>60</a:t>
            </a:fld>
            <a:endParaRPr lang="en-US"/>
          </a:p>
        </p:txBody>
      </p:sp>
      <p:sp>
        <p:nvSpPr>
          <p:cNvPr id="258054" name="Rectangle 6"/>
          <p:cNvSpPr>
            <a:spLocks noChangeArrowheads="1"/>
          </p:cNvSpPr>
          <p:nvPr/>
        </p:nvSpPr>
        <p:spPr bwMode="auto">
          <a:xfrm>
            <a:off x="1776414" y="5575261"/>
            <a:ext cx="7388225" cy="915988"/>
          </a:xfrm>
          <a:prstGeom prst="rect">
            <a:avLst/>
          </a:prstGeom>
          <a:noFill/>
          <a:ln w="9525">
            <a:noFill/>
            <a:miter lim="800000"/>
            <a:headEnd/>
            <a:tailEnd/>
          </a:ln>
          <a:effectLst/>
        </p:spPr>
        <p:txBody>
          <a:bodyPr wrap="none">
            <a:prstTxWarp prst="textNoShape">
              <a:avLst/>
            </a:prstTxWarp>
            <a:spAutoFit/>
          </a:bodyPr>
          <a:lstStyle/>
          <a:p>
            <a:pPr marL="342900" indent="-342900"/>
            <a:r>
              <a:rPr lang="en-US" dirty="0">
                <a:latin typeface="Arial" charset="0"/>
              </a:rPr>
              <a:t>Difference maps between the periods 1961-1985 and 2071-2095</a:t>
            </a:r>
          </a:p>
          <a:p>
            <a:pPr marL="342900" indent="-342900">
              <a:buFont typeface="Arial" charset="0"/>
              <a:buAutoNum type="alphaLcParenBoth"/>
            </a:pPr>
            <a:r>
              <a:rPr lang="en-US" dirty="0">
                <a:latin typeface="Arial" charset="0"/>
              </a:rPr>
              <a:t>Days with higher than average temps/year, (b) number of days with </a:t>
            </a:r>
          </a:p>
          <a:p>
            <a:pPr marL="342900" indent="-342900"/>
            <a:r>
              <a:rPr lang="en-US" dirty="0">
                <a:latin typeface="Arial" charset="0"/>
              </a:rPr>
              <a:t>extreme temps</a:t>
            </a:r>
          </a:p>
        </p:txBody>
      </p:sp>
      <p:sp>
        <p:nvSpPr>
          <p:cNvPr id="258055" name="Rectangle 7"/>
          <p:cNvSpPr>
            <a:spLocks noChangeArrowheads="1"/>
          </p:cNvSpPr>
          <p:nvPr/>
        </p:nvSpPr>
        <p:spPr bwMode="auto">
          <a:xfrm>
            <a:off x="5715001" y="6293643"/>
            <a:ext cx="5622925" cy="366713"/>
          </a:xfrm>
          <a:prstGeom prst="rect">
            <a:avLst/>
          </a:prstGeom>
          <a:noFill/>
          <a:ln w="9525">
            <a:noFill/>
            <a:miter lim="800000"/>
            <a:headEnd/>
            <a:tailEnd/>
          </a:ln>
          <a:effectLst/>
        </p:spPr>
        <p:txBody>
          <a:bodyPr wrap="none">
            <a:prstTxWarp prst="textNoShape">
              <a:avLst/>
            </a:prstTxWarp>
            <a:spAutoFit/>
          </a:bodyPr>
          <a:lstStyle/>
          <a:p>
            <a:r>
              <a:rPr lang="en-US">
                <a:latin typeface="Arial" charset="0"/>
              </a:rPr>
              <a:t>Diffenbaugh et al. 2005. </a:t>
            </a:r>
            <a:r>
              <a:rPr lang="en-US" i="1">
                <a:latin typeface="Arial" charset="0"/>
              </a:rPr>
              <a:t>PNAS</a:t>
            </a:r>
            <a:r>
              <a:rPr lang="en-US">
                <a:latin typeface="Arial" charset="0"/>
              </a:rPr>
              <a:t> 102 (44) 15774-15778</a:t>
            </a:r>
          </a:p>
        </p:txBody>
      </p:sp>
    </p:spTree>
    <p:extLst>
      <p:ext uri="{BB962C8B-B14F-4D97-AF65-F5344CB8AC3E}">
        <p14:creationId xmlns:p14="http://schemas.microsoft.com/office/powerpoint/2010/main" val="29937938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BBDA94D3-C224-8448-8CA0-9BC22E261CC6}"/>
              </a:ext>
            </a:extLst>
          </p:cNvPr>
          <p:cNvPicPr>
            <a:picLocks noChangeAspect="1"/>
          </p:cNvPicPr>
          <p:nvPr/>
        </p:nvPicPr>
        <p:blipFill>
          <a:blip r:embed="rId2"/>
          <a:stretch>
            <a:fillRect/>
          </a:stretch>
        </p:blipFill>
        <p:spPr>
          <a:xfrm>
            <a:off x="1879600" y="1280988"/>
            <a:ext cx="9207500" cy="5260144"/>
          </a:xfrm>
          <a:prstGeom prst="rect">
            <a:avLst/>
          </a:prstGeom>
        </p:spPr>
      </p:pic>
      <p:sp>
        <p:nvSpPr>
          <p:cNvPr id="4" name="TextBox 3">
            <a:extLst>
              <a:ext uri="{FF2B5EF4-FFF2-40B4-BE49-F238E27FC236}">
                <a16:creationId xmlns:a16="http://schemas.microsoft.com/office/drawing/2014/main" id="{3A3DABEE-B3DE-FA4D-B594-212E8044A7F3}"/>
              </a:ext>
            </a:extLst>
          </p:cNvPr>
          <p:cNvSpPr txBox="1"/>
          <p:nvPr/>
        </p:nvSpPr>
        <p:spPr>
          <a:xfrm>
            <a:off x="3073400" y="4406900"/>
            <a:ext cx="506870" cy="461665"/>
          </a:xfrm>
          <a:prstGeom prst="rect">
            <a:avLst/>
          </a:prstGeom>
          <a:noFill/>
        </p:spPr>
        <p:txBody>
          <a:bodyPr wrap="none" rtlCol="0">
            <a:spAutoFit/>
          </a:bodyPr>
          <a:lstStyle/>
          <a:p>
            <a:r>
              <a:rPr lang="en-US" sz="2400" dirty="0">
                <a:solidFill>
                  <a:schemeClr val="bg1"/>
                </a:solidFill>
              </a:rPr>
              <a:t>B1</a:t>
            </a:r>
          </a:p>
        </p:txBody>
      </p:sp>
      <p:sp>
        <p:nvSpPr>
          <p:cNvPr id="5" name="TextBox 4">
            <a:extLst>
              <a:ext uri="{FF2B5EF4-FFF2-40B4-BE49-F238E27FC236}">
                <a16:creationId xmlns:a16="http://schemas.microsoft.com/office/drawing/2014/main" id="{228F94CA-8C3D-9B47-9D87-8BD334DC2EC5}"/>
              </a:ext>
            </a:extLst>
          </p:cNvPr>
          <p:cNvSpPr txBox="1"/>
          <p:nvPr/>
        </p:nvSpPr>
        <p:spPr>
          <a:xfrm>
            <a:off x="7378700" y="4406900"/>
            <a:ext cx="518091" cy="461665"/>
          </a:xfrm>
          <a:prstGeom prst="rect">
            <a:avLst/>
          </a:prstGeom>
          <a:noFill/>
        </p:spPr>
        <p:txBody>
          <a:bodyPr wrap="none" rtlCol="0">
            <a:spAutoFit/>
          </a:bodyPr>
          <a:lstStyle/>
          <a:p>
            <a:r>
              <a:rPr lang="en-US" sz="2400" dirty="0">
                <a:solidFill>
                  <a:schemeClr val="bg1"/>
                </a:solidFill>
              </a:rPr>
              <a:t>A2</a:t>
            </a:r>
          </a:p>
        </p:txBody>
      </p:sp>
      <p:sp>
        <p:nvSpPr>
          <p:cNvPr id="6" name="TextBox 5">
            <a:extLst>
              <a:ext uri="{FF2B5EF4-FFF2-40B4-BE49-F238E27FC236}">
                <a16:creationId xmlns:a16="http://schemas.microsoft.com/office/drawing/2014/main" id="{910E3ED3-2900-3949-80AC-ADAFDFBEA53C}"/>
              </a:ext>
            </a:extLst>
          </p:cNvPr>
          <p:cNvSpPr txBox="1"/>
          <p:nvPr/>
        </p:nvSpPr>
        <p:spPr>
          <a:xfrm>
            <a:off x="1773307" y="80659"/>
            <a:ext cx="9468169" cy="1200329"/>
          </a:xfrm>
          <a:prstGeom prst="rect">
            <a:avLst/>
          </a:prstGeom>
          <a:noFill/>
        </p:spPr>
        <p:txBody>
          <a:bodyPr wrap="none" rtlCol="0">
            <a:spAutoFit/>
          </a:bodyPr>
          <a:lstStyle/>
          <a:p>
            <a:pPr algn="ctr"/>
            <a:r>
              <a:rPr lang="en-US" sz="3600" dirty="0"/>
              <a:t>Two Climate Scenarios: Dryer Southern California </a:t>
            </a:r>
          </a:p>
          <a:p>
            <a:pPr algn="ctr"/>
            <a:r>
              <a:rPr lang="en-US" sz="3600" dirty="0"/>
              <a:t>and much dryer Baja California in 2100</a:t>
            </a:r>
          </a:p>
        </p:txBody>
      </p:sp>
      <p:sp>
        <p:nvSpPr>
          <p:cNvPr id="7" name="TextBox 6">
            <a:extLst>
              <a:ext uri="{FF2B5EF4-FFF2-40B4-BE49-F238E27FC236}">
                <a16:creationId xmlns:a16="http://schemas.microsoft.com/office/drawing/2014/main" id="{A3144AF0-3AA5-C447-AD15-2AD01F680367}"/>
              </a:ext>
            </a:extLst>
          </p:cNvPr>
          <p:cNvSpPr txBox="1"/>
          <p:nvPr/>
        </p:nvSpPr>
        <p:spPr>
          <a:xfrm rot="16200000">
            <a:off x="9491606" y="3711004"/>
            <a:ext cx="4037900" cy="400110"/>
          </a:xfrm>
          <a:prstGeom prst="rect">
            <a:avLst/>
          </a:prstGeom>
          <a:noFill/>
        </p:spPr>
        <p:txBody>
          <a:bodyPr wrap="none" rtlCol="0">
            <a:spAutoFit/>
          </a:bodyPr>
          <a:lstStyle/>
          <a:p>
            <a:r>
              <a:rPr lang="en-US" sz="2000" dirty="0" err="1"/>
              <a:t>Cavzos</a:t>
            </a:r>
            <a:r>
              <a:rPr lang="en-US" sz="2000" dirty="0"/>
              <a:t> et al. 2012. Journal of Climate</a:t>
            </a:r>
          </a:p>
        </p:txBody>
      </p:sp>
    </p:spTree>
    <p:extLst>
      <p:ext uri="{BB962C8B-B14F-4D97-AF65-F5344CB8AC3E}">
        <p14:creationId xmlns:p14="http://schemas.microsoft.com/office/powerpoint/2010/main" val="3873167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0A0F9A-78F5-D545-A6E1-EA71D0DE0540}"/>
              </a:ext>
            </a:extLst>
          </p:cNvPr>
          <p:cNvSpPr/>
          <p:nvPr/>
        </p:nvSpPr>
        <p:spPr>
          <a:xfrm>
            <a:off x="457199" y="929128"/>
            <a:ext cx="10947401" cy="58145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9436A146-9B08-8548-ABFC-EAD6C436F2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79135" y="1321224"/>
            <a:ext cx="5860366" cy="5278263"/>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73125A50-9243-8443-8034-B1D975F6F8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7399" y="4370638"/>
            <a:ext cx="4591735" cy="2054197"/>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D08F7CA3-21FC-1642-978B-BB0F4D23A40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7399" y="941404"/>
            <a:ext cx="4591736" cy="325458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5BACD636-9519-9740-98D6-EDECFC66FD1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19300" y="6437535"/>
            <a:ext cx="3359834" cy="204977"/>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EE568D32-478F-3B4E-B51A-9C2ED51FD05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13450" y="929128"/>
            <a:ext cx="4591736" cy="392096"/>
          </a:xfrm>
          <a:prstGeom prst="rect">
            <a:avLst/>
          </a:prstGeom>
        </p:spPr>
      </p:pic>
      <p:sp>
        <p:nvSpPr>
          <p:cNvPr id="11" name="TextBox 10">
            <a:extLst>
              <a:ext uri="{FF2B5EF4-FFF2-40B4-BE49-F238E27FC236}">
                <a16:creationId xmlns:a16="http://schemas.microsoft.com/office/drawing/2014/main" id="{0DC2434F-A25F-1E4A-A26E-54C1CAD1FD97}"/>
              </a:ext>
            </a:extLst>
          </p:cNvPr>
          <p:cNvSpPr txBox="1"/>
          <p:nvPr/>
        </p:nvSpPr>
        <p:spPr>
          <a:xfrm>
            <a:off x="656919" y="231256"/>
            <a:ext cx="10713061" cy="523220"/>
          </a:xfrm>
          <a:prstGeom prst="rect">
            <a:avLst/>
          </a:prstGeom>
          <a:noFill/>
        </p:spPr>
        <p:txBody>
          <a:bodyPr wrap="none" rtlCol="0">
            <a:spAutoFit/>
          </a:bodyPr>
          <a:lstStyle/>
          <a:p>
            <a:r>
              <a:rPr lang="en-US" sz="2800" dirty="0"/>
              <a:t>Trends in SF Bay: Hotter,  Flooded,  Fewer fish and prone to Algal blooms</a:t>
            </a:r>
          </a:p>
        </p:txBody>
      </p:sp>
      <p:sp>
        <p:nvSpPr>
          <p:cNvPr id="12" name="TextBox 11">
            <a:extLst>
              <a:ext uri="{FF2B5EF4-FFF2-40B4-BE49-F238E27FC236}">
                <a16:creationId xmlns:a16="http://schemas.microsoft.com/office/drawing/2014/main" id="{0876665B-ED33-CD48-BC54-2943DA031FAA}"/>
              </a:ext>
            </a:extLst>
          </p:cNvPr>
          <p:cNvSpPr txBox="1"/>
          <p:nvPr/>
        </p:nvSpPr>
        <p:spPr>
          <a:xfrm rot="5400000">
            <a:off x="9556030" y="3430100"/>
            <a:ext cx="4357540" cy="400110"/>
          </a:xfrm>
          <a:prstGeom prst="rect">
            <a:avLst/>
          </a:prstGeom>
          <a:noFill/>
        </p:spPr>
        <p:txBody>
          <a:bodyPr wrap="none" rtlCol="0">
            <a:spAutoFit/>
          </a:bodyPr>
          <a:lstStyle/>
          <a:p>
            <a:r>
              <a:rPr lang="en-US" sz="2000" dirty="0" err="1"/>
              <a:t>Cloern</a:t>
            </a:r>
            <a:r>
              <a:rPr lang="en-US" sz="2000" dirty="0"/>
              <a:t> et al. 2011 </a:t>
            </a:r>
            <a:r>
              <a:rPr lang="en-US" sz="2000" dirty="0" err="1"/>
              <a:t>Plos</a:t>
            </a:r>
            <a:r>
              <a:rPr lang="en-US" sz="2000" dirty="0"/>
              <a:t> One 6(90 e24465</a:t>
            </a:r>
          </a:p>
        </p:txBody>
      </p:sp>
    </p:spTree>
    <p:extLst>
      <p:ext uri="{BB962C8B-B14F-4D97-AF65-F5344CB8AC3E}">
        <p14:creationId xmlns:p14="http://schemas.microsoft.com/office/powerpoint/2010/main" val="32961313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708EF084-BCAE-9E4E-8A63-831972F2BC53}"/>
              </a:ext>
            </a:extLst>
          </p:cNvPr>
          <p:cNvSpPr>
            <a:spLocks noGrp="1"/>
          </p:cNvSpPr>
          <p:nvPr>
            <p:ph type="sldNum" sz="quarter" idx="12"/>
          </p:nvPr>
        </p:nvSpPr>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fld id="{10DAE4C1-25F4-4648-8445-05C298EF9BDD}" type="slidenum">
              <a:rPr lang="en-US" altLang="en-US" sz="1400">
                <a:latin typeface="Arial" panose="020B0604020202020204" pitchFamily="34" charset="0"/>
              </a:rPr>
              <a:pPr eaLnBrk="1" hangingPunct="1"/>
              <a:t>63</a:t>
            </a:fld>
            <a:endParaRPr lang="en-US" altLang="en-US" sz="1400">
              <a:latin typeface="Arial" panose="020B0604020202020204" pitchFamily="34" charset="0"/>
            </a:endParaRPr>
          </a:p>
        </p:txBody>
      </p:sp>
      <p:sp>
        <p:nvSpPr>
          <p:cNvPr id="265218" name="Rectangle 2">
            <a:extLst>
              <a:ext uri="{FF2B5EF4-FFF2-40B4-BE49-F238E27FC236}">
                <a16:creationId xmlns:a16="http://schemas.microsoft.com/office/drawing/2014/main" id="{D657949B-FA72-6544-99B4-ED2B13A268EE}"/>
              </a:ext>
            </a:extLst>
          </p:cNvPr>
          <p:cNvSpPr>
            <a:spLocks noGrp="1" noChangeArrowheads="1"/>
          </p:cNvSpPr>
          <p:nvPr>
            <p:ph type="title"/>
          </p:nvPr>
        </p:nvSpPr>
        <p:spPr>
          <a:xfrm>
            <a:off x="877559" y="-14815"/>
            <a:ext cx="10972800" cy="1371600"/>
          </a:xfrm>
        </p:spPr>
        <p:txBody>
          <a:bodyPr>
            <a:noAutofit/>
          </a:bodyPr>
          <a:lstStyle/>
          <a:p>
            <a:pPr algn="ctr" eaLnBrk="1" hangingPunct="1"/>
            <a:r>
              <a:rPr lang="en-US" altLang="en-US" sz="4400" cap="none" dirty="0">
                <a:ea typeface="ＭＳ Ｐゴシック" panose="020B0600070205080204" pitchFamily="34" charset="-128"/>
              </a:rPr>
              <a:t>Threats From A Dinky Fish: The Delta Smelt</a:t>
            </a:r>
          </a:p>
        </p:txBody>
      </p:sp>
      <p:pic>
        <p:nvPicPr>
          <p:cNvPr id="63491" name="Picture 5" descr="DeltaSmeltPics 002">
            <a:extLst>
              <a:ext uri="{FF2B5EF4-FFF2-40B4-BE49-F238E27FC236}">
                <a16:creationId xmlns:a16="http://schemas.microsoft.com/office/drawing/2014/main" id="{29235A5B-1E6E-3445-8654-91F8F6EAE951}"/>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1761893" y="1102371"/>
            <a:ext cx="9489687" cy="5084644"/>
          </a:xfrm>
          <a:ln w="12700">
            <a:solidFill>
              <a:srgbClr val="FFFF00"/>
            </a:solidFill>
          </a:ln>
        </p:spPr>
      </p:pic>
      <p:sp>
        <p:nvSpPr>
          <p:cNvPr id="63492" name="Rectangle 6">
            <a:extLst>
              <a:ext uri="{FF2B5EF4-FFF2-40B4-BE49-F238E27FC236}">
                <a16:creationId xmlns:a16="http://schemas.microsoft.com/office/drawing/2014/main" id="{A7C8B73C-37D3-7B4E-A1C0-792007EA42FB}"/>
              </a:ext>
            </a:extLst>
          </p:cNvPr>
          <p:cNvSpPr>
            <a:spLocks noChangeArrowheads="1"/>
          </p:cNvSpPr>
          <p:nvPr/>
        </p:nvSpPr>
        <p:spPr bwMode="auto">
          <a:xfrm>
            <a:off x="3258015" y="6156597"/>
            <a:ext cx="6211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en-US" altLang="en-US" sz="2800" dirty="0">
                <a:latin typeface="Arial" panose="020B0604020202020204" pitchFamily="34" charset="0"/>
              </a:rPr>
              <a:t>These little guys love high water flows</a:t>
            </a:r>
            <a:endParaRPr lang="en-US" altLang="en-US" sz="1800" dirty="0">
              <a:latin typeface="Arial" panose="020B0604020202020204" pitchFamily="34" charset="0"/>
            </a:endParaRPr>
          </a:p>
        </p:txBody>
      </p:sp>
    </p:spTree>
    <p:extLst>
      <p:ext uri="{BB962C8B-B14F-4D97-AF65-F5344CB8AC3E}">
        <p14:creationId xmlns:p14="http://schemas.microsoft.com/office/powerpoint/2010/main" val="2261059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9D829-8B52-5F4E-938B-040CF1F27ED6}"/>
              </a:ext>
            </a:extLst>
          </p:cNvPr>
          <p:cNvSpPr>
            <a:spLocks noGrp="1"/>
          </p:cNvSpPr>
          <p:nvPr>
            <p:ph type="title"/>
          </p:nvPr>
        </p:nvSpPr>
        <p:spPr>
          <a:xfrm>
            <a:off x="568712" y="0"/>
            <a:ext cx="10718697" cy="1456267"/>
          </a:xfrm>
        </p:spPr>
        <p:txBody>
          <a:bodyPr/>
          <a:lstStyle/>
          <a:p>
            <a:r>
              <a:rPr lang="en-US" cap="none" dirty="0"/>
              <a:t>Carbon Footprint For US Households--Suburbia Matters</a:t>
            </a:r>
          </a:p>
        </p:txBody>
      </p:sp>
      <p:pic>
        <p:nvPicPr>
          <p:cNvPr id="5" name="Content Placeholder 4" descr="A close up of a map&#10;&#10;Description automatically generated">
            <a:extLst>
              <a:ext uri="{FF2B5EF4-FFF2-40B4-BE49-F238E27FC236}">
                <a16:creationId xmlns:a16="http://schemas.microsoft.com/office/drawing/2014/main" id="{579DFC87-A0A0-7C49-A0D8-06B61B8AED1A}"/>
              </a:ext>
            </a:extLst>
          </p:cNvPr>
          <p:cNvPicPr>
            <a:picLocks noGrp="1" noChangeAspect="1"/>
          </p:cNvPicPr>
          <p:nvPr>
            <p:ph idx="1"/>
          </p:nvPr>
        </p:nvPicPr>
        <p:blipFill>
          <a:blip r:embed="rId3"/>
          <a:stretch>
            <a:fillRect/>
          </a:stretch>
        </p:blipFill>
        <p:spPr>
          <a:xfrm>
            <a:off x="1026247" y="1116266"/>
            <a:ext cx="8818536" cy="4870950"/>
          </a:xfrm>
        </p:spPr>
      </p:pic>
      <p:sp>
        <p:nvSpPr>
          <p:cNvPr id="6" name="Rectangle 5">
            <a:extLst>
              <a:ext uri="{FF2B5EF4-FFF2-40B4-BE49-F238E27FC236}">
                <a16:creationId xmlns:a16="http://schemas.microsoft.com/office/drawing/2014/main" id="{DEF1E0F9-8174-FA4F-A1F2-23A5F06354F3}"/>
              </a:ext>
            </a:extLst>
          </p:cNvPr>
          <p:cNvSpPr/>
          <p:nvPr/>
        </p:nvSpPr>
        <p:spPr>
          <a:xfrm rot="5400000">
            <a:off x="8965556" y="3833077"/>
            <a:ext cx="2950936" cy="369332"/>
          </a:xfrm>
          <a:prstGeom prst="rect">
            <a:avLst/>
          </a:prstGeom>
        </p:spPr>
        <p:txBody>
          <a:bodyPr wrap="none">
            <a:spAutoFit/>
          </a:bodyPr>
          <a:lstStyle/>
          <a:p>
            <a:r>
              <a:rPr lang="en-US" dirty="0">
                <a:hlinkClick r:id="rId4">
                  <a:extLst>
                    <a:ext uri="{A12FA001-AC4F-418D-AE19-62706E023703}">
                      <ahyp:hlinkClr xmlns:ahyp="http://schemas.microsoft.com/office/drawing/2018/hyperlinkcolor" val="tx"/>
                    </a:ext>
                  </a:extLst>
                </a:hlinkClick>
              </a:rPr>
              <a:t>https://coolclimate.org/maps</a:t>
            </a:r>
            <a:endParaRPr lang="en-US" dirty="0"/>
          </a:p>
        </p:txBody>
      </p:sp>
      <p:sp>
        <p:nvSpPr>
          <p:cNvPr id="8" name="Rectangle 7">
            <a:extLst>
              <a:ext uri="{FF2B5EF4-FFF2-40B4-BE49-F238E27FC236}">
                <a16:creationId xmlns:a16="http://schemas.microsoft.com/office/drawing/2014/main" id="{24EA6A28-3001-0F45-B27D-298A6AF0F279}"/>
              </a:ext>
            </a:extLst>
          </p:cNvPr>
          <p:cNvSpPr/>
          <p:nvPr/>
        </p:nvSpPr>
        <p:spPr>
          <a:xfrm rot="5400000">
            <a:off x="8541198" y="3468388"/>
            <a:ext cx="5492423" cy="1323439"/>
          </a:xfrm>
          <a:prstGeom prst="rect">
            <a:avLst/>
          </a:prstGeom>
        </p:spPr>
        <p:txBody>
          <a:bodyPr wrap="square">
            <a:spAutoFit/>
          </a:bodyPr>
          <a:lstStyle/>
          <a:p>
            <a:r>
              <a:rPr lang="en-US" sz="1600" dirty="0">
                <a:latin typeface="Source Sans Pro" panose="020B0503030403020204" pitchFamily="34" charset="0"/>
                <a:hlinkClick r:id="rId5">
                  <a:extLst>
                    <a:ext uri="{A12FA001-AC4F-418D-AE19-62706E023703}">
                      <ahyp:hlinkClr xmlns:ahyp="http://schemas.microsoft.com/office/drawing/2018/hyperlinkcolor" val="tx"/>
                    </a:ext>
                  </a:extLst>
                </a:hlinkClick>
              </a:rPr>
              <a:t>C. M. Jones </a:t>
            </a:r>
            <a:r>
              <a:rPr lang="en-US" sz="1600" dirty="0">
                <a:latin typeface="Source Sans Pro" panose="020B0503030403020204" pitchFamily="34" charset="0"/>
              </a:rPr>
              <a:t>&amp; </a:t>
            </a:r>
            <a:r>
              <a:rPr lang="en-US" sz="1600" dirty="0" err="1">
                <a:latin typeface="Source Sans Pro" panose="020B0503030403020204" pitchFamily="34" charset="0"/>
              </a:rPr>
              <a:t>D.</a:t>
            </a:r>
            <a:r>
              <a:rPr lang="en-US" sz="1600" dirty="0" err="1">
                <a:latin typeface="Source Sans Pro" panose="020B0503030403020204" pitchFamily="34" charset="0"/>
                <a:hlinkClick r:id="rId6">
                  <a:extLst>
                    <a:ext uri="{A12FA001-AC4F-418D-AE19-62706E023703}">
                      <ahyp:hlinkClr xmlns:ahyp="http://schemas.microsoft.com/office/drawing/2018/hyperlinkcolor" val="tx"/>
                    </a:ext>
                  </a:extLst>
                </a:hlinkClick>
              </a:rPr>
              <a:t>l</a:t>
            </a:r>
            <a:r>
              <a:rPr lang="en-US" sz="1600" dirty="0">
                <a:latin typeface="Source Sans Pro" panose="020B0503030403020204" pitchFamily="34" charset="0"/>
                <a:hlinkClick r:id="rId6">
                  <a:extLst>
                    <a:ext uri="{A12FA001-AC4F-418D-AE19-62706E023703}">
                      <ahyp:hlinkClr xmlns:ahyp="http://schemas.microsoft.com/office/drawing/2018/hyperlinkcolor" val="tx"/>
                    </a:ext>
                  </a:extLst>
                </a:hlinkClick>
              </a:rPr>
              <a:t> M. Kammen</a:t>
            </a:r>
            <a:r>
              <a:rPr lang="en-US" sz="1600" dirty="0">
                <a:latin typeface="Source Sans Pro" panose="020B0503030403020204" pitchFamily="34" charset="0"/>
              </a:rPr>
              <a:t>, </a:t>
            </a:r>
            <a:r>
              <a:rPr lang="en-US" sz="1600" dirty="0">
                <a:latin typeface="Source Sans Pro" panose="020B0503030403020204" pitchFamily="34" charset="0"/>
                <a:hlinkClick r:id="rId7">
                  <a:extLst>
                    <a:ext uri="{A12FA001-AC4F-418D-AE19-62706E023703}">
                      <ahyp:hlinkClr xmlns:ahyp="http://schemas.microsoft.com/office/drawing/2018/hyperlinkcolor" val="tx"/>
                    </a:ext>
                  </a:extLst>
                </a:hlinkClick>
              </a:rPr>
              <a:t>Spatial Distribution of U.S. Household Carbon Footprints Reveals Suburbanization Undermines Greenhouse Gas Benefits of Urban Population Density</a:t>
            </a:r>
            <a:r>
              <a:rPr lang="en-US" sz="1600" dirty="0">
                <a:latin typeface="Source Sans Pro" panose="020B0503030403020204" pitchFamily="34" charset="0"/>
              </a:rPr>
              <a:t>. </a:t>
            </a:r>
            <a:r>
              <a:rPr lang="en-US" sz="1600" i="1" dirty="0">
                <a:latin typeface="Source Sans Pro" panose="020B0503030403020204" pitchFamily="34" charset="0"/>
              </a:rPr>
              <a:t>Environ. Sci. Technol</a:t>
            </a:r>
            <a:r>
              <a:rPr lang="en-US" sz="1600" dirty="0">
                <a:latin typeface="Source Sans Pro" panose="020B0503030403020204" pitchFamily="34" charset="0"/>
              </a:rPr>
              <a:t>., 2013, </a:t>
            </a:r>
            <a:r>
              <a:rPr lang="en-US" sz="1600" dirty="0" err="1">
                <a:latin typeface="Source Sans Pro" panose="020B0503030403020204" pitchFamily="34" charset="0"/>
              </a:rPr>
              <a:t>dx.doi.org</a:t>
            </a:r>
            <a:r>
              <a:rPr lang="en-US" sz="1600" dirty="0">
                <a:latin typeface="Source Sans Pro" panose="020B0503030403020204" pitchFamily="34" charset="0"/>
              </a:rPr>
              <a:t>/10.1021/es4034364</a:t>
            </a:r>
            <a:endParaRPr lang="en-US" sz="1600" dirty="0"/>
          </a:p>
        </p:txBody>
      </p:sp>
      <p:sp>
        <p:nvSpPr>
          <p:cNvPr id="9" name="TextBox 8">
            <a:extLst>
              <a:ext uri="{FF2B5EF4-FFF2-40B4-BE49-F238E27FC236}">
                <a16:creationId xmlns:a16="http://schemas.microsoft.com/office/drawing/2014/main" id="{55E29342-BC0B-CE48-8616-FCDE674A3260}"/>
              </a:ext>
            </a:extLst>
          </p:cNvPr>
          <p:cNvSpPr txBox="1"/>
          <p:nvPr/>
        </p:nvSpPr>
        <p:spPr>
          <a:xfrm>
            <a:off x="402635" y="6117554"/>
            <a:ext cx="9853723" cy="461665"/>
          </a:xfrm>
          <a:prstGeom prst="rect">
            <a:avLst/>
          </a:prstGeom>
          <a:noFill/>
        </p:spPr>
        <p:txBody>
          <a:bodyPr wrap="none" rtlCol="0">
            <a:spAutoFit/>
          </a:bodyPr>
          <a:lstStyle/>
          <a:p>
            <a:r>
              <a:rPr lang="en-US" sz="2400" dirty="0"/>
              <a:t>Mostly reflects suburban transportation, large homes and electricity from coal</a:t>
            </a:r>
          </a:p>
        </p:txBody>
      </p:sp>
    </p:spTree>
    <p:extLst>
      <p:ext uri="{BB962C8B-B14F-4D97-AF65-F5344CB8AC3E}">
        <p14:creationId xmlns:p14="http://schemas.microsoft.com/office/powerpoint/2010/main" val="1760029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1393635" y="-116063"/>
            <a:ext cx="9404729" cy="1371600"/>
          </a:xfrm>
        </p:spPr>
        <p:txBody>
          <a:bodyPr>
            <a:normAutofit fontScale="90000"/>
          </a:bodyPr>
          <a:lstStyle/>
          <a:p>
            <a:pPr algn="ctr"/>
            <a:r>
              <a:rPr lang="en-US" sz="3600" cap="none" dirty="0"/>
              <a:t>Trajectory </a:t>
            </a:r>
            <a:r>
              <a:rPr lang="en-US" cap="none" dirty="0"/>
              <a:t># 2: </a:t>
            </a:r>
            <a:r>
              <a:rPr lang="en-US" sz="3600" cap="none" dirty="0"/>
              <a:t>Temperatures</a:t>
            </a:r>
            <a:br>
              <a:rPr lang="en-US" sz="3600" cap="none" dirty="0"/>
            </a:br>
            <a:r>
              <a:rPr lang="en-US" sz="3600" cap="none" dirty="0"/>
              <a:t>Slightly Warmer Winters And Much Warmer Summers</a:t>
            </a:r>
            <a:endParaRPr lang="en-US" cap="none" dirty="0"/>
          </a:p>
        </p:txBody>
      </p:sp>
      <p:pic>
        <p:nvPicPr>
          <p:cNvPr id="329734" name="Picture 6"/>
          <p:cNvPicPr>
            <a:picLocks noGrp="1" noChangeAspect="1" noChangeArrowheads="1"/>
          </p:cNvPicPr>
          <p:nvPr>
            <p:ph idx="1"/>
          </p:nvPr>
        </p:nvPicPr>
        <p:blipFill>
          <a:blip r:embed="rId3"/>
          <a:srcRect/>
          <a:stretch>
            <a:fillRect/>
          </a:stretch>
        </p:blipFill>
        <p:spPr>
          <a:xfrm>
            <a:off x="2658592" y="1161585"/>
            <a:ext cx="7607468" cy="5509288"/>
          </a:xfrm>
          <a:noFill/>
          <a:ln/>
        </p:spPr>
      </p:pic>
      <p:sp>
        <p:nvSpPr>
          <p:cNvPr id="6" name="Slide Number Placeholder 5"/>
          <p:cNvSpPr>
            <a:spLocks noGrp="1"/>
          </p:cNvSpPr>
          <p:nvPr>
            <p:ph type="sldNum" sz="quarter" idx="12"/>
          </p:nvPr>
        </p:nvSpPr>
        <p:spPr/>
        <p:txBody>
          <a:bodyPr/>
          <a:lstStyle/>
          <a:p>
            <a:fld id="{7463AD87-6D4A-A54F-AB90-59985BE5DFCE}" type="slidenum">
              <a:rPr lang="en-US"/>
              <a:pPr/>
              <a:t>8</a:t>
            </a:fld>
            <a:endParaRPr lang="en-US"/>
          </a:p>
        </p:txBody>
      </p:sp>
      <p:sp>
        <p:nvSpPr>
          <p:cNvPr id="329735" name="Rectangle 7"/>
          <p:cNvSpPr>
            <a:spLocks noChangeArrowheads="1"/>
          </p:cNvSpPr>
          <p:nvPr/>
        </p:nvSpPr>
        <p:spPr bwMode="auto">
          <a:xfrm rot="5400000">
            <a:off x="8275398" y="3139666"/>
            <a:ext cx="5373863" cy="923330"/>
          </a:xfrm>
          <a:prstGeom prst="rect">
            <a:avLst/>
          </a:prstGeom>
          <a:noFill/>
          <a:ln w="9525">
            <a:noFill/>
            <a:miter lim="800000"/>
            <a:headEnd/>
            <a:tailEnd/>
          </a:ln>
          <a:effectLst/>
        </p:spPr>
        <p:txBody>
          <a:bodyPr wrap="square">
            <a:prstTxWarp prst="textNoShape">
              <a:avLst/>
            </a:prstTxWarp>
            <a:spAutoFit/>
          </a:bodyPr>
          <a:lstStyle/>
          <a:p>
            <a:r>
              <a:rPr lang="en-US" dirty="0">
                <a:latin typeface="Arial" charset="0"/>
              </a:rPr>
              <a:t>Cayan et al. 2006. Climate scenarios for California, White Paper: California Climate Change Center CEC-500-2005-203-SF</a:t>
            </a:r>
          </a:p>
        </p:txBody>
      </p:sp>
      <p:sp>
        <p:nvSpPr>
          <p:cNvPr id="2" name="TextBox 1">
            <a:extLst>
              <a:ext uri="{FF2B5EF4-FFF2-40B4-BE49-F238E27FC236}">
                <a16:creationId xmlns:a16="http://schemas.microsoft.com/office/drawing/2014/main" id="{7A0734C0-AEDA-3C4F-B19E-496355D29488}"/>
              </a:ext>
            </a:extLst>
          </p:cNvPr>
          <p:cNvSpPr txBox="1"/>
          <p:nvPr/>
        </p:nvSpPr>
        <p:spPr>
          <a:xfrm>
            <a:off x="347356" y="2151827"/>
            <a:ext cx="2193934" cy="954107"/>
          </a:xfrm>
          <a:prstGeom prst="rect">
            <a:avLst/>
          </a:prstGeom>
          <a:noFill/>
        </p:spPr>
        <p:txBody>
          <a:bodyPr wrap="none" rtlCol="0">
            <a:spAutoFit/>
          </a:bodyPr>
          <a:lstStyle/>
          <a:p>
            <a:pPr algn="ctr"/>
            <a:r>
              <a:rPr lang="en-US" sz="2800" dirty="0"/>
              <a:t>Winter </a:t>
            </a:r>
          </a:p>
          <a:p>
            <a:pPr algn="ctr"/>
            <a:r>
              <a:rPr lang="en-US" sz="2800" dirty="0"/>
              <a:t>Temperatures</a:t>
            </a:r>
          </a:p>
        </p:txBody>
      </p:sp>
      <p:sp>
        <p:nvSpPr>
          <p:cNvPr id="3" name="Rectangle 2">
            <a:extLst>
              <a:ext uri="{FF2B5EF4-FFF2-40B4-BE49-F238E27FC236}">
                <a16:creationId xmlns:a16="http://schemas.microsoft.com/office/drawing/2014/main" id="{14928E23-1B26-334A-B745-91B7DDEA3322}"/>
              </a:ext>
            </a:extLst>
          </p:cNvPr>
          <p:cNvSpPr/>
          <p:nvPr/>
        </p:nvSpPr>
        <p:spPr>
          <a:xfrm>
            <a:off x="347356" y="4674512"/>
            <a:ext cx="2193934" cy="954107"/>
          </a:xfrm>
          <a:prstGeom prst="rect">
            <a:avLst/>
          </a:prstGeom>
        </p:spPr>
        <p:txBody>
          <a:bodyPr wrap="square">
            <a:spAutoFit/>
          </a:bodyPr>
          <a:lstStyle/>
          <a:p>
            <a:pPr algn="ctr"/>
            <a:r>
              <a:rPr lang="en-US" sz="2800" dirty="0"/>
              <a:t>Summer</a:t>
            </a:r>
          </a:p>
          <a:p>
            <a:pPr algn="ctr"/>
            <a:r>
              <a:rPr lang="en-US" sz="2800" dirty="0"/>
              <a:t>Temperatures</a:t>
            </a:r>
          </a:p>
        </p:txBody>
      </p:sp>
    </p:spTree>
    <p:extLst>
      <p:ext uri="{BB962C8B-B14F-4D97-AF65-F5344CB8AC3E}">
        <p14:creationId xmlns:p14="http://schemas.microsoft.com/office/powerpoint/2010/main" val="600401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E63A6BC3-DED0-AE48-9666-1FA3E648E2E0}"/>
              </a:ext>
            </a:extLst>
          </p:cNvPr>
          <p:cNvPicPr>
            <a:picLocks noChangeAspect="1"/>
          </p:cNvPicPr>
          <p:nvPr/>
        </p:nvPicPr>
        <p:blipFill>
          <a:blip r:embed="rId3"/>
          <a:stretch>
            <a:fillRect/>
          </a:stretch>
        </p:blipFill>
        <p:spPr>
          <a:xfrm>
            <a:off x="1625600" y="942989"/>
            <a:ext cx="8940800" cy="5556220"/>
          </a:xfrm>
          <a:prstGeom prst="rect">
            <a:avLst/>
          </a:prstGeom>
        </p:spPr>
      </p:pic>
      <p:sp>
        <p:nvSpPr>
          <p:cNvPr id="4" name="TextBox 3">
            <a:extLst>
              <a:ext uri="{FF2B5EF4-FFF2-40B4-BE49-F238E27FC236}">
                <a16:creationId xmlns:a16="http://schemas.microsoft.com/office/drawing/2014/main" id="{C053D838-73C6-374B-B166-80FC26C1DA08}"/>
              </a:ext>
            </a:extLst>
          </p:cNvPr>
          <p:cNvSpPr txBox="1"/>
          <p:nvPr/>
        </p:nvSpPr>
        <p:spPr>
          <a:xfrm>
            <a:off x="1506291" y="190500"/>
            <a:ext cx="9060109" cy="646331"/>
          </a:xfrm>
          <a:prstGeom prst="rect">
            <a:avLst/>
          </a:prstGeom>
          <a:noFill/>
        </p:spPr>
        <p:txBody>
          <a:bodyPr wrap="none" rtlCol="0">
            <a:spAutoFit/>
          </a:bodyPr>
          <a:lstStyle/>
          <a:p>
            <a:r>
              <a:rPr lang="en-US" sz="3600" dirty="0"/>
              <a:t>Increase of 50-70 days of extreme heat by 2100</a:t>
            </a:r>
          </a:p>
        </p:txBody>
      </p:sp>
      <p:sp>
        <p:nvSpPr>
          <p:cNvPr id="5" name="TextBox 4">
            <a:extLst>
              <a:ext uri="{FF2B5EF4-FFF2-40B4-BE49-F238E27FC236}">
                <a16:creationId xmlns:a16="http://schemas.microsoft.com/office/drawing/2014/main" id="{A3378458-79BD-0744-AC48-664E79738A84}"/>
              </a:ext>
            </a:extLst>
          </p:cNvPr>
          <p:cNvSpPr txBox="1"/>
          <p:nvPr/>
        </p:nvSpPr>
        <p:spPr>
          <a:xfrm rot="5400000">
            <a:off x="8897607" y="3367156"/>
            <a:ext cx="5191806" cy="707886"/>
          </a:xfrm>
          <a:prstGeom prst="rect">
            <a:avLst/>
          </a:prstGeom>
          <a:noFill/>
        </p:spPr>
        <p:txBody>
          <a:bodyPr wrap="none" rtlCol="0">
            <a:spAutoFit/>
          </a:bodyPr>
          <a:lstStyle/>
          <a:p>
            <a:pPr algn="ctr"/>
            <a:r>
              <a:rPr lang="en-US" sz="2000" dirty="0"/>
              <a:t>Cooley et al. 2012 California Energy Commission</a:t>
            </a:r>
          </a:p>
          <a:p>
            <a:pPr algn="ctr"/>
            <a:r>
              <a:rPr lang="en-US" sz="2000" dirty="0"/>
              <a:t> CEC-500-2012-013</a:t>
            </a:r>
          </a:p>
        </p:txBody>
      </p:sp>
    </p:spTree>
    <p:extLst>
      <p:ext uri="{BB962C8B-B14F-4D97-AF65-F5344CB8AC3E}">
        <p14:creationId xmlns:p14="http://schemas.microsoft.com/office/powerpoint/2010/main" val="35732687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1447</TotalTime>
  <Words>4003</Words>
  <Application>Microsoft Macintosh PowerPoint</Application>
  <PresentationFormat>Widescreen</PresentationFormat>
  <Paragraphs>377</Paragraphs>
  <Slides>63</Slides>
  <Notes>41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63</vt:i4>
      </vt:variant>
    </vt:vector>
  </HeadingPairs>
  <TitlesOfParts>
    <vt:vector size="74" baseType="lpstr">
      <vt:lpstr>American Typewriter</vt:lpstr>
      <vt:lpstr>Arial</vt:lpstr>
      <vt:lpstr>Calibri</vt:lpstr>
      <vt:lpstr>Calibri Light</vt:lpstr>
      <vt:lpstr>open sans</vt:lpstr>
      <vt:lpstr>Proxima Nova</vt:lpstr>
      <vt:lpstr>proxima-nova</vt:lpstr>
      <vt:lpstr>Source Sans Pro</vt:lpstr>
      <vt:lpstr>Times</vt:lpstr>
      <vt:lpstr>Times New Roman</vt:lpstr>
      <vt:lpstr>Celestial</vt:lpstr>
      <vt:lpstr>Future California If you know what’s coming, you can change it…</vt:lpstr>
      <vt:lpstr>Retire to Tucson?  Humm… Forecast Days Over 100°F</vt:lpstr>
      <vt:lpstr>Predicting The Future….  Crystal Balls     Basic Physics    Computer Models</vt:lpstr>
      <vt:lpstr>Two Big Challenges in Forecasting the Future: Climate Change           Growing Population (easy to model)           (hard to model)</vt:lpstr>
      <vt:lpstr>PowerPoint Presentation</vt:lpstr>
      <vt:lpstr>Urbanization Of San Diego</vt:lpstr>
      <vt:lpstr>Carbon Footprint For US Households--Suburbia Matters</vt:lpstr>
      <vt:lpstr>Trajectory # 2: Temperatures Slightly Warmer Winters And Much Warmer Summers</vt:lpstr>
      <vt:lpstr>PowerPoint Presentation</vt:lpstr>
      <vt:lpstr>Heat Stress Reduces Outdoor Labor</vt:lpstr>
      <vt:lpstr>Trajectory # 3: Precipitation</vt:lpstr>
      <vt:lpstr>Projections Of Future Yearly Rainfall Northern California</vt:lpstr>
      <vt:lpstr>PowerPoint Presentation</vt:lpstr>
      <vt:lpstr>Increase in intensity, water content &amp; seasonal duration of “atmospheric rivers” = more floods</vt:lpstr>
      <vt:lpstr>PowerPoint Presentation</vt:lpstr>
      <vt:lpstr>PowerPoint Presentation</vt:lpstr>
      <vt:lpstr>PowerPoint Presentation</vt:lpstr>
      <vt:lpstr>PowerPoint Presentation</vt:lpstr>
      <vt:lpstr>PowerPoint Presentation</vt:lpstr>
      <vt:lpstr>Trajectory #5: Snowpack. Forget The Sunshine And Beaches…In California, Snow Makes Us Rich!</vt:lpstr>
      <vt:lpstr>Threats to A Big Fish: Just Gotta Have Salmon</vt:lpstr>
      <vt:lpstr>Salmon Have It Bad…. Thanks to high water temperature  Proportion (relative to now) of  Adult salmon in Butte Creek  in 3 models </vt:lpstr>
      <vt:lpstr>Another problem: In 100 Years: Snowpack Goes Away.. Particularly In N. California</vt:lpstr>
      <vt:lpstr>Storage Will Plummet—need (Gasp!) More Dams?</vt:lpstr>
      <vt:lpstr>Don’t Want More Dams?</vt:lpstr>
      <vt:lpstr>PowerPoint Presentation</vt:lpstr>
      <vt:lpstr>PowerPoint Presentation</vt:lpstr>
      <vt:lpstr>Wine Growing Declines By 81%</vt:lpstr>
      <vt:lpstr>Trajectory # 7: Wildfire  …it isn’t all about getting burned</vt:lpstr>
      <vt:lpstr>Very Large Fires (VLF) Increase 75-300% By 2070</vt:lpstr>
      <vt:lpstr>Future Burned Area  Accounting For Urban Sprawl in 2085</vt:lpstr>
      <vt:lpstr>Smoke Impacts    Getting burned  is not the half  of it</vt:lpstr>
      <vt:lpstr>PowerPoint Presentation</vt:lpstr>
      <vt:lpstr>Future Climate Increases Ozone.  Emissions Reductions Help, but Asian Pollution Offsets These Gains</vt:lpstr>
      <vt:lpstr>Trajectory # 8: Making Power</vt:lpstr>
      <vt:lpstr>PowerPoint Presentation</vt:lpstr>
      <vt:lpstr>PowerPoint Presentation</vt:lpstr>
      <vt:lpstr>Current Vegetation (A) And Two Models For 2060 (B &amp; C)</vt:lpstr>
      <vt:lpstr>Shrinking habitat for Coast Redwoods</vt:lpstr>
      <vt:lpstr>PowerPoint Presentation</vt:lpstr>
      <vt:lpstr>Range Shifts  Cactus Wrens are expanding their range</vt:lpstr>
      <vt:lpstr>Range Shifts  California Quail are heading for  Oregon</vt:lpstr>
      <vt:lpstr>PowerPoint Presentation</vt:lpstr>
      <vt:lpstr>Conclusions—Some Big Trends</vt:lpstr>
      <vt:lpstr>More Trends</vt:lpstr>
      <vt:lpstr>Hazards Of Life:  Risks of Earthquake, Tornado, Flood, Hurricane, Hail</vt:lpstr>
      <vt:lpstr>Besides Storm flooding, droughts increase too… </vt:lpstr>
      <vt:lpstr>PowerPoint Presentation</vt:lpstr>
      <vt:lpstr>Large Wildfire Risks Increase by 2080 AD  Particularly In N. California (2 models)</vt:lpstr>
      <vt:lpstr>PowerPoint Presentation</vt:lpstr>
      <vt:lpstr>Bird Community Changes By ~2060 AD  In Four Models—Most change (red) in Deserts and Sierra foothills</vt:lpstr>
      <vt:lpstr>Atmospheric Rivers  Shift South  (over SoCal)</vt:lpstr>
      <vt:lpstr>PowerPoint Presentation</vt:lpstr>
      <vt:lpstr>PowerPoint Presentation</vt:lpstr>
      <vt:lpstr>Household Carbon Footprint</vt:lpstr>
      <vt:lpstr>Another Guess At California’s Future Population (n.b. Their 2020 forecast was 5 million too high)</vt:lpstr>
      <vt:lpstr>A Hot Future In San Diego?</vt:lpstr>
      <vt:lpstr>A Warmer Future By 2-5°C ( up to 100.4-123.8°F) for 2060AD (Probability of Hitting a Given Extreme Temperature or Lower)</vt:lpstr>
      <vt:lpstr>Next 100 Years: Slightly More Winter Rain (Maybe)</vt:lpstr>
      <vt:lpstr>Regional Projections Of Future Climate More Extreme Heat</vt:lpstr>
      <vt:lpstr>PowerPoint Presentation</vt:lpstr>
      <vt:lpstr>PowerPoint Presentation</vt:lpstr>
      <vt:lpstr>Threats From A Dinky Fish: The Delta Smelt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California If you know what’s coming, you can change it…</dc:title>
  <dc:creator>Richard Norris</dc:creator>
  <cp:lastModifiedBy>Bill Hagan</cp:lastModifiedBy>
  <cp:revision>24</cp:revision>
  <dcterms:created xsi:type="dcterms:W3CDTF">2020-01-21T05:02:16Z</dcterms:created>
  <dcterms:modified xsi:type="dcterms:W3CDTF">2020-01-23T17:08:32Z</dcterms:modified>
</cp:coreProperties>
</file>