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6" r:id="rId2"/>
    <p:sldId id="267" r:id="rId3"/>
    <p:sldId id="287" r:id="rId4"/>
    <p:sldId id="271" r:id="rId5"/>
    <p:sldId id="325" r:id="rId6"/>
    <p:sldId id="309" r:id="rId7"/>
    <p:sldId id="308" r:id="rId8"/>
    <p:sldId id="322" r:id="rId9"/>
    <p:sldId id="323" r:id="rId10"/>
    <p:sldId id="302" r:id="rId11"/>
    <p:sldId id="294" r:id="rId12"/>
    <p:sldId id="298" r:id="rId13"/>
    <p:sldId id="301" r:id="rId14"/>
    <p:sldId id="295" r:id="rId15"/>
    <p:sldId id="276" r:id="rId16"/>
    <p:sldId id="303" r:id="rId17"/>
    <p:sldId id="324" r:id="rId18"/>
    <p:sldId id="320" r:id="rId19"/>
    <p:sldId id="296" r:id="rId20"/>
    <p:sldId id="321" r:id="rId21"/>
    <p:sldId id="299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66"/>
    <a:srgbClr val="C9BB47"/>
    <a:srgbClr val="C8BA4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1503"/>
    <p:restoredTop sz="94649"/>
  </p:normalViewPr>
  <p:slideViewPr>
    <p:cSldViewPr snapToGrid="0" snapToObjects="1">
      <p:cViewPr>
        <p:scale>
          <a:sx n="200" d="100"/>
          <a:sy n="200" d="100"/>
        </p:scale>
        <p:origin x="0" y="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2F8D7-97BC-D441-8173-BDDDC85B2D97}" type="datetimeFigureOut">
              <a:rPr lang="en-US" smtClean="0"/>
              <a:t>1/22/20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7643E-A4AA-D24D-9D38-1651A802C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14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CB027-A813-5B4C-9E78-01901D057D9B}" type="datetimeFigureOut">
              <a:rPr lang="en-US" smtClean="0"/>
              <a:t>1/22/20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FB5AA-F6B9-CA41-93CF-D6CAD8BA7F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391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A4100-512C-284C-9390-F493FC40257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41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93A9-630C-354D-BFA5-0E1CE9AB923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07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93A9-630C-354D-BFA5-0E1CE9AB923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196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FB5AA-F6B9-CA41-93CF-D6CAD8BA7F6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03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A4100-512C-284C-9390-F493FC4025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64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FB5AA-F6B9-CA41-93CF-D6CAD8BA7F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6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93A9-630C-354D-BFA5-0E1CE9AB923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4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9685-99A9-9C4B-B001-9B7ED5D341C9}" type="datetime1">
              <a:rPr lang="en-US" smtClean="0"/>
              <a:t>1/22/20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6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3405-F537-3844-83C6-6A30BBCE5AB0}" type="datetime1">
              <a:rPr lang="en-US" smtClean="0"/>
              <a:t>1/22/20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7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E578-7224-584A-B958-69068D95BE34}" type="datetime1">
              <a:rPr lang="en-US" smtClean="0"/>
              <a:t>1/22/20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83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1988-7BBF-C449-8525-81A0C9DC3745}" type="datetime1">
              <a:rPr lang="en-US" smtClean="0"/>
              <a:t>1/22/20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7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CE6E-E267-F242-99A9-5A0CD8D33F38}" type="datetime1">
              <a:rPr lang="en-US" smtClean="0"/>
              <a:t>1/22/20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6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8E4D-355F-C242-BCA4-F574D897EFBD}" type="datetime1">
              <a:rPr lang="en-US" smtClean="0"/>
              <a:t>1/22/20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1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7DC0-389F-A744-BD21-A8BD5B32A273}" type="datetime1">
              <a:rPr lang="en-US" smtClean="0"/>
              <a:t>1/22/20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1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D97E-B909-014C-9D9F-BA7E894C345F}" type="datetime1">
              <a:rPr lang="en-US" smtClean="0"/>
              <a:t>1/22/20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9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61CA-648A-4949-ACAB-10AD758DE059}" type="datetime1">
              <a:rPr lang="en-US" smtClean="0"/>
              <a:t>1/22/20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3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950D-8886-CF42-AFC5-314813259781}" type="datetime1">
              <a:rPr lang="en-US" smtClean="0"/>
              <a:t>1/22/20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64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3A60-222A-0D4D-9D40-A356993EE2A6}" type="datetime1">
              <a:rPr lang="en-US" smtClean="0"/>
              <a:t>1/22/20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1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0709-4428-DF46-A560-0AA94F4E4883}" type="datetime1">
              <a:rPr lang="en-US" smtClean="0"/>
              <a:t>1/22/20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6E0F1-80C0-F44E-B61A-DA09F20A6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7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rnorris.scrippsprofiles.ucsd.edu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youtu.be/uyHcs7B27Zk" TargetMode="External"/><Relationship Id="rId5" Type="http://schemas.openxmlformats.org/officeDocument/2006/relationships/hyperlink" Target="https://www.latimes.com/local/lanow/la-me-ln-rocks-move-death-valley-lake-bed-20140827-story.html" TargetMode="External"/><Relationship Id="rId4" Type="http://schemas.openxmlformats.org/officeDocument/2006/relationships/hyperlink" Target="https://www.nature.com/news/wandering-stones-of-death-valley-explained-1.1577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rnorris.scrippsprofiles.ucsd.edu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lynceandwb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99599"/>
            <a:ext cx="8042276" cy="133695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dirty="0"/>
              <a:t>Welcome to the 134</a:t>
            </a:r>
            <a:r>
              <a:rPr lang="en-US" sz="4000" baseline="30000" dirty="0"/>
              <a:t>th</a:t>
            </a:r>
            <a:r>
              <a:rPr lang="en-US" sz="4000" dirty="0"/>
              <a:t> meeting of the Lyncean Group</a:t>
            </a:r>
          </a:p>
        </p:txBody>
      </p:sp>
      <p:pic>
        <p:nvPicPr>
          <p:cNvPr id="8" name="Picture 7" descr="Coin-Fro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75" y="2198622"/>
            <a:ext cx="3111306" cy="3111306"/>
          </a:xfrm>
          <a:prstGeom prst="rect">
            <a:avLst/>
          </a:prstGeom>
        </p:spPr>
      </p:pic>
      <p:pic>
        <p:nvPicPr>
          <p:cNvPr id="9" name="Picture 8" descr="Coin-B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611" y="2198622"/>
            <a:ext cx="3111306" cy="3111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7234" y="5682826"/>
            <a:ext cx="2562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22 January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43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906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A Pre-Introduction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6919"/>
            <a:ext cx="8229600" cy="480215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A little history: our Lyncean Group is loosely based on the </a:t>
            </a:r>
            <a:r>
              <a:rPr lang="en-US" sz="2400" i="1" dirty="0"/>
              <a:t>Academia </a:t>
            </a:r>
            <a:r>
              <a:rPr lang="en-US" sz="2400" i="1" dirty="0" err="1"/>
              <a:t>Lincei</a:t>
            </a:r>
            <a:r>
              <a:rPr lang="en-US" sz="2400" i="1" dirty="0"/>
              <a:t>,</a:t>
            </a:r>
            <a:r>
              <a:rPr lang="en-US" sz="2400" dirty="0"/>
              <a:t> which was founded in 1603 by Federico </a:t>
            </a:r>
            <a:r>
              <a:rPr lang="en-US" sz="2400" dirty="0" err="1"/>
              <a:t>Cesi</a:t>
            </a:r>
            <a:r>
              <a:rPr lang="en-US" sz="2400" dirty="0"/>
              <a:t> at the Palazzo </a:t>
            </a:r>
            <a:r>
              <a:rPr lang="en-US" sz="2400" dirty="0" err="1"/>
              <a:t>Corsini</a:t>
            </a:r>
            <a:r>
              <a:rPr lang="en-US" sz="2400" dirty="0"/>
              <a:t> in Rome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Thanks to Steve Dahms, who searched on the term “Lynceans” in Google Books and pointed me to some very interesting references, I learned several surprising things about the </a:t>
            </a:r>
            <a:r>
              <a:rPr lang="en-US" sz="2400" i="1" dirty="0"/>
              <a:t>Academia </a:t>
            </a:r>
            <a:r>
              <a:rPr lang="en-US" sz="2400" i="1" dirty="0" err="1"/>
              <a:t>Lincei</a:t>
            </a:r>
            <a:r>
              <a:rPr lang="en-US" sz="2400" dirty="0"/>
              <a:t> </a:t>
            </a:r>
          </a:p>
          <a:p>
            <a:r>
              <a:rPr lang="en-US" sz="2400" dirty="0"/>
              <a:t>As you will see, the first </a:t>
            </a:r>
            <a:r>
              <a:rPr lang="en-US" sz="2400" dirty="0" err="1"/>
              <a:t>Lynceans</a:t>
            </a:r>
            <a:r>
              <a:rPr lang="en-US" sz="2400" dirty="0"/>
              <a:t> were quite good at recognizing scientific talent and quite prescient with regard to their founding principles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7E0B9E-5171-C74B-968D-99BB282B8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21" y="2126035"/>
            <a:ext cx="3326048" cy="2217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7ECA03-B108-6242-B48D-C92528106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461" y="2126034"/>
            <a:ext cx="1447538" cy="221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46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1" y="0"/>
            <a:ext cx="424988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661" y="0"/>
            <a:ext cx="4421339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86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0982" b="30593"/>
          <a:stretch/>
        </p:blipFill>
        <p:spPr>
          <a:xfrm>
            <a:off x="652157" y="1090574"/>
            <a:ext cx="7839686" cy="46768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79600" y="3219451"/>
            <a:ext cx="5689600" cy="374649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9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556" t="10731" r="15311" b="10688"/>
          <a:stretch/>
        </p:blipFill>
        <p:spPr>
          <a:xfrm>
            <a:off x="723291" y="166183"/>
            <a:ext cx="3725054" cy="6555292"/>
          </a:xfrm>
          <a:prstGeom prst="rect">
            <a:avLst/>
          </a:prstGeom>
        </p:spPr>
      </p:pic>
      <p:pic>
        <p:nvPicPr>
          <p:cNvPr id="4" name="Picture 3" descr="BethuneJohnElliotDrinkwa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125" y="972094"/>
            <a:ext cx="2614299" cy="3384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2676" y="4724334"/>
            <a:ext cx="3490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John Elliot Drinkwater Bethune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Published </a:t>
            </a:r>
            <a:r>
              <a:rPr lang="en-US" u="sng" dirty="0"/>
              <a:t>Life of Galileo </a:t>
            </a:r>
            <a:r>
              <a:rPr lang="en-US" dirty="0"/>
              <a:t>in 1830</a:t>
            </a:r>
          </a:p>
        </p:txBody>
      </p:sp>
    </p:spTree>
    <p:extLst>
      <p:ext uri="{BB962C8B-B14F-4D97-AF65-F5344CB8AC3E}">
        <p14:creationId xmlns:p14="http://schemas.microsoft.com/office/powerpoint/2010/main" val="337876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8097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790" y="0"/>
            <a:ext cx="446721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47733" y="905933"/>
            <a:ext cx="1803400" cy="554567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47267" y="791633"/>
            <a:ext cx="1303866" cy="114300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4530" y="4159590"/>
            <a:ext cx="1803400" cy="213443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4530" y="4369481"/>
            <a:ext cx="1356470" cy="109386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81930" y="4919814"/>
            <a:ext cx="1016000" cy="109386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4530" y="5029199"/>
            <a:ext cx="1803400" cy="376767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14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39990" y="2541017"/>
            <a:ext cx="2228850" cy="138988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dirty="0"/>
              <a:t>“Early in the year 1611, Galileo made his first appearance in Rome, where he was received with marks of distinguished consideration, …”</a:t>
            </a:r>
          </a:p>
        </p:txBody>
      </p:sp>
      <p:cxnSp>
        <p:nvCxnSpPr>
          <p:cNvPr id="13" name="Straight Connector 12"/>
          <p:cNvCxnSpPr>
            <a:stCxn id="11" idx="1"/>
          </p:cNvCxnSpPr>
          <p:nvPr/>
        </p:nvCxnSpPr>
        <p:spPr>
          <a:xfrm flipH="1">
            <a:off x="1809750" y="3235961"/>
            <a:ext cx="530240" cy="1037589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39990" y="4588574"/>
            <a:ext cx="2228850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“Among other distinctions he was solicited to become a member of the newly-formed philosophical society, the once celebrated </a:t>
            </a:r>
            <a:r>
              <a:rPr lang="en-US" sz="1400" i="1" dirty="0"/>
              <a:t>Academia Lincea,</a:t>
            </a:r>
            <a:r>
              <a:rPr lang="en-US" sz="1400" dirty="0"/>
              <a:t> to which he readily assented.  The founder of this society was Federigo Cesi, …”</a:t>
            </a:r>
          </a:p>
        </p:txBody>
      </p:sp>
      <p:cxnSp>
        <p:nvCxnSpPr>
          <p:cNvPr id="15" name="Straight Connector 14"/>
          <p:cNvCxnSpPr>
            <a:stCxn id="14" idx="1"/>
          </p:cNvCxnSpPr>
          <p:nvPr/>
        </p:nvCxnSpPr>
        <p:spPr>
          <a:xfrm flipH="1" flipV="1">
            <a:off x="1924050" y="5194300"/>
            <a:ext cx="415940" cy="409937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42814" y="1875812"/>
            <a:ext cx="2543986" cy="246221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“The Lynceans will pass over in silence all political controversies and quarrels of every kind, and wordy disputes, especially gratuitous ones, which give occasion to deceit, unfriendliness, and hatred; like men who desire peace, and seek to preserve their studies free from molestation, and to avoid every sort of disturbance.”</a:t>
            </a:r>
          </a:p>
        </p:txBody>
      </p:sp>
      <p:cxnSp>
        <p:nvCxnSpPr>
          <p:cNvPr id="18" name="Straight Connector 17"/>
          <p:cNvCxnSpPr>
            <a:stCxn id="17" idx="1"/>
          </p:cNvCxnSpPr>
          <p:nvPr/>
        </p:nvCxnSpPr>
        <p:spPr>
          <a:xfrm flipH="1" flipV="1">
            <a:off x="5647268" y="1331000"/>
            <a:ext cx="495546" cy="1775919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F7A864BA-834E-8A42-9285-15D4BB27D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863" y="4588574"/>
            <a:ext cx="1326088" cy="203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3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2900" y="180263"/>
            <a:ext cx="8458200" cy="1833086"/>
          </a:xfrm>
        </p:spPr>
        <p:txBody>
          <a:bodyPr>
            <a:noAutofit/>
          </a:bodyPr>
          <a:lstStyle/>
          <a:p>
            <a:pPr lvl="1" algn="ctr" defTabSz="457200" rtl="0">
              <a:lnSpc>
                <a:spcPct val="90000"/>
              </a:lnSpc>
              <a:spcBef>
                <a:spcPct val="0"/>
              </a:spcBef>
            </a:pPr>
            <a:r>
              <a:rPr lang="en-US" sz="4000" i="1" dirty="0"/>
              <a:t>Future California: if you know what’s coming, you can change it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18207" y="4595192"/>
            <a:ext cx="8268593" cy="1833311"/>
          </a:xfrm>
        </p:spPr>
        <p:txBody>
          <a:bodyPr>
            <a:normAutofit fontScale="77500" lnSpcReduction="20000"/>
          </a:bodyPr>
          <a:lstStyle/>
          <a:p>
            <a:pPr marL="0" lvl="1"/>
            <a:r>
              <a:rPr lang="en-US" sz="5100" dirty="0">
                <a:solidFill>
                  <a:schemeClr val="tx1"/>
                </a:solidFill>
              </a:rPr>
              <a:t>Richard Norris</a:t>
            </a:r>
          </a:p>
          <a:p>
            <a:pPr marL="0" lvl="1"/>
            <a:r>
              <a:rPr lang="en-US" sz="2600" dirty="0">
                <a:solidFill>
                  <a:schemeClr val="tx1"/>
                </a:solidFill>
              </a:rPr>
              <a:t>Professor, Geosciences Research Division</a:t>
            </a:r>
          </a:p>
          <a:p>
            <a:pPr marL="0" lvl="1"/>
            <a:r>
              <a:rPr lang="en-US" sz="2600" dirty="0">
                <a:solidFill>
                  <a:schemeClr val="tx1"/>
                </a:solidFill>
              </a:rPr>
              <a:t>Scripps Institution of Oceanography</a:t>
            </a:r>
          </a:p>
          <a:p>
            <a:pPr marL="0" lvl="1"/>
            <a:r>
              <a:rPr lang="en-US" sz="2600" dirty="0">
                <a:solidFill>
                  <a:schemeClr val="tx1"/>
                </a:solidFill>
              </a:rPr>
              <a:t>UC San Diego</a:t>
            </a:r>
          </a:p>
          <a:p>
            <a:pPr marL="0" lvl="1"/>
            <a:r>
              <a:rPr lang="en-US" sz="2600" dirty="0">
                <a:solidFill>
                  <a:schemeClr val="tx1"/>
                </a:solidFill>
                <a:hlinkClick r:id="rId2"/>
              </a:rPr>
              <a:t>https://rnorris.scrippsprofiles.ucsd.edu</a:t>
            </a:r>
            <a:endParaRPr lang="en-US" sz="2600" dirty="0">
              <a:solidFill>
                <a:schemeClr val="tx1"/>
              </a:solidFill>
            </a:endParaRPr>
          </a:p>
          <a:p>
            <a:pPr marL="0" lvl="1"/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918" y="1794746"/>
            <a:ext cx="6401020" cy="280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1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9602"/>
            <a:ext cx="8229600" cy="1143000"/>
          </a:xfrm>
        </p:spPr>
        <p:txBody>
          <a:bodyPr/>
          <a:lstStyle/>
          <a:p>
            <a:r>
              <a:rPr lang="en-US" dirty="0"/>
              <a:t>Wandering Stones of Death Valley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Norris and Wandering Ston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9"/>
          <a:stretch/>
        </p:blipFill>
        <p:spPr>
          <a:xfrm>
            <a:off x="4900127" y="1810550"/>
            <a:ext cx="4059684" cy="4305910"/>
          </a:xfrm>
          <a:prstGeom prst="rect">
            <a:avLst/>
          </a:prstGeom>
        </p:spPr>
      </p:pic>
      <p:pic>
        <p:nvPicPr>
          <p:cNvPr id="7" name="Picture 6" descr="Wandering Stone Death Vall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89" y="1157100"/>
            <a:ext cx="4998493" cy="3291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90230A-5BAD-4044-B3B0-880039436F66}"/>
              </a:ext>
            </a:extLst>
          </p:cNvPr>
          <p:cNvSpPr txBox="1"/>
          <p:nvPr/>
        </p:nvSpPr>
        <p:spPr>
          <a:xfrm>
            <a:off x="184189" y="4590662"/>
            <a:ext cx="46117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'Wandering stones' of Death Valley explained</a:t>
            </a:r>
            <a:endParaRPr lang="en-US" sz="900" dirty="0">
              <a:hlinkClick r:id="rId4"/>
            </a:endParaRPr>
          </a:p>
          <a:p>
            <a:r>
              <a:rPr lang="en-US" sz="1000" dirty="0">
                <a:hlinkClick r:id="rId4"/>
              </a:rPr>
              <a:t>https://www.nature.com/news/wandering-stones-of-death-valley-explained-1.15773</a:t>
            </a:r>
            <a:endParaRPr lang="en-US" sz="1000" dirty="0"/>
          </a:p>
          <a:p>
            <a:endParaRPr lang="en-US" sz="1000" dirty="0"/>
          </a:p>
          <a:p>
            <a:r>
              <a:rPr lang="en-US" sz="1200" dirty="0"/>
              <a:t>Mystery of how rocks move across Death Valley lake bed solved</a:t>
            </a:r>
            <a:endParaRPr lang="en-US" sz="900" dirty="0"/>
          </a:p>
          <a:p>
            <a:r>
              <a:rPr lang="en-US" sz="1000" dirty="0">
                <a:hlinkClick r:id="rId5"/>
              </a:rPr>
              <a:t>https://www.latimes.com/local/lanow/la-me-ln-rocks-move-death-valley-lake-bed-20140827-story.html</a:t>
            </a:r>
            <a:endParaRPr lang="en-US" sz="1000" dirty="0"/>
          </a:p>
          <a:p>
            <a:endParaRPr lang="en-US" sz="1000" dirty="0"/>
          </a:p>
          <a:p>
            <a:r>
              <a:rPr lang="en-US" sz="1200" dirty="0"/>
              <a:t>Slithering Stones | Racetrack Playa (video)</a:t>
            </a:r>
          </a:p>
          <a:p>
            <a:r>
              <a:rPr lang="en-US" sz="1000" dirty="0">
                <a:hlinkClick r:id="rId6"/>
              </a:rPr>
              <a:t>https://youtu.be/uyHcs7B27Zk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8748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2900" y="180263"/>
            <a:ext cx="8458200" cy="1833086"/>
          </a:xfrm>
        </p:spPr>
        <p:txBody>
          <a:bodyPr>
            <a:noAutofit/>
          </a:bodyPr>
          <a:lstStyle/>
          <a:p>
            <a:pPr lvl="1" algn="ctr" defTabSz="457200" rtl="0">
              <a:lnSpc>
                <a:spcPct val="90000"/>
              </a:lnSpc>
              <a:spcBef>
                <a:spcPct val="0"/>
              </a:spcBef>
            </a:pPr>
            <a:r>
              <a:rPr lang="en-US" sz="4000" i="1" dirty="0"/>
              <a:t>Future California: if you know what’s coming, you can change it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18207" y="4595192"/>
            <a:ext cx="8268593" cy="1833311"/>
          </a:xfrm>
        </p:spPr>
        <p:txBody>
          <a:bodyPr>
            <a:normAutofit fontScale="77500" lnSpcReduction="20000"/>
          </a:bodyPr>
          <a:lstStyle/>
          <a:p>
            <a:pPr marL="0" lvl="1"/>
            <a:r>
              <a:rPr lang="en-US" sz="5100" dirty="0">
                <a:solidFill>
                  <a:schemeClr val="tx1"/>
                </a:solidFill>
              </a:rPr>
              <a:t>Richard Norris</a:t>
            </a:r>
          </a:p>
          <a:p>
            <a:pPr marL="0" lvl="1"/>
            <a:r>
              <a:rPr lang="en-US" sz="2600" dirty="0">
                <a:solidFill>
                  <a:schemeClr val="tx1"/>
                </a:solidFill>
              </a:rPr>
              <a:t>Professor, Geosciences Research Division</a:t>
            </a:r>
          </a:p>
          <a:p>
            <a:pPr marL="0" lvl="1"/>
            <a:r>
              <a:rPr lang="en-US" sz="2600" dirty="0">
                <a:solidFill>
                  <a:schemeClr val="tx1"/>
                </a:solidFill>
              </a:rPr>
              <a:t>Scripps Institution of Oceanography</a:t>
            </a:r>
          </a:p>
          <a:p>
            <a:pPr marL="0" lvl="1"/>
            <a:r>
              <a:rPr lang="en-US" sz="2600" dirty="0">
                <a:solidFill>
                  <a:schemeClr val="tx1"/>
                </a:solidFill>
              </a:rPr>
              <a:t>UC San Diego</a:t>
            </a:r>
          </a:p>
          <a:p>
            <a:pPr marL="0" lvl="1"/>
            <a:r>
              <a:rPr lang="en-US" sz="2600" dirty="0">
                <a:solidFill>
                  <a:schemeClr val="tx1"/>
                </a:solidFill>
                <a:hlinkClick r:id="rId2"/>
              </a:rPr>
              <a:t>https://rnorris.scrippsprofiles.ucsd.edu</a:t>
            </a:r>
            <a:endParaRPr lang="en-US" sz="2600" dirty="0">
              <a:solidFill>
                <a:schemeClr val="tx1"/>
              </a:solidFill>
            </a:endParaRPr>
          </a:p>
          <a:p>
            <a:pPr marL="0" lvl="1"/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918" y="1794746"/>
            <a:ext cx="6401020" cy="280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12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1472" y="5270879"/>
            <a:ext cx="1263213" cy="354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We are here</a:t>
            </a:r>
          </a:p>
        </p:txBody>
      </p:sp>
      <p:pic>
        <p:nvPicPr>
          <p:cNvPr id="9" name="Picture 8" descr="Coin B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673" y="2580115"/>
            <a:ext cx="2206765" cy="2206765"/>
          </a:xfrm>
          <a:prstGeom prst="rect">
            <a:avLst/>
          </a:prstGeom>
        </p:spPr>
      </p:pic>
      <p:pic>
        <p:nvPicPr>
          <p:cNvPr id="10" name="Picture 9" descr="Coin Fro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333" y="2580115"/>
            <a:ext cx="2206765" cy="22067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822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Speaker Appreciation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06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m The God of the Left Hemisphe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11" y="1922972"/>
            <a:ext cx="4345150" cy="4439451"/>
          </a:xfrm>
          <a:prstGeom prst="rect">
            <a:avLst/>
          </a:prstGeom>
        </p:spPr>
      </p:pic>
      <p:pic>
        <p:nvPicPr>
          <p:cNvPr id="7" name="Picture 6" descr="The God of the Left Hemisphe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40" y="1922972"/>
            <a:ext cx="2945706" cy="4439451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0" y="3339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/>
              <a:t>The God of the Left Hemisphere: Blake, Bolte Taylor and the Myth of Creation</a:t>
            </a:r>
            <a:r>
              <a:rPr lang="en-US" sz="3200" i="1" dirty="0"/>
              <a:t>, </a:t>
            </a:r>
            <a:r>
              <a:rPr lang="en-US" sz="3200" dirty="0"/>
              <a:t>by Roderick Tweedy, published by Taylor &amp; Francis; May 1, 2018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78300"/>
            <a:ext cx="2133600" cy="365125"/>
          </a:xfrm>
        </p:spPr>
        <p:txBody>
          <a:bodyPr/>
          <a:lstStyle/>
          <a:p>
            <a:fld id="{6D26E0F1-80C0-F44E-B61A-DA09F20A69A1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67790" y="2437028"/>
            <a:ext cx="4228510" cy="699622"/>
          </a:xfrm>
          <a:prstGeom prst="rect">
            <a:avLst/>
          </a:prstGeom>
          <a:solidFill>
            <a:srgbClr val="008000">
              <a:alpha val="2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72050" y="2279400"/>
            <a:ext cx="3524250" cy="157628"/>
          </a:xfrm>
          <a:prstGeom prst="rect">
            <a:avLst/>
          </a:prstGeom>
          <a:solidFill>
            <a:srgbClr val="008000">
              <a:alpha val="2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67790" y="3136650"/>
            <a:ext cx="2348910" cy="157628"/>
          </a:xfrm>
          <a:prstGeom prst="rect">
            <a:avLst/>
          </a:prstGeom>
          <a:solidFill>
            <a:srgbClr val="008000">
              <a:alpha val="2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57346" y="3768177"/>
            <a:ext cx="5889902" cy="286232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cs typeface="Cambria"/>
              </a:rPr>
              <a:t>“Not only were the Lynceans anti-establishment, hostile to the Church, interested in the occult, ‘dangerous subversives’, and loaded with sufficient fortune and status to remain largely out of reach from the Inquisition, but </a:t>
            </a:r>
            <a:r>
              <a:rPr lang="en-US" sz="2000" b="1" dirty="0">
                <a:cs typeface="Cambria"/>
              </a:rPr>
              <a:t>they also funded and sponsored Galileo’s written publications.  As White explains, ‘the academy financed the publication of two of Galileo’s works: </a:t>
            </a:r>
            <a:r>
              <a:rPr lang="en-US" sz="2000" b="1" i="1" dirty="0">
                <a:cs typeface="Cambria"/>
              </a:rPr>
              <a:t>Letters on the Sunspots</a:t>
            </a:r>
            <a:r>
              <a:rPr lang="en-US" sz="2000" b="1" dirty="0">
                <a:cs typeface="Cambria"/>
              </a:rPr>
              <a:t> (1613) and </a:t>
            </a:r>
            <a:r>
              <a:rPr lang="en-US" sz="2000" b="1" i="1" dirty="0">
                <a:cs typeface="Cambria"/>
              </a:rPr>
              <a:t>The Assayer</a:t>
            </a:r>
            <a:r>
              <a:rPr lang="en-US" sz="2000" b="1" dirty="0">
                <a:cs typeface="Cambria"/>
              </a:rPr>
              <a:t> (1623) </a:t>
            </a:r>
            <a:r>
              <a:rPr lang="en-US" sz="2000" dirty="0">
                <a:cs typeface="Cambria"/>
              </a:rPr>
              <a:t>[</a:t>
            </a:r>
            <a:r>
              <a:rPr lang="en-US" sz="2000" i="1" dirty="0">
                <a:cs typeface="Cambria"/>
              </a:rPr>
              <a:t>the emphasis is mine</a:t>
            </a:r>
            <a:r>
              <a:rPr lang="en-US" sz="2000" dirty="0">
                <a:cs typeface="Cambria"/>
              </a:rPr>
              <a:t>].”</a:t>
            </a:r>
          </a:p>
        </p:txBody>
      </p:sp>
      <p:cxnSp>
        <p:nvCxnSpPr>
          <p:cNvPr id="12" name="Straight Connector 11"/>
          <p:cNvCxnSpPr>
            <a:stCxn id="11" idx="0"/>
          </p:cNvCxnSpPr>
          <p:nvPr/>
        </p:nvCxnSpPr>
        <p:spPr>
          <a:xfrm flipV="1">
            <a:off x="4402297" y="3136650"/>
            <a:ext cx="1244971" cy="631527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0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61881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Agenda for 134</a:t>
            </a:r>
            <a:r>
              <a:rPr lang="en-US" baseline="30000" dirty="0"/>
              <a:t>th</a:t>
            </a:r>
            <a:r>
              <a:rPr lang="en-US" dirty="0"/>
              <a:t> Meeting</a:t>
            </a:r>
            <a:br>
              <a:rPr lang="en-US" dirty="0"/>
            </a:br>
            <a:r>
              <a:rPr lang="en-US" dirty="0"/>
              <a:t>22 January 2020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17807"/>
            <a:ext cx="8229600" cy="475260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Reminder: please turn off or mute cell phones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Announcements &amp; upcoming talks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Website &amp; Pete’s Lynx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Pre-introduction &amp; a little Lyncean history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Today’s Talk: </a:t>
            </a:r>
            <a:r>
              <a:rPr lang="en-US" i="1" dirty="0"/>
              <a:t>Future California: if you know what’s coming, you can change it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latin typeface="+mj-lt"/>
                <a:ea typeface="ＭＳ 明朝"/>
                <a:cs typeface="Times New Roman"/>
              </a:rPr>
              <a:t>Richard Norris, Professor, Geosciences Research Division, Scripps Institution of Oceanography, UC San Diego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latin typeface="+mj-lt"/>
                <a:ea typeface="ＭＳ 明朝"/>
                <a:cs typeface="Times New Roman"/>
              </a:rPr>
              <a:t>Speaker Appreciation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70845" y="27706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01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5778"/>
            <a:ext cx="8229600" cy="1143000"/>
          </a:xfrm>
        </p:spPr>
        <p:txBody>
          <a:bodyPr/>
          <a:lstStyle/>
          <a:p>
            <a:r>
              <a:rPr lang="en-US" dirty="0"/>
              <a:t>Lyncean Funding Since 1623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06286"/>
            <a:ext cx="8229600" cy="47561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dirty="0"/>
              <a:t>Things didn’t work out so well for Galileo after the Lynceans funded his publications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Went on trial for his life, barely avoided execution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Under house arrest until he died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Catholic church did not agree that he was right about the solar system until 1992</a:t>
            </a:r>
          </a:p>
          <a:p>
            <a:pPr>
              <a:spcBef>
                <a:spcPts val="0"/>
              </a:spcBef>
            </a:pPr>
            <a:r>
              <a:rPr lang="en-US" sz="2500" dirty="0"/>
              <a:t>So the Lynceans have been reluctant to fund anyone else since Galileo …</a:t>
            </a:r>
          </a:p>
          <a:p>
            <a:pPr>
              <a:spcBef>
                <a:spcPts val="0"/>
              </a:spcBef>
            </a:pPr>
            <a:endParaRPr lang="en-US" sz="2500" dirty="0"/>
          </a:p>
          <a:p>
            <a:pPr>
              <a:spcBef>
                <a:spcPts val="0"/>
              </a:spcBef>
            </a:pPr>
            <a:r>
              <a:rPr lang="en-US" sz="2500" dirty="0"/>
              <a:t>Professor Norris: just like Galileo, the Lyncean Group will pay all your publication costs for the rest of your career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Note: house arrest and/or legal expenses are NOT included</a:t>
            </a:r>
          </a:p>
          <a:p>
            <a:pPr>
              <a:spcBef>
                <a:spcPts val="0"/>
              </a:spcBef>
            </a:pPr>
            <a:r>
              <a:rPr lang="en-US" sz="2500" dirty="0"/>
              <a:t>Check is in the mail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8A70F2-84AD-4846-98DA-CFCEBEFA0F25}"/>
              </a:ext>
            </a:extLst>
          </p:cNvPr>
          <p:cNvSpPr txBox="1"/>
          <p:nvPr/>
        </p:nvSpPr>
        <p:spPr>
          <a:xfrm>
            <a:off x="3665765" y="4015920"/>
            <a:ext cx="18124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UNTIL NOW</a:t>
            </a:r>
          </a:p>
        </p:txBody>
      </p:sp>
    </p:spTree>
    <p:extLst>
      <p:ext uri="{BB962C8B-B14F-4D97-AF65-F5344CB8AC3E}">
        <p14:creationId xmlns:p14="http://schemas.microsoft.com/office/powerpoint/2010/main" val="64496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51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Congratulations</a:t>
            </a:r>
            <a:br>
              <a:rPr lang="en-US" dirty="0"/>
            </a:br>
            <a:r>
              <a:rPr lang="en-US" dirty="0"/>
              <a:t>Professors Galileo and Norris!</a:t>
            </a:r>
          </a:p>
        </p:txBody>
      </p:sp>
      <p:pic>
        <p:nvPicPr>
          <p:cNvPr id="5" name="Picture 4" descr="richard-norris-199x3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9" t="3451" r="15286" b="42993"/>
          <a:stretch/>
        </p:blipFill>
        <p:spPr>
          <a:xfrm>
            <a:off x="305304" y="2539886"/>
            <a:ext cx="2051675" cy="2617917"/>
          </a:xfrm>
          <a:prstGeom prst="rect">
            <a:avLst/>
          </a:prstGeom>
        </p:spPr>
      </p:pic>
      <p:pic>
        <p:nvPicPr>
          <p:cNvPr id="6" name="Picture 5" descr="galileo-e143535893271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8" t="-576" r="28681" b="27113"/>
          <a:stretch/>
        </p:blipFill>
        <p:spPr>
          <a:xfrm>
            <a:off x="6836868" y="2539886"/>
            <a:ext cx="2001828" cy="2617917"/>
          </a:xfrm>
          <a:prstGeom prst="rect">
            <a:avLst/>
          </a:prstGeom>
        </p:spPr>
      </p:pic>
      <p:pic>
        <p:nvPicPr>
          <p:cNvPr id="2" name="Picture 1" descr="632876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1"/>
          <a:stretch/>
        </p:blipFill>
        <p:spPr>
          <a:xfrm>
            <a:off x="2581110" y="1540226"/>
            <a:ext cx="3996017" cy="49616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23473" y="2176946"/>
            <a:ext cx="2563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999966"/>
                </a:solidFill>
                <a:latin typeface="Century"/>
                <a:cs typeface="Century"/>
              </a:rPr>
              <a:t>“dangerous subversives”</a:t>
            </a:r>
          </a:p>
        </p:txBody>
      </p:sp>
    </p:spTree>
    <p:extLst>
      <p:ext uri="{BB962C8B-B14F-4D97-AF65-F5344CB8AC3E}">
        <p14:creationId xmlns:p14="http://schemas.microsoft.com/office/powerpoint/2010/main" val="3712219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5" descr="221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2" t="29422" r="44215" b="40358"/>
          <a:stretch/>
        </p:blipFill>
        <p:spPr>
          <a:xfrm>
            <a:off x="2544931" y="1063342"/>
            <a:ext cx="3940656" cy="3803655"/>
          </a:xfrm>
          <a:prstGeom prst="ellipse">
            <a:avLst/>
          </a:prstGeom>
        </p:spPr>
      </p:pic>
      <p:pic>
        <p:nvPicPr>
          <p:cNvPr id="8" name="Picture 7" descr="Coin Front.png"/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45" y="525739"/>
            <a:ext cx="4950152" cy="4938586"/>
          </a:xfrm>
          <a:prstGeom prst="ellipse">
            <a:avLst/>
          </a:prstGeom>
        </p:spPr>
      </p:pic>
      <p:sp>
        <p:nvSpPr>
          <p:cNvPr id="9" name="Donut 8"/>
          <p:cNvSpPr>
            <a:spLocks noChangeAspect="1"/>
          </p:cNvSpPr>
          <p:nvPr/>
        </p:nvSpPr>
        <p:spPr>
          <a:xfrm>
            <a:off x="2116679" y="445065"/>
            <a:ext cx="5039845" cy="5039846"/>
          </a:xfrm>
          <a:prstGeom prst="donut">
            <a:avLst>
              <a:gd name="adj" fmla="val 13444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032562" y="224129"/>
            <a:ext cx="210530" cy="927510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719605">
            <a:off x="5183460" y="393263"/>
            <a:ext cx="949503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Lynxea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0859" y="5019594"/>
            <a:ext cx="7676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Don’t forget to drop off your badges when you leave!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5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2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Email Address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6076"/>
          </a:xfrm>
        </p:spPr>
        <p:txBody>
          <a:bodyPr>
            <a:noAutofit/>
          </a:bodyPr>
          <a:lstStyle/>
          <a:p>
            <a:r>
              <a:rPr lang="en-US" sz="2400" dirty="0"/>
              <a:t>It has proven difficult to read some people’s handwriting on the sign-in sheet, so</a:t>
            </a:r>
            <a:r>
              <a:rPr lang="mr-IN" sz="2400" dirty="0"/>
              <a:t>…</a:t>
            </a:r>
            <a:endParaRPr lang="en-US" sz="2400" dirty="0"/>
          </a:p>
          <a:p>
            <a:r>
              <a:rPr lang="en-US" sz="2400" dirty="0"/>
              <a:t>If you want to have your email address added to our list so you will receive meeting announcements, please send an email to Dennis Buckley at </a:t>
            </a:r>
            <a:r>
              <a:rPr lang="en-US" sz="2400" dirty="0">
                <a:hlinkClick r:id="rId2"/>
              </a:rPr>
              <a:t>lynceandwb@gmail.com</a:t>
            </a:r>
            <a:endParaRPr lang="en-US" sz="2400" dirty="0"/>
          </a:p>
          <a:p>
            <a:r>
              <a:rPr lang="en-US" sz="2400" dirty="0"/>
              <a:t>If you are already on our list and want to change your address or have it deleted, please add a note requesting such to the same address: </a:t>
            </a:r>
            <a:r>
              <a:rPr lang="en-US" sz="2400" dirty="0">
                <a:hlinkClick r:id="rId2"/>
              </a:rPr>
              <a:t>lynceandwb@gmail.com</a:t>
            </a:r>
            <a:endParaRPr lang="en-US" sz="2400" dirty="0"/>
          </a:p>
          <a:p>
            <a:r>
              <a:rPr lang="en-US" sz="2400" dirty="0"/>
              <a:t>I don’t want to put Dennis’s address on the website, so I printed it on some little cards.  Feel free to take one if it will help you remember the address: </a:t>
            </a:r>
            <a:r>
              <a:rPr lang="en-US" sz="2400" dirty="0">
                <a:hlinkClick r:id="rId2"/>
              </a:rPr>
              <a:t>lynceandwb@gmail.com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795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Upcoming Talks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527852"/>
              </p:ext>
            </p:extLst>
          </p:nvPr>
        </p:nvGraphicFramePr>
        <p:xfrm>
          <a:off x="472410" y="1527186"/>
          <a:ext cx="8229600" cy="3990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4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6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Topic/Title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6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3/3/20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Note that this talk is on a Tuesday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Daniel Whiteson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Professor of Physics &amp; Astronomy,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UC Irvine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We Have No Idea: Big, Unanswered Questions</a:t>
                      </a:r>
                      <a:r>
                        <a:rPr lang="en-US" sz="1400" b="0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about the Universe and Its Particles</a:t>
                      </a:r>
                      <a:endParaRPr lang="en-US" sz="1400" b="0" dirty="0">
                        <a:solidFill>
                          <a:schemeClr val="accent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34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4/15/20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Gresham Bayne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Former Critical Care Consultant to STRATOS,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Former medical consultant to Bird Aerospace Industries,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Former CMO &amp; Chair of the Technical Advisory Committee for </a:t>
                      </a:r>
                      <a:r>
                        <a:rPr lang="en-US" sz="1400" b="0" i="1" baseline="0" dirty="0" err="1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NantHealth</a:t>
                      </a:r>
                      <a:endParaRPr lang="en-US" sz="1400" b="0" i="1" baseline="0" dirty="0">
                        <a:solidFill>
                          <a:schemeClr val="accent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What really happened during the STRATOS stratospheric parachute jump and what we still don’t know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30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5/27/20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Ryan </a:t>
                      </a:r>
                      <a:r>
                        <a:rPr lang="en-US" sz="1400" b="1" i="0" baseline="0" dirty="0" err="1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Kastner</a:t>
                      </a:r>
                      <a:r>
                        <a:rPr lang="en-US" sz="1400" b="1" i="0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Professor of Computer Science and Engineering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UC San Diego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Engineers for Exploration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4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7/8/20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TBD</a:t>
                      </a:r>
                      <a:endParaRPr lang="en-US" sz="1400" b="0" i="0" baseline="0" dirty="0">
                        <a:solidFill>
                          <a:schemeClr val="accent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TBD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410" y="716928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SUBJECT TO CHANGE</a:t>
            </a:r>
          </a:p>
          <a:p>
            <a:pPr algn="ctr"/>
            <a:r>
              <a:rPr lang="en-US" sz="2000" dirty="0"/>
              <a:t>This information is also on the website under “Upcoming Talks”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CD863D-E778-B04C-B2BD-416BC77606AE}"/>
              </a:ext>
            </a:extLst>
          </p:cNvPr>
          <p:cNvSpPr txBox="1"/>
          <p:nvPr/>
        </p:nvSpPr>
        <p:spPr>
          <a:xfrm rot="20445448">
            <a:off x="4720590" y="4354830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745227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795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Upcoming Talks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590675"/>
              </p:ext>
            </p:extLst>
          </p:nvPr>
        </p:nvGraphicFramePr>
        <p:xfrm>
          <a:off x="472410" y="1527186"/>
          <a:ext cx="8229600" cy="3259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4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6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Topic/Title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3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8/19/20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Joe Valenzuela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Director of Business Development for Tactical Systems &amp; Deputy CTO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KRATOS Defense &amp; Security Solutions</a:t>
                      </a:r>
                      <a:endParaRPr lang="en-US" sz="1400" b="0" i="1" baseline="0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Autonomous</a:t>
                      </a:r>
                      <a:r>
                        <a:rPr lang="en-US" sz="1400" b="0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air vehicle evolution and applications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9817833"/>
                  </a:ext>
                </a:extLst>
              </a:tr>
              <a:tr h="10053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9/23/20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Katherine de </a:t>
                      </a:r>
                      <a:r>
                        <a:rPr lang="en-US" sz="1400" b="1" i="0" baseline="0" dirty="0" err="1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Kleer</a:t>
                      </a:r>
                      <a:endParaRPr lang="en-US" sz="1400" b="1" i="0" baseline="0" dirty="0">
                        <a:solidFill>
                          <a:schemeClr val="accent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Assistant Professor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Division of Geological and Planetary Sciences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Caltech</a:t>
                      </a:r>
                      <a:endParaRPr lang="en-US" sz="1400" b="0" i="1" baseline="0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Dynamic Processes in the Solar System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(tentative title)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6298562"/>
                  </a:ext>
                </a:extLst>
              </a:tr>
              <a:tr h="45114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11/18/20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accent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TBD</a:t>
                      </a:r>
                      <a:endParaRPr lang="en-US" sz="1400" b="0" i="0" baseline="0" dirty="0">
                        <a:solidFill>
                          <a:schemeClr val="accent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TBD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4252868"/>
                  </a:ext>
                </a:extLst>
              </a:tr>
              <a:tr h="42161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1/6/21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accent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TBD</a:t>
                      </a:r>
                      <a:endParaRPr lang="en-US" sz="1400" b="0" i="0" baseline="0" dirty="0">
                        <a:solidFill>
                          <a:schemeClr val="accent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TBD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12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410" y="716928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SUBJECT TO CHANGE</a:t>
            </a:r>
          </a:p>
          <a:p>
            <a:pPr algn="ctr"/>
            <a:r>
              <a:rPr lang="en-US" sz="2000" dirty="0"/>
              <a:t>This information is also on the website under “Upcoming Talks”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CD863D-E778-B04C-B2BD-416BC77606AE}"/>
              </a:ext>
            </a:extLst>
          </p:cNvPr>
          <p:cNvSpPr txBox="1"/>
          <p:nvPr/>
        </p:nvSpPr>
        <p:spPr>
          <a:xfrm rot="20445448">
            <a:off x="4765040" y="2386331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0BEA9C-C753-B849-A464-20A703248D19}"/>
              </a:ext>
            </a:extLst>
          </p:cNvPr>
          <p:cNvSpPr txBox="1"/>
          <p:nvPr/>
        </p:nvSpPr>
        <p:spPr>
          <a:xfrm rot="20445448">
            <a:off x="4765038" y="2998716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29181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2242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Lyncean Website Total Visitors</a:t>
            </a:r>
            <a:br>
              <a:rPr lang="en-US" dirty="0"/>
            </a:br>
            <a:r>
              <a:rPr lang="en-US" sz="2400" dirty="0">
                <a:solidFill>
                  <a:srgbClr val="FF0000"/>
                </a:solidFill>
              </a:rPr>
              <a:t>22 January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93E1A3-DDDE-E845-90F5-B2A587E0C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93244"/>
            <a:ext cx="8229600" cy="465925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0DED83-CD57-274C-B036-C51CC455DDA3}"/>
              </a:ext>
            </a:extLst>
          </p:cNvPr>
          <p:cNvCxnSpPr>
            <a:cxnSpLocks/>
          </p:cNvCxnSpPr>
          <p:nvPr/>
        </p:nvCxnSpPr>
        <p:spPr>
          <a:xfrm>
            <a:off x="1268819" y="2491245"/>
            <a:ext cx="7024576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F7A90B-57EE-4041-B000-23B8CF27F7B1}"/>
              </a:ext>
            </a:extLst>
          </p:cNvPr>
          <p:cNvCxnSpPr>
            <a:cxnSpLocks/>
          </p:cNvCxnSpPr>
          <p:nvPr/>
        </p:nvCxnSpPr>
        <p:spPr>
          <a:xfrm>
            <a:off x="1268819" y="4045038"/>
            <a:ext cx="7024576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74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61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Popular on the Lyncean Website</a:t>
            </a:r>
            <a:br>
              <a:rPr lang="en-US" dirty="0"/>
            </a:br>
            <a:r>
              <a:rPr lang="en-US" sz="2200" dirty="0">
                <a:solidFill>
                  <a:srgbClr val="FF0000"/>
                </a:solidFill>
              </a:rPr>
              <a:t>22 January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CECAFA-710F-D847-BDE8-61BDEB784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403"/>
            <a:ext cx="9144000" cy="333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52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on Pete’s Lynx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420" y="141763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U.S. Tritium Production Timelines</a:t>
            </a:r>
          </a:p>
          <a:p>
            <a:r>
              <a:rPr lang="en-US" dirty="0"/>
              <a:t>U.S. Tritium Production for the Nuclear Weapons Stockpile – Not Like the Old Days of the Cold War (300</a:t>
            </a:r>
            <a:r>
              <a:rPr lang="en-US" baseline="30000" dirty="0"/>
              <a:t>th</a:t>
            </a:r>
            <a:r>
              <a:rPr lang="en-US" dirty="0"/>
              <a:t> post)</a:t>
            </a:r>
          </a:p>
          <a:p>
            <a:r>
              <a:rPr lang="en-US" dirty="0"/>
              <a:t>60th Anniversary of the First Visit by Humans to the Deepest Point in the Ocean – the Challenger Deep</a:t>
            </a:r>
          </a:p>
          <a:p>
            <a:r>
              <a:rPr lang="en-US" dirty="0"/>
              <a:t>Antarctica – What’s Under All That Ice?</a:t>
            </a:r>
          </a:p>
          <a:p>
            <a:r>
              <a:rPr lang="en-US" dirty="0"/>
              <a:t>200th Anniversary of the Discovery of Antarctica: 28 January 2020</a:t>
            </a:r>
          </a:p>
          <a:p>
            <a:r>
              <a:rPr lang="en-US" dirty="0"/>
              <a:t>Celebrate Isaac Asimov’s Centennial by Reading Some of His Fabulous Books (Again)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33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on Pete’s Lynx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+mj-lt"/>
              </a:rPr>
              <a:t>A Visit to the Berlin Wall, 30 Years After it Started Coming Down </a:t>
            </a:r>
            <a:r>
              <a:rPr lang="mr-IN" sz="2400" dirty="0">
                <a:latin typeface="+mj-lt"/>
              </a:rPr>
              <a:t>–</a:t>
            </a:r>
            <a:r>
              <a:rPr lang="en-US" sz="2400" dirty="0">
                <a:latin typeface="+mj-lt"/>
              </a:rPr>
              <a:t> 19 November 2019</a:t>
            </a:r>
          </a:p>
          <a:p>
            <a:pPr lvl="1"/>
            <a:r>
              <a:rPr lang="en-US" sz="2400" dirty="0">
                <a:latin typeface="+mj-lt"/>
              </a:rPr>
              <a:t>DDR Museum</a:t>
            </a:r>
          </a:p>
          <a:p>
            <a:r>
              <a:rPr lang="en-US" sz="2400" dirty="0">
                <a:latin typeface="+mj-lt"/>
              </a:rPr>
              <a:t>JASON and NRAC Contracts Were Cancelled by the Pentagon in Early 2019 – JASON Has Survived but NRAC Has Not </a:t>
            </a:r>
            <a:r>
              <a:rPr lang="mr-IN" sz="2400" dirty="0">
                <a:latin typeface="+mj-lt"/>
              </a:rPr>
              <a:t>–</a:t>
            </a:r>
            <a:r>
              <a:rPr lang="en-US" sz="2400" dirty="0">
                <a:latin typeface="+mj-lt"/>
              </a:rPr>
              <a:t> 12 April 2019</a:t>
            </a:r>
          </a:p>
          <a:p>
            <a:pPr lvl="1"/>
            <a:r>
              <a:rPr lang="en-US" sz="2400" dirty="0">
                <a:latin typeface="+mj-lt"/>
              </a:rPr>
              <a:t>New contract</a:t>
            </a:r>
          </a:p>
          <a:p>
            <a:r>
              <a:rPr lang="en-US" sz="2400" dirty="0">
                <a:latin typeface="+mj-lt"/>
              </a:rPr>
              <a:t>The Navy’s Troubled Littoral Combat Ship (LCS) Program is Delivering a Costly, Unreliable, Marginal Weapons System </a:t>
            </a:r>
            <a:r>
              <a:rPr lang="mr-IN" sz="2400" dirty="0">
                <a:latin typeface="+mj-lt"/>
              </a:rPr>
              <a:t>–</a:t>
            </a:r>
            <a:r>
              <a:rPr lang="en-US" sz="2400" dirty="0">
                <a:latin typeface="+mj-lt"/>
              </a:rPr>
              <a:t> 18 December 2016</a:t>
            </a:r>
          </a:p>
          <a:p>
            <a:pPr lvl="1"/>
            <a:r>
              <a:rPr lang="en-US" sz="2400" dirty="0">
                <a:latin typeface="+mj-lt"/>
              </a:rPr>
              <a:t>Congress limits funding &amp; number of ships</a:t>
            </a:r>
          </a:p>
          <a:p>
            <a:r>
              <a:rPr lang="en-US" sz="2400" dirty="0" err="1"/>
              <a:t>Kurzgesagt</a:t>
            </a:r>
            <a:r>
              <a:rPr lang="en-US" sz="2400" dirty="0"/>
              <a:t> Explains the Fermi Paradox: Where are all the aliens? </a:t>
            </a:r>
            <a:r>
              <a:rPr lang="mr-IN" sz="2400" dirty="0"/>
              <a:t>–</a:t>
            </a:r>
            <a:r>
              <a:rPr lang="en-US" sz="2400" dirty="0"/>
              <a:t> 24 May 2015</a:t>
            </a:r>
          </a:p>
          <a:p>
            <a:pPr lvl="1"/>
            <a:r>
              <a:rPr lang="en-US" sz="2400" dirty="0"/>
              <a:t>New video 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704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3010</TotalTime>
  <Words>1239</Words>
  <Application>Microsoft Macintosh PowerPoint</Application>
  <PresentationFormat>On-screen Show (4:3)</PresentationFormat>
  <Paragraphs>173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</vt:lpstr>
      <vt:lpstr>Century</vt:lpstr>
      <vt:lpstr>Office Theme</vt:lpstr>
      <vt:lpstr>Welcome to the 134th meeting of the Lyncean Group</vt:lpstr>
      <vt:lpstr>Agenda for 134th Meeting 22 January 2020</vt:lpstr>
      <vt:lpstr>Our Email Address List</vt:lpstr>
      <vt:lpstr>Upcoming Talks</vt:lpstr>
      <vt:lpstr>Upcoming Talks</vt:lpstr>
      <vt:lpstr>Lyncean Website Total Visitors 22 January 2020</vt:lpstr>
      <vt:lpstr>Popular on the Lyncean Website 22 January 2020</vt:lpstr>
      <vt:lpstr>New on Pete’s Lynx</vt:lpstr>
      <vt:lpstr>Updates on Pete’s Lynx</vt:lpstr>
      <vt:lpstr>A Pre-Introduction</vt:lpstr>
      <vt:lpstr>PowerPoint Presentation</vt:lpstr>
      <vt:lpstr>PowerPoint Presentation</vt:lpstr>
      <vt:lpstr>PowerPoint Presentation</vt:lpstr>
      <vt:lpstr>PowerPoint Presentation</vt:lpstr>
      <vt:lpstr>Future California: if you know what’s coming, you can change it</vt:lpstr>
      <vt:lpstr>Wandering Stones of Death Valley</vt:lpstr>
      <vt:lpstr>Future California: if you know what’s coming, you can change it</vt:lpstr>
      <vt:lpstr>Speaker Appreciation</vt:lpstr>
      <vt:lpstr>PowerPoint Presentation</vt:lpstr>
      <vt:lpstr>Lyncean Funding Since 1623</vt:lpstr>
      <vt:lpstr>Congratulations Professors Galileo and Norris!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Hagan</dc:creator>
  <cp:lastModifiedBy>Bill Hagan</cp:lastModifiedBy>
  <cp:revision>362</cp:revision>
  <cp:lastPrinted>2019-10-30T15:47:58Z</cp:lastPrinted>
  <dcterms:created xsi:type="dcterms:W3CDTF">2019-08-13T13:25:23Z</dcterms:created>
  <dcterms:modified xsi:type="dcterms:W3CDTF">2020-01-22T17:36:17Z</dcterms:modified>
</cp:coreProperties>
</file>