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267" r:id="rId3"/>
    <p:sldId id="269" r:id="rId4"/>
    <p:sldId id="294" r:id="rId5"/>
    <p:sldId id="258" r:id="rId6"/>
    <p:sldId id="282" r:id="rId7"/>
    <p:sldId id="314" r:id="rId8"/>
    <p:sldId id="298" r:id="rId9"/>
    <p:sldId id="261" r:id="rId10"/>
    <p:sldId id="296" r:id="rId11"/>
    <p:sldId id="264" r:id="rId12"/>
    <p:sldId id="285" r:id="rId13"/>
    <p:sldId id="295" r:id="rId14"/>
    <p:sldId id="321" r:id="rId15"/>
    <p:sldId id="266" r:id="rId16"/>
    <p:sldId id="277" r:id="rId17"/>
    <p:sldId id="315" r:id="rId18"/>
    <p:sldId id="291" r:id="rId19"/>
    <p:sldId id="286" r:id="rId20"/>
    <p:sldId id="287" r:id="rId21"/>
    <p:sldId id="322" r:id="rId22"/>
    <p:sldId id="290" r:id="rId23"/>
    <p:sldId id="311" r:id="rId24"/>
    <p:sldId id="306" r:id="rId25"/>
    <p:sldId id="305" r:id="rId26"/>
    <p:sldId id="268" r:id="rId27"/>
    <p:sldId id="274" r:id="rId28"/>
    <p:sldId id="272" r:id="rId29"/>
    <p:sldId id="273" r:id="rId30"/>
    <p:sldId id="303" r:id="rId31"/>
    <p:sldId id="302" r:id="rId32"/>
    <p:sldId id="299" r:id="rId33"/>
    <p:sldId id="300" r:id="rId34"/>
    <p:sldId id="284" r:id="rId35"/>
    <p:sldId id="325" r:id="rId36"/>
    <p:sldId id="326" r:id="rId37"/>
    <p:sldId id="327" r:id="rId38"/>
    <p:sldId id="312" r:id="rId39"/>
    <p:sldId id="323" r:id="rId40"/>
    <p:sldId id="328" r:id="rId41"/>
    <p:sldId id="335" r:id="rId42"/>
    <p:sldId id="331" r:id="rId43"/>
    <p:sldId id="337" r:id="rId44"/>
    <p:sldId id="336" r:id="rId45"/>
    <p:sldId id="332" r:id="rId46"/>
    <p:sldId id="333" r:id="rId47"/>
    <p:sldId id="334" r:id="rId48"/>
    <p:sldId id="304" r:id="rId49"/>
    <p:sldId id="329" r:id="rId50"/>
    <p:sldId id="316" r:id="rId51"/>
    <p:sldId id="279" r:id="rId52"/>
    <p:sldId id="324" r:id="rId53"/>
    <p:sldId id="318" r:id="rId54"/>
    <p:sldId id="275" r:id="rId55"/>
    <p:sldId id="330" r:id="rId56"/>
    <p:sldId id="297" r:id="rId57"/>
    <p:sldId id="263" r:id="rId58"/>
    <p:sldId id="319" r:id="rId59"/>
    <p:sldId id="281" r:id="rId60"/>
    <p:sldId id="283" r:id="rId61"/>
    <p:sldId id="278" r:id="rId62"/>
    <p:sldId id="280" r:id="rId63"/>
    <p:sldId id="301" r:id="rId64"/>
    <p:sldId id="307" r:id="rId65"/>
    <p:sldId id="308" r:id="rId66"/>
    <p:sldId id="262" r:id="rId67"/>
    <p:sldId id="265" r:id="rId68"/>
    <p:sldId id="270" r:id="rId69"/>
    <p:sldId id="271" r:id="rId70"/>
    <p:sldId id="320" r:id="rId71"/>
    <p:sldId id="293" r:id="rId72"/>
    <p:sldId id="310" r:id="rId73"/>
    <p:sldId id="313" r:id="rId74"/>
    <p:sldId id="317"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81883" autoAdjust="0"/>
  </p:normalViewPr>
  <p:slideViewPr>
    <p:cSldViewPr snapToGrid="0" snapToObjects="1">
      <p:cViewPr varScale="1">
        <p:scale>
          <a:sx n="124" d="100"/>
          <a:sy n="124" d="100"/>
        </p:scale>
        <p:origin x="1512" y="168"/>
      </p:cViewPr>
      <p:guideLst>
        <p:guide orient="horz" pos="2160"/>
        <p:guide pos="2880"/>
      </p:guideLst>
    </p:cSldViewPr>
  </p:slideViewPr>
  <p:outlineViewPr>
    <p:cViewPr>
      <p:scale>
        <a:sx n="33" d="100"/>
        <a:sy n="33" d="100"/>
      </p:scale>
      <p:origin x="0" y="10112"/>
    </p:cViewPr>
  </p:outlineViewPr>
  <p:notesTextViewPr>
    <p:cViewPr>
      <p:scale>
        <a:sx n="100" d="100"/>
        <a:sy n="100" d="100"/>
      </p:scale>
      <p:origin x="0" y="0"/>
    </p:cViewPr>
  </p:notesTextViewPr>
  <p:sorterViewPr>
    <p:cViewPr>
      <p:scale>
        <a:sx n="66" d="100"/>
        <a:sy n="66" d="100"/>
      </p:scale>
      <p:origin x="0" y="11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2A35E-DA9A-C046-A713-32C0AFCC7A91}" type="datetimeFigureOut">
              <a:rPr lang="en-US" smtClean="0"/>
              <a:t>1/23/20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209C8B-215B-164D-A535-2DB1DEC02BF0}" type="slidenum">
              <a:rPr lang="en-US" smtClean="0"/>
              <a:t>‹#›</a:t>
            </a:fld>
            <a:endParaRPr lang="en-US"/>
          </a:p>
        </p:txBody>
      </p:sp>
    </p:spTree>
    <p:extLst>
      <p:ext uri="{BB962C8B-B14F-4D97-AF65-F5344CB8AC3E}">
        <p14:creationId xmlns:p14="http://schemas.microsoft.com/office/powerpoint/2010/main" val="789295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my day job, I am a paleontologist working in the deep sea.  But in 2010, my cousin, Jim Norris, an engineer,  came to me to start up a study of the Racetrack phenomenon.  His dad, my uncle, Robert Norris had hauled all of us out to see the famous moving stones of the Racetrack.  As Bob was still alive then, it seemed a great family project that could entice many friends and relations to join in. We were also fortunate enough to have two former park service rangers in the family—Cousin Betsy Dodson and her husband Bob.  It turned out very important to have both of them, since they smoothed the way for our group, “The Slithering </a:t>
            </a:r>
            <a:r>
              <a:rPr lang="en-US" baseline="0"/>
              <a:t>Stones Research </a:t>
            </a:r>
            <a:r>
              <a:rPr lang="en-US" baseline="0" dirty="0"/>
              <a:t>Initiative” into the the good graces of the NPS.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a:t>
            </a:fld>
            <a:endParaRPr lang="en-US"/>
          </a:p>
        </p:txBody>
      </p:sp>
    </p:spTree>
    <p:extLst>
      <p:ext uri="{BB962C8B-B14F-4D97-AF65-F5344CB8AC3E}">
        <p14:creationId xmlns:p14="http://schemas.microsoft.com/office/powerpoint/2010/main" val="415285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set up a weather station to monitor the conditions</a:t>
            </a:r>
            <a:r>
              <a:rPr lang="en-US" baseline="0" dirty="0"/>
              <a:t> at the time the GPS showed rock movement.  The GPS rocks, of course record the time of movement, the direction traveled and the velocity—all data that could be compared with our weather records. That’s Jim second left, Teresa, my wife Teresa, and Russ Crane on the right in our SSRI swag.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10</a:t>
            </a:fld>
            <a:endParaRPr lang="en-US"/>
          </a:p>
        </p:txBody>
      </p:sp>
    </p:spTree>
    <p:extLst>
      <p:ext uri="{BB962C8B-B14F-4D97-AF65-F5344CB8AC3E}">
        <p14:creationId xmlns:p14="http://schemas.microsoft.com/office/powerpoint/2010/main" val="319791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experiment was set up away from the natural stones.  The park was concerned</a:t>
            </a:r>
            <a:r>
              <a:rPr lang="en-US" baseline="0" dirty="0"/>
              <a:t> about the public finding our rocks and having their experience ruined by ‘non-natural stones’.  People did find our rocks, but did not bug them.  That was good, because lifting the rocks up would have set off a magnetic trigger that would have sent the GPS units into high data collection mode, and depleted the batteries.  The fact that our rocks were out there for 1 year without disturbance shows that most of the public is very respectful of experiments in the park.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11</a:t>
            </a:fld>
            <a:endParaRPr lang="en-US"/>
          </a:p>
        </p:txBody>
      </p:sp>
    </p:spTree>
    <p:extLst>
      <p:ext uri="{BB962C8B-B14F-4D97-AF65-F5344CB8AC3E}">
        <p14:creationId xmlns:p14="http://schemas.microsoft.com/office/powerpoint/2010/main" val="337665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followed 2 years of regular visits to visit the weather station, change the GPS batteries and check on the setup.  The photo right shows the GPS unit, specially designed by Jim and software engineered by his business partner, Jib Ray. The GPS has a battery pack that had to</a:t>
            </a:r>
            <a:r>
              <a:rPr lang="en-US" baseline="0" dirty="0"/>
              <a:t> be changed every couple months.  In the bottom of the well is a magnetic trigger that would set the GPS unit into continuous data collection once the switch was thrown by rock movement.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12</a:t>
            </a:fld>
            <a:endParaRPr lang="en-US"/>
          </a:p>
        </p:txBody>
      </p:sp>
    </p:spTree>
    <p:extLst>
      <p:ext uri="{BB962C8B-B14F-4D97-AF65-F5344CB8AC3E}">
        <p14:creationId xmlns:p14="http://schemas.microsoft.com/office/powerpoint/2010/main" val="1737386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waited to rocks to move on the Racetrack, we were busy testing forces of rock movement</a:t>
            </a:r>
            <a:r>
              <a:rPr lang="en-US" baseline="0" dirty="0"/>
              <a:t> outside the park.  We towed rocks across an artificial pond made by dumping ~1000 gal of water on Silurian Dry lake. We studied both dynamic friction—the forces needed to keep a rock sliding—and static friction—the forces needed to get a rock moving.  Most remarkable are the static friction tests on a damp surface; these show very high frictional forces since the rocks would stick to the muddy surface.  This showed that our idea about wetting by passing thundershowers was false—there had to be a pond to get rocks in motion. We changed our expectations—now were were waiting for a pond to form.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13</a:t>
            </a:fld>
            <a:endParaRPr lang="en-US"/>
          </a:p>
        </p:txBody>
      </p:sp>
    </p:spTree>
    <p:extLst>
      <p:ext uri="{BB962C8B-B14F-4D97-AF65-F5344CB8AC3E}">
        <p14:creationId xmlns:p14="http://schemas.microsoft.com/office/powerpoint/2010/main" val="3030726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Most remarkable are the static friction tests on a damp surface; these show very high frictional forces since the rocks would stick to the muddy surface.  This showed that our idea about wetting by passing thundershowers was false—there had to be a pond to get rocks in motion. We changed our expectations—now were were waiting for a pond to form. </a:t>
            </a:r>
            <a:endParaRPr lang="en-US" dirty="0"/>
          </a:p>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14</a:t>
            </a:fld>
            <a:endParaRPr lang="en-US"/>
          </a:p>
        </p:txBody>
      </p:sp>
    </p:spTree>
    <p:extLst>
      <p:ext uri="{BB962C8B-B14F-4D97-AF65-F5344CB8AC3E}">
        <p14:creationId xmlns:p14="http://schemas.microsoft.com/office/powerpoint/2010/main" val="3548641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a:t>
            </a:r>
            <a:r>
              <a:rPr lang="en-US" baseline="0" dirty="0"/>
              <a:t> 2 weeks after the conference a regional storm deposited 2.5 inches of rain and snow-equivalent on the playa forming a pond.  About 10 inches of this was snow, not recorded by either our weather station or the nearby Hunter Mt RAWS station. Fortunately, Ralph Lorenz had time lapse cameras recording conditions on the Playa—captured the snow depth.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15</a:t>
            </a:fld>
            <a:endParaRPr lang="en-US"/>
          </a:p>
        </p:txBody>
      </p:sp>
    </p:spTree>
    <p:extLst>
      <p:ext uri="{BB962C8B-B14F-4D97-AF65-F5344CB8AC3E}">
        <p14:creationId xmlns:p14="http://schemas.microsoft.com/office/powerpoint/2010/main" val="346711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air, the playa was flooded on the southern end. </a:t>
            </a:r>
          </a:p>
        </p:txBody>
      </p:sp>
      <p:sp>
        <p:nvSpPr>
          <p:cNvPr id="4" name="Slide Number Placeholder 3"/>
          <p:cNvSpPr>
            <a:spLocks noGrp="1"/>
          </p:cNvSpPr>
          <p:nvPr>
            <p:ph type="sldNum" sz="quarter" idx="10"/>
          </p:nvPr>
        </p:nvSpPr>
        <p:spPr/>
        <p:txBody>
          <a:bodyPr/>
          <a:lstStyle/>
          <a:p>
            <a:fld id="{F0209C8B-215B-164D-A535-2DB1DEC02BF0}" type="slidenum">
              <a:rPr lang="en-US" smtClean="0"/>
              <a:t>16</a:t>
            </a:fld>
            <a:endParaRPr lang="en-US"/>
          </a:p>
        </p:txBody>
      </p:sp>
    </p:spTree>
    <p:extLst>
      <p:ext uri="{BB962C8B-B14F-4D97-AF65-F5344CB8AC3E}">
        <p14:creationId xmlns:p14="http://schemas.microsoft.com/office/powerpoint/2010/main" val="3459135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Our weather record shows what happened next.  There were several rock moves after cold snap;</a:t>
            </a:r>
            <a:r>
              <a:rPr lang="en-US" baseline="0" dirty="0"/>
              <a:t> the first on Dec 4 recorded by GPS stones, the next two events on Dec 20-21 when Jim and I, by luck, were there in person, and a later event in Jan 9, when Jim, Betsy and Ralph Lorenz all turned up to see the action.   There were a series of winter storms recorded by gusty conditions (winds ~5 m/sec) and cloud cover (low insolation). During the cold period between Dec 4-10, it appears that thick ice formed since we later found remnants of this in shadowed areas around the pond. </a:t>
            </a:r>
            <a:endParaRPr lang="en-US" dirty="0"/>
          </a:p>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17</a:t>
            </a:fld>
            <a:endParaRPr lang="en-US"/>
          </a:p>
        </p:txBody>
      </p:sp>
    </p:spTree>
    <p:extLst>
      <p:ext uri="{BB962C8B-B14F-4D97-AF65-F5344CB8AC3E}">
        <p14:creationId xmlns:p14="http://schemas.microsoft.com/office/powerpoint/2010/main" val="54130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and I arrived the evening of Dec 18 to find a 7.5 cm deep pond</a:t>
            </a:r>
            <a:r>
              <a:rPr lang="en-US" baseline="0" dirty="0"/>
              <a:t> with a 3-4 mm thick skim of ice on it.  We were excited to finally see what ice does to the playa.  However, the next day (the 19</a:t>
            </a:r>
            <a:r>
              <a:rPr lang="en-US" baseline="30000" dirty="0"/>
              <a:t>th</a:t>
            </a:r>
            <a:r>
              <a:rPr lang="en-US" b="1" baseline="0" dirty="0">
                <a:latin typeface="+mn-lt"/>
              </a:rPr>
              <a:t>) it snowed and the ice never broke up. </a:t>
            </a:r>
            <a:endParaRPr lang="en-US" b="1" dirty="0">
              <a:latin typeface="+mn-lt"/>
            </a:endParaRPr>
          </a:p>
        </p:txBody>
      </p:sp>
      <p:sp>
        <p:nvSpPr>
          <p:cNvPr id="4" name="Slide Number Placeholder 3"/>
          <p:cNvSpPr>
            <a:spLocks noGrp="1"/>
          </p:cNvSpPr>
          <p:nvPr>
            <p:ph type="sldNum" sz="quarter" idx="10"/>
          </p:nvPr>
        </p:nvSpPr>
        <p:spPr/>
        <p:txBody>
          <a:bodyPr/>
          <a:lstStyle/>
          <a:p>
            <a:fld id="{F0209C8B-215B-164D-A535-2DB1DEC02BF0}" type="slidenum">
              <a:rPr lang="en-US" smtClean="0"/>
              <a:t>18</a:t>
            </a:fld>
            <a:endParaRPr lang="en-US"/>
          </a:p>
        </p:txBody>
      </p:sp>
    </p:spTree>
    <p:extLst>
      <p:ext uri="{BB962C8B-B14F-4D97-AF65-F5344CB8AC3E}">
        <p14:creationId xmlns:p14="http://schemas.microsoft.com/office/powerpoint/2010/main" val="238181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next day</a:t>
            </a:r>
            <a:r>
              <a:rPr lang="en-US" baseline="0" dirty="0"/>
              <a:t> we decided to work around the north shore of the playa pond and visit the weather station.  While were were there, a light wind began to blow and liquid water advanced over the north shore at ~60 cm/minute.  We also noticed ice piles forming off shore.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19</a:t>
            </a:fld>
            <a:endParaRPr lang="en-US"/>
          </a:p>
        </p:txBody>
      </p:sp>
    </p:spTree>
    <p:extLst>
      <p:ext uri="{BB962C8B-B14F-4D97-AF65-F5344CB8AC3E}">
        <p14:creationId xmlns:p14="http://schemas.microsoft.com/office/powerpoint/2010/main" val="139685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Racetrack</a:t>
            </a:r>
            <a:r>
              <a:rPr lang="en-US" baseline="0" dirty="0"/>
              <a:t> phenomenon:  Fleets of rocks following remarkably similar paths across a flat, mostly dry, lake bed. Some rocks move farther than others and some do not move at all</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a:t>
            </a:fld>
            <a:endParaRPr lang="en-US"/>
          </a:p>
        </p:txBody>
      </p:sp>
    </p:spTree>
    <p:extLst>
      <p:ext uri="{BB962C8B-B14F-4D97-AF65-F5344CB8AC3E}">
        <p14:creationId xmlns:p14="http://schemas.microsoft.com/office/powerpoint/2010/main" val="309849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a:t>
            </a:r>
            <a:r>
              <a:rPr lang="en-US" baseline="0" dirty="0"/>
              <a:t> around the pond, we found ice piles that had shoved mud and rocks onto the shoreline.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20</a:t>
            </a:fld>
            <a:endParaRPr lang="en-US"/>
          </a:p>
        </p:txBody>
      </p:sp>
    </p:spTree>
    <p:extLst>
      <p:ext uri="{BB962C8B-B14F-4D97-AF65-F5344CB8AC3E}">
        <p14:creationId xmlns:p14="http://schemas.microsoft.com/office/powerpoint/2010/main" val="880842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we made it to the source hill about 3 pm, the wind had blown the water to the north exposing ~70 rock trials.  These were</a:t>
            </a:r>
            <a:r>
              <a:rPr lang="en-US" baseline="0" dirty="0"/>
              <a:t> clearly brand new.  We were kicking ourselves for missing what might be the first big rock move in a decade!</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22</a:t>
            </a:fld>
            <a:endParaRPr lang="en-US"/>
          </a:p>
        </p:txBody>
      </p:sp>
    </p:spTree>
    <p:extLst>
      <p:ext uri="{BB962C8B-B14F-4D97-AF65-F5344CB8AC3E}">
        <p14:creationId xmlns:p14="http://schemas.microsoft.com/office/powerpoint/2010/main" val="2356279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4 pm the wind stopped and the pond re-flooded</a:t>
            </a:r>
            <a:r>
              <a:rPr lang="en-US" baseline="0" dirty="0"/>
              <a:t> the area around the new rock trails.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23</a:t>
            </a:fld>
            <a:endParaRPr lang="en-US"/>
          </a:p>
        </p:txBody>
      </p:sp>
    </p:spTree>
    <p:extLst>
      <p:ext uri="{BB962C8B-B14F-4D97-AF65-F5344CB8AC3E}">
        <p14:creationId xmlns:p14="http://schemas.microsoft.com/office/powerpoint/2010/main" val="401268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we had run out of food and it was Jim’s birthday, we decided to stay another day to hopefully see the process in person. Here is the scene at ~10 am; melt pools are starting to form and there is a light wind under sunny skies.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24</a:t>
            </a:fld>
            <a:endParaRPr lang="en-US"/>
          </a:p>
        </p:txBody>
      </p:sp>
    </p:spTree>
    <p:extLst>
      <p:ext uri="{BB962C8B-B14F-4D97-AF65-F5344CB8AC3E}">
        <p14:creationId xmlns:p14="http://schemas.microsoft.com/office/powerpoint/2010/main" val="278894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 11:57 am, there was ice breakup with popping noises</a:t>
            </a:r>
            <a:r>
              <a:rPr lang="en-US" baseline="0" dirty="0"/>
              <a:t> from across the ~1 km wide ice sheet. Leads of open water began to open and rocks began to move. The north shore was nearly completely ice free and water was blown, again onto that shore, displacing the floating ice to the north.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25</a:t>
            </a:fld>
            <a:endParaRPr lang="en-US"/>
          </a:p>
        </p:txBody>
      </p:sp>
    </p:spTree>
    <p:extLst>
      <p:ext uri="{BB962C8B-B14F-4D97-AF65-F5344CB8AC3E}">
        <p14:creationId xmlns:p14="http://schemas.microsoft.com/office/powerpoint/2010/main" val="3557247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panels began to tear past stationary and moving rocks; a problem was that rock movement was so slow that it</a:t>
            </a:r>
            <a:r>
              <a:rPr lang="en-US" baseline="0" dirty="0"/>
              <a:t> was hard to document movement.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26</a:t>
            </a:fld>
            <a:endParaRPr lang="en-US"/>
          </a:p>
        </p:txBody>
      </p:sp>
    </p:spTree>
    <p:extLst>
      <p:ext uri="{BB962C8B-B14F-4D97-AF65-F5344CB8AC3E}">
        <p14:creationId xmlns:p14="http://schemas.microsoft.com/office/powerpoint/2010/main" val="44066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GPS stones also moved.  This one traveled 224 m in several distinctive move events.  The first 70 m of movement was captured by our GPS unit in the stone, but then the batteries</a:t>
            </a:r>
            <a:r>
              <a:rPr lang="en-US" baseline="0" dirty="0"/>
              <a:t> were depleted for later moves. One problem was that the rocks were surrounded by water and mud, so we could not get to the GPS units to download the data. Jim and Russ solved this by putting on crampons and walking out to the stones in the wee hours of the morning before the ice melted.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27</a:t>
            </a:fld>
            <a:endParaRPr lang="en-US"/>
          </a:p>
        </p:txBody>
      </p:sp>
    </p:spTree>
    <p:extLst>
      <p:ext uri="{BB962C8B-B14F-4D97-AF65-F5344CB8AC3E}">
        <p14:creationId xmlns:p14="http://schemas.microsoft.com/office/powerpoint/2010/main" val="1943433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Dec 4 moves</a:t>
            </a:r>
            <a:r>
              <a:rPr lang="en-US" baseline="0" dirty="0"/>
              <a:t> by rocks 153 m apart.  They follow identical tracks for ~69 m, and do so at similar speeds.  Remarkably, both rocks start moving within 6 seconds of each other, at ~11:05am—just an hour before noon. They creep along.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28</a:t>
            </a:fld>
            <a:endParaRPr lang="en-US"/>
          </a:p>
        </p:txBody>
      </p:sp>
    </p:spTree>
    <p:extLst>
      <p:ext uri="{BB962C8B-B14F-4D97-AF65-F5344CB8AC3E}">
        <p14:creationId xmlns:p14="http://schemas.microsoft.com/office/powerpoint/2010/main" val="4169332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move was recorded on Dec</a:t>
            </a:r>
            <a:r>
              <a:rPr lang="en-US" baseline="0" dirty="0"/>
              <a:t> 20 when we missed the big event. This rock travels for only 12 minutes, and nearly stops 4 minutes into the move. These data show that rocks do not move for long; if you are not vigilant, moves are very easy to miss.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29</a:t>
            </a:fld>
            <a:endParaRPr lang="en-US"/>
          </a:p>
        </p:txBody>
      </p:sp>
    </p:spTree>
    <p:extLst>
      <p:ext uri="{BB962C8B-B14F-4D97-AF65-F5344CB8AC3E}">
        <p14:creationId xmlns:p14="http://schemas.microsoft.com/office/powerpoint/2010/main" val="2056381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 involved</a:t>
            </a:r>
            <a:r>
              <a:rPr lang="en-US" baseline="0" dirty="0"/>
              <a:t> is very thin and clear as glass. These rocks have all been shifted a few meters by ice, with the trials visible under the muddy water.  The water is shallow enough (a few cm) that the mud levees are shoved up under the ice, flattening the tops of the levees.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30</a:t>
            </a:fld>
            <a:endParaRPr lang="en-US"/>
          </a:p>
        </p:txBody>
      </p:sp>
    </p:spTree>
    <p:extLst>
      <p:ext uri="{BB962C8B-B14F-4D97-AF65-F5344CB8AC3E}">
        <p14:creationId xmlns:p14="http://schemas.microsoft.com/office/powerpoint/2010/main" val="282976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Rocks commonly leave shallow trails ~1 cm deep in the mud surface, with levees on the sides of the trail; these indicate rocks are plowing through a muddy surface.  Everyone who has studied the phenomenon agrees that rocks are moving over a wet, muddy surface. Again, note the numerous un-moving stones.  Why do some move and other don’t?</a:t>
            </a:r>
          </a:p>
        </p:txBody>
      </p:sp>
      <p:sp>
        <p:nvSpPr>
          <p:cNvPr id="4" name="Slide Number Placeholder 3"/>
          <p:cNvSpPr>
            <a:spLocks noGrp="1"/>
          </p:cNvSpPr>
          <p:nvPr>
            <p:ph type="sldNum" sz="quarter" idx="10"/>
          </p:nvPr>
        </p:nvSpPr>
        <p:spPr/>
        <p:txBody>
          <a:bodyPr/>
          <a:lstStyle/>
          <a:p>
            <a:fld id="{F0209C8B-215B-164D-A535-2DB1DEC02BF0}" type="slidenum">
              <a:rPr lang="en-US" smtClean="0"/>
              <a:t>3</a:t>
            </a:fld>
            <a:endParaRPr lang="en-US"/>
          </a:p>
        </p:txBody>
      </p:sp>
    </p:spTree>
    <p:extLst>
      <p:ext uri="{BB962C8B-B14F-4D97-AF65-F5344CB8AC3E}">
        <p14:creationId xmlns:p14="http://schemas.microsoft.com/office/powerpoint/2010/main" val="2677764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rock is one of many fractured</a:t>
            </a:r>
            <a:r>
              <a:rPr lang="en-US" baseline="0" dirty="0"/>
              <a:t> by pervasive freeze-thaw, yet the two haves have moved together forming a trail (left) and mud pile (right).  We think that rocks must be destroyed significantly when ponds are in existence since the ponds endure free-thaw cycles every day.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31</a:t>
            </a:fld>
            <a:endParaRPr lang="en-US"/>
          </a:p>
        </p:txBody>
      </p:sp>
    </p:spTree>
    <p:extLst>
      <p:ext uri="{BB962C8B-B14F-4D97-AF65-F5344CB8AC3E}">
        <p14:creationId xmlns:p14="http://schemas.microsoft.com/office/powerpoint/2010/main" val="86494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Jan 9 we see that leads opened</a:t>
            </a:r>
            <a:r>
              <a:rPr lang="en-US" baseline="0" dirty="0"/>
              <a:t> near shore.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32</a:t>
            </a:fld>
            <a:endParaRPr lang="en-US"/>
          </a:p>
        </p:txBody>
      </p:sp>
    </p:spTree>
    <p:extLst>
      <p:ext uri="{BB962C8B-B14F-4D97-AF65-F5344CB8AC3E}">
        <p14:creationId xmlns:p14="http://schemas.microsoft.com/office/powerpoint/2010/main" val="121134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leads enlarged forming areas of open</a:t>
            </a:r>
            <a:r>
              <a:rPr lang="en-US" baseline="0" dirty="0"/>
              <a:t> water but the floating ice pulled rocks away from the shore.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33</a:t>
            </a:fld>
            <a:endParaRPr lang="en-US"/>
          </a:p>
        </p:txBody>
      </p:sp>
    </p:spTree>
    <p:extLst>
      <p:ext uri="{BB962C8B-B14F-4D97-AF65-F5344CB8AC3E}">
        <p14:creationId xmlns:p14="http://schemas.microsoft.com/office/powerpoint/2010/main" val="486723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in the Jan 9 move, Jim thought he detected a moving rock and took a series of still shots</a:t>
            </a:r>
            <a:r>
              <a:rPr lang="en-US" baseline="0" dirty="0"/>
              <a:t>.  I pieced them together to make this video.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34</a:t>
            </a:fld>
            <a:endParaRPr lang="en-US"/>
          </a:p>
        </p:txBody>
      </p:sp>
    </p:spTree>
    <p:extLst>
      <p:ext uri="{BB962C8B-B14F-4D97-AF65-F5344CB8AC3E}">
        <p14:creationId xmlns:p14="http://schemas.microsoft.com/office/powerpoint/2010/main" val="2029561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35</a:t>
            </a:fld>
            <a:endParaRPr lang="en-US"/>
          </a:p>
        </p:txBody>
      </p:sp>
    </p:spTree>
    <p:extLst>
      <p:ext uri="{BB962C8B-B14F-4D97-AF65-F5344CB8AC3E}">
        <p14:creationId xmlns:p14="http://schemas.microsoft.com/office/powerpoint/2010/main" val="669268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36</a:t>
            </a:fld>
            <a:endParaRPr lang="en-US"/>
          </a:p>
        </p:txBody>
      </p:sp>
    </p:spTree>
    <p:extLst>
      <p:ext uri="{BB962C8B-B14F-4D97-AF65-F5344CB8AC3E}">
        <p14:creationId xmlns:p14="http://schemas.microsoft.com/office/powerpoint/2010/main" val="2150178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37</a:t>
            </a:fld>
            <a:endParaRPr lang="en-US"/>
          </a:p>
        </p:txBody>
      </p:sp>
    </p:spTree>
    <p:extLst>
      <p:ext uri="{BB962C8B-B14F-4D97-AF65-F5344CB8AC3E}">
        <p14:creationId xmlns:p14="http://schemas.microsoft.com/office/powerpoint/2010/main" val="2951662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remaining mystery is the origin</a:t>
            </a:r>
            <a:r>
              <a:rPr lang="en-US" baseline="0" dirty="0"/>
              <a:t> of ‘</a:t>
            </a:r>
            <a:r>
              <a:rPr lang="en-US" baseline="0" dirty="0" err="1"/>
              <a:t>rockless</a:t>
            </a:r>
            <a:r>
              <a:rPr lang="en-US" baseline="0" dirty="0"/>
              <a:t> trails’.  We think these are caused by mini-ice bergs, but the </a:t>
            </a:r>
          </a:p>
          <a:p>
            <a:r>
              <a:rPr lang="en-US" baseline="0" dirty="0"/>
              <a:t>Park staff sear that people steal their rocks. Still there are hundreds of these trails on the north shore of the Playa pond.  This is a common phenomenon, by whatever mechanism.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38</a:t>
            </a:fld>
            <a:endParaRPr lang="en-US"/>
          </a:p>
        </p:txBody>
      </p:sp>
    </p:spTree>
    <p:extLst>
      <p:ext uri="{BB962C8B-B14F-4D97-AF65-F5344CB8AC3E}">
        <p14:creationId xmlns:p14="http://schemas.microsoft.com/office/powerpoint/2010/main" val="2787838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km</a:t>
            </a:r>
          </a:p>
        </p:txBody>
      </p:sp>
      <p:sp>
        <p:nvSpPr>
          <p:cNvPr id="4" name="Slide Number Placeholder 3"/>
          <p:cNvSpPr>
            <a:spLocks noGrp="1"/>
          </p:cNvSpPr>
          <p:nvPr>
            <p:ph type="sldNum" sz="quarter" idx="10"/>
          </p:nvPr>
        </p:nvSpPr>
        <p:spPr/>
        <p:txBody>
          <a:bodyPr/>
          <a:lstStyle/>
          <a:p>
            <a:fld id="{F0209C8B-215B-164D-A535-2DB1DEC02BF0}" type="slidenum">
              <a:rPr lang="en-US" smtClean="0"/>
              <a:t>40</a:t>
            </a:fld>
            <a:endParaRPr lang="en-US"/>
          </a:p>
        </p:txBody>
      </p:sp>
    </p:spTree>
    <p:extLst>
      <p:ext uri="{BB962C8B-B14F-4D97-AF65-F5344CB8AC3E}">
        <p14:creationId xmlns:p14="http://schemas.microsoft.com/office/powerpoint/2010/main" val="1501616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48</a:t>
            </a:fld>
            <a:endParaRPr lang="en-US"/>
          </a:p>
        </p:txBody>
      </p:sp>
    </p:spTree>
    <p:extLst>
      <p:ext uri="{BB962C8B-B14F-4D97-AF65-F5344CB8AC3E}">
        <p14:creationId xmlns:p14="http://schemas.microsoft.com/office/powerpoint/2010/main" val="300770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is a pilot so we have lots of good shots</a:t>
            </a:r>
            <a:r>
              <a:rPr lang="en-US" baseline="0" dirty="0"/>
              <a:t> of the playa form the air.  The Playa is ~1 mile x 3 miles, nearly flat, surrounded by broad </a:t>
            </a:r>
            <a:r>
              <a:rPr lang="en-US" baseline="0" dirty="0" err="1"/>
              <a:t>bajadas</a:t>
            </a:r>
            <a:r>
              <a:rPr lang="en-US" baseline="0" dirty="0"/>
              <a:t> that funnel wind from the SW and North; and there is a ‘source hill’ at the south end that supplies most of the rocks to the playa surface.  Going into the study, Jim and I speculated that the </a:t>
            </a:r>
            <a:r>
              <a:rPr lang="en-US" baseline="0" dirty="0" err="1"/>
              <a:t>bajadas</a:t>
            </a:r>
            <a:r>
              <a:rPr lang="en-US" baseline="0" dirty="0"/>
              <a:t> would act like the surface of a wing, directing powerful downdrafts from passing thunder cells over the playa surface.  The thunder systems would also produce rain and the movement of the cells could change the azimuth of the wind, changing the direction of rock movement.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4</a:t>
            </a:fld>
            <a:endParaRPr lang="en-US"/>
          </a:p>
        </p:txBody>
      </p:sp>
    </p:spTree>
    <p:extLst>
      <p:ext uri="{BB962C8B-B14F-4D97-AF65-F5344CB8AC3E}">
        <p14:creationId xmlns:p14="http://schemas.microsoft.com/office/powerpoint/2010/main" val="1891717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mid Feb the</a:t>
            </a:r>
            <a:r>
              <a:rPr lang="en-US" baseline="0" dirty="0"/>
              <a:t> pond is gone and there is merely a damp spot  in the lowest topographic part of the playa.</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51</a:t>
            </a:fld>
            <a:endParaRPr lang="en-US"/>
          </a:p>
        </p:txBody>
      </p:sp>
    </p:spTree>
    <p:extLst>
      <p:ext uri="{BB962C8B-B14F-4D97-AF65-F5344CB8AC3E}">
        <p14:creationId xmlns:p14="http://schemas.microsoft.com/office/powerpoint/2010/main" val="2334076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52</a:t>
            </a:fld>
            <a:endParaRPr lang="en-US"/>
          </a:p>
        </p:txBody>
      </p:sp>
    </p:spTree>
    <p:extLst>
      <p:ext uri="{BB962C8B-B14F-4D97-AF65-F5344CB8AC3E}">
        <p14:creationId xmlns:p14="http://schemas.microsoft.com/office/powerpoint/2010/main" val="890386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early November 2013, we went to the Death Valley Natural History association meeting and presented our first weather</a:t>
            </a:r>
            <a:r>
              <a:rPr lang="en-US" baseline="0" dirty="0"/>
              <a:t> record.  We showed that most rainfall is in the Spring and summer—suggestive evidence that ice was not involved. Ralph Lorenz was also there promoting his ice-lifting idea which we poo-</a:t>
            </a:r>
            <a:r>
              <a:rPr lang="en-US" baseline="0" dirty="0" err="1"/>
              <a:t>pooed</a:t>
            </a:r>
            <a:r>
              <a:rPr lang="en-US" baseline="0" dirty="0"/>
              <a:t> owing to our friction experiments that showed very low dynamic friction values for sliding rocks. In our view, the ice lifting idea was not needed.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54</a:t>
            </a:fld>
            <a:endParaRPr lang="en-US"/>
          </a:p>
        </p:txBody>
      </p:sp>
    </p:spTree>
    <p:extLst>
      <p:ext uri="{BB962C8B-B14F-4D97-AF65-F5344CB8AC3E}">
        <p14:creationId xmlns:p14="http://schemas.microsoft.com/office/powerpoint/2010/main" val="404702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looked</a:t>
            </a:r>
            <a:r>
              <a:rPr lang="en-US" baseline="0" dirty="0"/>
              <a:t> at the frequency of pond-forming events by studying the rainfall record from Furnace Creek. This showed rainfall tied mostly to el Nino events with a ~6 year period.  Since the last el Nino was in 2009-10, we anticipated another 2 years to wait for a pond-forming event.  We were wrong by about 2 years!</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56</a:t>
            </a:fld>
            <a:endParaRPr lang="en-US"/>
          </a:p>
        </p:txBody>
      </p:sp>
    </p:spTree>
    <p:extLst>
      <p:ext uri="{BB962C8B-B14F-4D97-AF65-F5344CB8AC3E}">
        <p14:creationId xmlns:p14="http://schemas.microsoft.com/office/powerpoint/2010/main" val="373731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then collected the instrument package to down load the GPS data on each rock move. </a:t>
            </a:r>
          </a:p>
        </p:txBody>
      </p:sp>
      <p:sp>
        <p:nvSpPr>
          <p:cNvPr id="4" name="Slide Number Placeholder 3"/>
          <p:cNvSpPr>
            <a:spLocks noGrp="1"/>
          </p:cNvSpPr>
          <p:nvPr>
            <p:ph type="sldNum" sz="quarter" idx="10"/>
          </p:nvPr>
        </p:nvSpPr>
        <p:spPr/>
        <p:txBody>
          <a:bodyPr/>
          <a:lstStyle/>
          <a:p>
            <a:fld id="{F0209C8B-215B-164D-A535-2DB1DEC02BF0}" type="slidenum">
              <a:rPr lang="en-US" smtClean="0"/>
              <a:t>57</a:t>
            </a:fld>
            <a:endParaRPr lang="en-US"/>
          </a:p>
        </p:txBody>
      </p:sp>
    </p:spTree>
    <p:extLst>
      <p:ext uri="{BB962C8B-B14F-4D97-AF65-F5344CB8AC3E}">
        <p14:creationId xmlns:p14="http://schemas.microsoft.com/office/powerpoint/2010/main" val="2571340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t>
            </a:r>
            <a:r>
              <a:rPr lang="en-US" dirty="0" err="1"/>
              <a:t>seeG</a:t>
            </a:r>
            <a:r>
              <a:rPr lang="en-US" dirty="0"/>
              <a:t> </a:t>
            </a:r>
            <a:r>
              <a:rPr lang="en-US" sz="1200" kern="1200" dirty="0">
                <a:solidFill>
                  <a:schemeClr val="tx1"/>
                </a:solidFill>
                <a:latin typeface="+mn-lt"/>
                <a:ea typeface="+mn-ea"/>
                <a:cs typeface="+mn-cs"/>
              </a:rPr>
              <a:t>PS data collected late March 2014 by a large</a:t>
            </a:r>
            <a:r>
              <a:rPr lang="en-US" sz="1200" kern="1200" baseline="0" dirty="0">
                <a:solidFill>
                  <a:schemeClr val="tx1"/>
                </a:solidFill>
                <a:latin typeface="+mn-lt"/>
                <a:ea typeface="+mn-ea"/>
                <a:cs typeface="+mn-cs"/>
              </a:rPr>
              <a:t> mapping team</a:t>
            </a:r>
            <a:r>
              <a:rPr lang="en-US" sz="1200" kern="1200" dirty="0">
                <a:solidFill>
                  <a:schemeClr val="tx1"/>
                </a:solidFill>
                <a:latin typeface="+mn-lt"/>
                <a:ea typeface="+mn-ea"/>
                <a:cs typeface="+mn-cs"/>
              </a:rPr>
              <a:t> </a:t>
            </a:r>
            <a:r>
              <a:rPr lang="en-US" dirty="0"/>
              <a:t>(including Paula Messina</a:t>
            </a:r>
            <a:r>
              <a:rPr lang="en-US" baseline="0" dirty="0"/>
              <a:t> who made the plot).  Most  the long trails on the right are Dec 20 move events; but the </a:t>
            </a:r>
            <a:r>
              <a:rPr lang="en-US" baseline="0" dirty="0" err="1"/>
              <a:t>nearshore</a:t>
            </a:r>
            <a:r>
              <a:rPr lang="en-US" baseline="0" dirty="0"/>
              <a:t> trails show longer trails to the top of the figure (west) than in the center of the map, indicating ice rotation against the shoreline during the Jan 9 move event.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59</a:t>
            </a:fld>
            <a:endParaRPr lang="en-US"/>
          </a:p>
        </p:txBody>
      </p:sp>
    </p:spTree>
    <p:extLst>
      <p:ext uri="{BB962C8B-B14F-4D97-AF65-F5344CB8AC3E}">
        <p14:creationId xmlns:p14="http://schemas.microsoft.com/office/powerpoint/2010/main" val="416882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pond shrank</a:t>
            </a:r>
            <a:r>
              <a:rPr lang="en-US" baseline="0" dirty="0"/>
              <a:t> considerably by late January as seen in the over-flight image. You can still see where the old shore line were as well as a new western ‘mudflat’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60</a:t>
            </a:fld>
            <a:endParaRPr lang="en-US"/>
          </a:p>
        </p:txBody>
      </p:sp>
    </p:spTree>
    <p:extLst>
      <p:ext uri="{BB962C8B-B14F-4D97-AF65-F5344CB8AC3E}">
        <p14:creationId xmlns:p14="http://schemas.microsoft.com/office/powerpoint/2010/main" val="3675026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the northern shore of the pond is very shallow and extensive.  We think that winds form the SW blow across the pond, moving the ice both by friction with the wind, but also displacing the liquid water on the shallow, northern ‘mudflat’.</a:t>
            </a:r>
            <a:r>
              <a:rPr lang="en-US" baseline="0" dirty="0"/>
              <a:t> Wind movement of liquid water also displace water under the ice, shifting the whole ice sheet to the NE.  But this is still a hypothesis.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61</a:t>
            </a:fld>
            <a:endParaRPr lang="en-US"/>
          </a:p>
        </p:txBody>
      </p:sp>
    </p:spTree>
    <p:extLst>
      <p:ext uri="{BB962C8B-B14F-4D97-AF65-F5344CB8AC3E}">
        <p14:creationId xmlns:p14="http://schemas.microsoft.com/office/powerpoint/2010/main" val="1232134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of pond formation yields</a:t>
            </a:r>
            <a:r>
              <a:rPr lang="en-US" baseline="0" dirty="0"/>
              <a:t> a number of distinctive features besides moving rocks.  These include ‘</a:t>
            </a:r>
            <a:r>
              <a:rPr lang="en-US" baseline="0" dirty="0" err="1"/>
              <a:t>fjordland</a:t>
            </a:r>
            <a:r>
              <a:rPr lang="en-US" baseline="0" dirty="0"/>
              <a:t>’ topography formed by ice push and a large number of trails along the northern shore that indicate movement from North to South—perhaps by relaxation of the wind stress that allows the water to run back into the topographic low of the pond.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62</a:t>
            </a:fld>
            <a:endParaRPr lang="en-US"/>
          </a:p>
        </p:txBody>
      </p:sp>
    </p:spTree>
    <p:extLst>
      <p:ext uri="{BB962C8B-B14F-4D97-AF65-F5344CB8AC3E}">
        <p14:creationId xmlns:p14="http://schemas.microsoft.com/office/powerpoint/2010/main" val="1074960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we can see (Cousin,</a:t>
            </a:r>
            <a:r>
              <a:rPr lang="en-US" baseline="0" dirty="0"/>
              <a:t> B</a:t>
            </a:r>
            <a:r>
              <a:rPr lang="en-US" dirty="0"/>
              <a:t>etsy for scale), that a lead has opened along the shore as the ice sheet pivots near Betsy,</a:t>
            </a:r>
            <a:r>
              <a:rPr lang="en-US" baseline="0" dirty="0"/>
              <a:t> riding up on the shore in front of her. </a:t>
            </a:r>
            <a:r>
              <a:rPr lang="en-US" sz="1200" kern="1200" dirty="0">
                <a:solidFill>
                  <a:schemeClr val="tx1"/>
                </a:solidFill>
                <a:latin typeface="+mn-lt"/>
                <a:ea typeface="+mn-ea"/>
                <a:cs typeface="+mn-cs"/>
              </a:rPr>
              <a:t>Note ice shoved ashore in the foreground. This rotation causes arcing rock trails of varying length based on the stones  position relative to the rotation center of the enclosing ice. </a:t>
            </a:r>
          </a:p>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63</a:t>
            </a:fld>
            <a:endParaRPr lang="en-US"/>
          </a:p>
        </p:txBody>
      </p:sp>
    </p:spTree>
    <p:extLst>
      <p:ext uri="{BB962C8B-B14F-4D97-AF65-F5344CB8AC3E}">
        <p14:creationId xmlns:p14="http://schemas.microsoft.com/office/powerpoint/2010/main" val="347923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best early papers was by George Stanley, who mapped trails with a plane table. The phenomenon had first been reported by miners in 1915, so rock motion has clearly been a persistent feature of the playa.  Stanley proposed that floating ice was the driving force.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5</a:t>
            </a:fld>
            <a:endParaRPr lang="en-US"/>
          </a:p>
        </p:txBody>
      </p:sp>
    </p:spTree>
    <p:extLst>
      <p:ext uri="{BB962C8B-B14F-4D97-AF65-F5344CB8AC3E}">
        <p14:creationId xmlns:p14="http://schemas.microsoft.com/office/powerpoint/2010/main" val="235072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observe movement of small rocks similar to the predictions of Ralph Lorenz.  These little rocks are frozen into shore ice, which when displaced,</a:t>
            </a:r>
            <a:r>
              <a:rPr lang="en-US" baseline="0" dirty="0"/>
              <a:t> carried rafts of pebbles a few 10’s of cm offshore. This mechanism may explain scatters of small pebbles in mid-playa.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64</a:t>
            </a:fld>
            <a:endParaRPr lang="en-US"/>
          </a:p>
        </p:txBody>
      </p:sp>
    </p:spTree>
    <p:extLst>
      <p:ext uri="{BB962C8B-B14F-4D97-AF65-F5344CB8AC3E}">
        <p14:creationId xmlns:p14="http://schemas.microsoft.com/office/powerpoint/2010/main" val="1980223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Lorenz’s ideas of ice buoying, big rocks heat up in the sun too much to have ice</a:t>
            </a:r>
            <a:r>
              <a:rPr lang="en-US" baseline="0" dirty="0"/>
              <a:t> frozen firmly to them.   Hence, ice cannot lift big rocks to aid in reducing frictional forces with the lake bed.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65</a:t>
            </a:fld>
            <a:endParaRPr lang="en-US"/>
          </a:p>
        </p:txBody>
      </p:sp>
    </p:spTree>
    <p:extLst>
      <p:ext uri="{BB962C8B-B14F-4D97-AF65-F5344CB8AC3E}">
        <p14:creationId xmlns:p14="http://schemas.microsoft.com/office/powerpoint/2010/main" val="1906580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a:t>
            </a:r>
            <a:r>
              <a:rPr lang="en-US" baseline="0" dirty="0"/>
              <a:t> Messina studied the Racetrack for her dissertation, but had the misfortune to have no rock movement during the years she studied the process. She used the first differential GPS to make detailed maps.  These show predominant rock movement from the SW to NE, along one of the major paths of wind gusts.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68</a:t>
            </a:fld>
            <a:endParaRPr lang="en-US"/>
          </a:p>
        </p:txBody>
      </p:sp>
    </p:spTree>
    <p:extLst>
      <p:ext uri="{BB962C8B-B14F-4D97-AF65-F5344CB8AC3E}">
        <p14:creationId xmlns:p14="http://schemas.microsoft.com/office/powerpoint/2010/main" val="2907303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documented remarkably similar, but not identical</a:t>
            </a:r>
            <a:r>
              <a:rPr lang="en-US" baseline="0" dirty="0"/>
              <a:t> trails which she argued could not be formed by two rocks locked in floating ice. The trails, although similar have different, converging path lengths what could not happen if the rocks were in a single sheet of ice.   Her results completed a pattern of Stanley arguing for ice, Sharp and Carey arguing for no ice, Reid, ice, and now Messina, no-ice. More recently, Ralph Lorenz—a NASA researcher who usually studies Titan—has argued that ice locks around rocks and buoys them off the playa surface to reduce drag—another ice theory.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69</a:t>
            </a:fld>
            <a:endParaRPr lang="en-US"/>
          </a:p>
        </p:txBody>
      </p:sp>
    </p:spTree>
    <p:extLst>
      <p:ext uri="{BB962C8B-B14F-4D97-AF65-F5344CB8AC3E}">
        <p14:creationId xmlns:p14="http://schemas.microsoft.com/office/powerpoint/2010/main" val="4017467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tracing the trails and overlapping them on</a:t>
            </a:r>
            <a:r>
              <a:rPr lang="en-US" baseline="0" dirty="0"/>
              <a:t> nearest neighbors, shows how similar most of them are.  The Dec 20 trails are very distinctive, even now.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71</a:t>
            </a:fld>
            <a:endParaRPr lang="en-US"/>
          </a:p>
        </p:txBody>
      </p:sp>
    </p:spTree>
    <p:extLst>
      <p:ext uri="{BB962C8B-B14F-4D97-AF65-F5344CB8AC3E}">
        <p14:creationId xmlns:p14="http://schemas.microsoft.com/office/powerpoint/2010/main" val="3205791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a:t>
            </a:r>
            <a:r>
              <a:rPr lang="en-US" dirty="0" err="1"/>
              <a:t>fjordland</a:t>
            </a:r>
            <a:r>
              <a:rPr lang="en-US" dirty="0"/>
              <a:t> looks like from the ground—note the mud piles and bushes established on the mounds formed by ice push.  On a larger scale, ice push</a:t>
            </a:r>
            <a:r>
              <a:rPr lang="en-US" baseline="0" dirty="0"/>
              <a:t> is capable of destroying houses in the northern US and Canada.  There are dramatic videos on U-tube of this process.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72</a:t>
            </a:fld>
            <a:endParaRPr lang="en-US"/>
          </a:p>
        </p:txBody>
      </p:sp>
    </p:spTree>
    <p:extLst>
      <p:ext uri="{BB962C8B-B14F-4D97-AF65-F5344CB8AC3E}">
        <p14:creationId xmlns:p14="http://schemas.microsoft.com/office/powerpoint/2010/main" val="2125501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Google Earth image of a playa  near Rachel, NV shows </a:t>
            </a:r>
            <a:r>
              <a:rPr lang="en-US" dirty="0" err="1"/>
              <a:t>fjordland</a:t>
            </a:r>
            <a:r>
              <a:rPr lang="en-US" baseline="0" dirty="0"/>
              <a:t> topography on the western and southern shores.  This playa also has moving rocks, as reported to us by a local resident.  Such features are present on at least 16 playas in the Western US.  The unusual bit about the Racetrack may be the abundance of moving rocks since most playas do not have a large local source of stones.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73</a:t>
            </a:fld>
            <a:endParaRPr lang="en-US"/>
          </a:p>
        </p:txBody>
      </p:sp>
    </p:spTree>
    <p:extLst>
      <p:ext uri="{BB962C8B-B14F-4D97-AF65-F5344CB8AC3E}">
        <p14:creationId xmlns:p14="http://schemas.microsoft.com/office/powerpoint/2010/main" val="280770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Bob Sharp and Dwight Carey, studied the process and decided that wind, not ice, was the motive force. They performed a famous ‘corral experiment’ by driving rebar rods into the playa around some rocks.  The next year</a:t>
            </a:r>
            <a:r>
              <a:rPr lang="en-US" baseline="0" dirty="0"/>
              <a:t> one of the rocks had moved but not the other one. They argued that thick ice would be held in place by the rods and so could not move one rock without also moving the other.  This was powerful evidence against ice.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Later, in 1995, John Reid showed that thin ice could explain Sharp’s data.  Thin ice would tear around the stakes.  The moving rock has no stake upstream of it, where as the non-moving stone has a stake upstream,  The stake would create a open water lead in the ice and keep the rock downstream from moving.  This was a prescient observation. </a:t>
            </a:r>
            <a:endParaRPr lang="en-US" dirty="0"/>
          </a:p>
          <a:p>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6</a:t>
            </a:fld>
            <a:endParaRPr lang="en-US"/>
          </a:p>
        </p:txBody>
      </p:sp>
    </p:spTree>
    <p:extLst>
      <p:ext uri="{BB962C8B-B14F-4D97-AF65-F5344CB8AC3E}">
        <p14:creationId xmlns:p14="http://schemas.microsoft.com/office/powerpoint/2010/main" val="288603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Reid et al (1995) mapped rock trails</a:t>
            </a:r>
            <a:r>
              <a:rPr lang="en-US" baseline="0" dirty="0"/>
              <a:t> and overlaid them on one another.  They got remarkable fits, even for rocks more than 800 m apart!  This must be due to ice in their view.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7</a:t>
            </a:fld>
            <a:endParaRPr lang="en-US"/>
          </a:p>
        </p:txBody>
      </p:sp>
    </p:spTree>
    <p:extLst>
      <p:ext uri="{BB962C8B-B14F-4D97-AF65-F5344CB8AC3E}">
        <p14:creationId xmlns:p14="http://schemas.microsoft.com/office/powerpoint/2010/main" val="84291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up our experiment</a:t>
            </a:r>
            <a:r>
              <a:rPr lang="en-US" baseline="0" dirty="0"/>
              <a:t> for some of the same reasons as previous researchers—a fun mystery and a reason to camp in Death Valley a lot. We got the Park to give us a permit thanks to having my cousin, Betsey and her husband Bob being former Death Valley rangers who knew  the superintendent; aside from that connection, I think we would have been denied a permit since the resource staff have been frankly hostile to independent research in the park. Some park staff have told us they they would prefer not having to deal with the public at all, much less demanding researchers. But that is another conversation. </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8</a:t>
            </a:fld>
            <a:endParaRPr lang="en-US"/>
          </a:p>
        </p:txBody>
      </p:sp>
    </p:spTree>
    <p:extLst>
      <p:ext uri="{BB962C8B-B14F-4D97-AF65-F5344CB8AC3E}">
        <p14:creationId xmlns:p14="http://schemas.microsoft.com/office/powerpoint/2010/main" val="103693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park would not let us instrument their stones, so Jim and friends mined their own outside the park.</a:t>
            </a:r>
            <a:r>
              <a:rPr lang="en-US" baseline="0" dirty="0"/>
              <a:t>  Furthermore, Jim knows lots of builders in Santa Barbara, and they were happy to use their concrete drills to modify the new rocks for the GPS packages.  They were also happy to help hoof large instrumented stones a mile across the playa—truly a team effort!</a:t>
            </a:r>
            <a:endParaRPr lang="en-US" dirty="0"/>
          </a:p>
        </p:txBody>
      </p:sp>
      <p:sp>
        <p:nvSpPr>
          <p:cNvPr id="4" name="Slide Number Placeholder 3"/>
          <p:cNvSpPr>
            <a:spLocks noGrp="1"/>
          </p:cNvSpPr>
          <p:nvPr>
            <p:ph type="sldNum" sz="quarter" idx="10"/>
          </p:nvPr>
        </p:nvSpPr>
        <p:spPr/>
        <p:txBody>
          <a:bodyPr/>
          <a:lstStyle/>
          <a:p>
            <a:fld id="{F0209C8B-215B-164D-A535-2DB1DEC02BF0}" type="slidenum">
              <a:rPr lang="en-US" smtClean="0"/>
              <a:t>9</a:t>
            </a:fld>
            <a:endParaRPr lang="en-US"/>
          </a:p>
        </p:txBody>
      </p:sp>
    </p:spTree>
    <p:extLst>
      <p:ext uri="{BB962C8B-B14F-4D97-AF65-F5344CB8AC3E}">
        <p14:creationId xmlns:p14="http://schemas.microsoft.com/office/powerpoint/2010/main" val="209306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54B96A22-FB10-F343-A9EC-029EF04CAE4D}" type="datetimeFigureOut">
              <a:rPr lang="en-US" smtClean="0"/>
              <a:t>1/23/20</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01CC325-2764-C84A-8D8B-C8EF313C553A}"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96A22-FB10-F343-A9EC-029EF04CAE4D}"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CC325-2764-C84A-8D8B-C8EF313C553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96A22-FB10-F343-A9EC-029EF04CAE4D}"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CC325-2764-C84A-8D8B-C8EF313C553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B96A22-FB10-F343-A9EC-029EF04CAE4D}" type="datetimeFigureOut">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CC325-2764-C84A-8D8B-C8EF313C55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54B96A22-FB10-F343-A9EC-029EF04CAE4D}" type="datetimeFigureOut">
              <a:rPr lang="en-US" smtClean="0"/>
              <a:t>1/23/20</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01CC325-2764-C84A-8D8B-C8EF313C553A}"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4B96A22-FB10-F343-A9EC-029EF04CAE4D}" type="datetimeFigureOut">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501CC325-2764-C84A-8D8B-C8EF313C553A}"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4B96A22-FB10-F343-A9EC-029EF04CAE4D}" type="datetimeFigureOut">
              <a:rPr lang="en-US" smtClean="0"/>
              <a:t>1/23/20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501CC325-2764-C84A-8D8B-C8EF313C553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4B96A22-FB10-F343-A9EC-029EF04CAE4D}" type="datetimeFigureOut">
              <a:rPr lang="en-US" smtClean="0"/>
              <a:t>1/23/20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CC325-2764-C84A-8D8B-C8EF313C553A}"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96A22-FB10-F343-A9EC-029EF04CAE4D}" type="datetimeFigureOut">
              <a:rPr lang="en-US" smtClean="0"/>
              <a:t>1/23/20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1CC325-2764-C84A-8D8B-C8EF313C553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54B96A22-FB10-F343-A9EC-029EF04CAE4D}" type="datetimeFigureOut">
              <a:rPr lang="en-US" smtClean="0"/>
              <a:t>1/23/20</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01CC325-2764-C84A-8D8B-C8EF313C553A}"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54B96A22-FB10-F343-A9EC-029EF04CAE4D}" type="datetimeFigureOut">
              <a:rPr lang="en-US" smtClean="0"/>
              <a:t>1/23/20</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01CC325-2764-C84A-8D8B-C8EF313C553A}"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4B96A22-FB10-F343-A9EC-029EF04CAE4D}" type="datetimeFigureOut">
              <a:rPr lang="en-US" smtClean="0"/>
              <a:t>1/23/20</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01CC325-2764-C84A-8D8B-C8EF313C553A}"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281044" y="5043433"/>
            <a:ext cx="2319131" cy="1159566"/>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5598" y="814596"/>
            <a:ext cx="8456767" cy="1524001"/>
          </a:xfrm>
        </p:spPr>
        <p:txBody>
          <a:bodyPr>
            <a:normAutofit fontScale="90000"/>
          </a:bodyPr>
          <a:lstStyle/>
          <a:p>
            <a:r>
              <a:rPr lang="en-US" sz="4400" dirty="0">
                <a:effectLst/>
              </a:rPr>
              <a:t>Sliding, not Rolling Stones</a:t>
            </a:r>
            <a:br>
              <a:rPr lang="en-US" sz="3600" dirty="0">
                <a:effectLst/>
              </a:rPr>
            </a:br>
            <a:r>
              <a:rPr lang="en-US" sz="3100" dirty="0">
                <a:effectLst/>
              </a:rPr>
              <a:t>The icy secrets of rocks on-the-move on </a:t>
            </a:r>
            <a:br>
              <a:rPr lang="en-US" sz="3100" dirty="0">
                <a:effectLst/>
              </a:rPr>
            </a:br>
            <a:r>
              <a:rPr lang="en-US" sz="3100" dirty="0">
                <a:effectLst/>
              </a:rPr>
              <a:t>Death Valley's Racetrack and other dry lakes</a:t>
            </a:r>
            <a:endParaRPr lang="en-US" sz="3100" dirty="0"/>
          </a:p>
        </p:txBody>
      </p:sp>
      <p:sp>
        <p:nvSpPr>
          <p:cNvPr id="3" name="Subtitle 2"/>
          <p:cNvSpPr>
            <a:spLocks noGrp="1"/>
          </p:cNvSpPr>
          <p:nvPr>
            <p:ph type="subTitle" idx="1"/>
          </p:nvPr>
        </p:nvSpPr>
        <p:spPr/>
        <p:txBody>
          <a:bodyPr>
            <a:normAutofit/>
          </a:bodyPr>
          <a:lstStyle/>
          <a:p>
            <a:r>
              <a:rPr lang="en-US" dirty="0"/>
              <a:t>Richard Norris</a:t>
            </a:r>
          </a:p>
          <a:p>
            <a:r>
              <a:rPr lang="en-US" dirty="0"/>
              <a:t>Scripps Institution of Oceanography</a:t>
            </a:r>
          </a:p>
        </p:txBody>
      </p:sp>
      <p:pic>
        <p:nvPicPr>
          <p:cNvPr id="4" name="Picture 3" descr="Slithering Stones Logo.pdf"/>
          <p:cNvPicPr>
            <a:picLocks noChangeAspect="1"/>
          </p:cNvPicPr>
          <p:nvPr/>
        </p:nvPicPr>
        <p:blipFill rotWithShape="1">
          <a:blip r:embed="rId3" cstate="print">
            <a:extLst>
              <a:ext uri="{28A0092B-C50C-407E-A947-70E740481C1C}">
                <a14:useLocalDpi xmlns:a14="http://schemas.microsoft.com/office/drawing/2010/main"/>
              </a:ext>
            </a:extLst>
          </a:blip>
          <a:srcRect t="4348" b="54589"/>
          <a:stretch/>
        </p:blipFill>
        <p:spPr>
          <a:xfrm>
            <a:off x="3704535" y="4690042"/>
            <a:ext cx="4821030" cy="1936045"/>
          </a:xfrm>
          <a:prstGeom prst="rect">
            <a:avLst/>
          </a:prstGeom>
        </p:spPr>
      </p:pic>
      <p:pic>
        <p:nvPicPr>
          <p:cNvPr id="5" name="Picture 4" descr="Interwoof Logo.pdf"/>
          <p:cNvPicPr>
            <a:picLocks noChangeAspect="1"/>
          </p:cNvPicPr>
          <p:nvPr/>
        </p:nvPicPr>
        <p:blipFill rotWithShape="1">
          <a:blip r:embed="rId4" cstate="print">
            <a:extLst>
              <a:ext uri="{28A0092B-C50C-407E-A947-70E740481C1C}">
                <a14:useLocalDpi xmlns:a14="http://schemas.microsoft.com/office/drawing/2010/main"/>
              </a:ext>
            </a:extLst>
          </a:blip>
          <a:srcRect l="11117" t="7890" r="48664" b="76812"/>
          <a:stretch/>
        </p:blipFill>
        <p:spPr>
          <a:xfrm>
            <a:off x="1281044" y="5043433"/>
            <a:ext cx="2131391" cy="1049131"/>
          </a:xfrm>
          <a:prstGeom prst="rect">
            <a:avLst/>
          </a:prstGeom>
        </p:spPr>
      </p:pic>
      <p:sp>
        <p:nvSpPr>
          <p:cNvPr id="6" name="TextBox 5"/>
          <p:cNvSpPr txBox="1"/>
          <p:nvPr/>
        </p:nvSpPr>
        <p:spPr>
          <a:xfrm>
            <a:off x="254000" y="6273197"/>
            <a:ext cx="1877813" cy="369332"/>
          </a:xfrm>
          <a:prstGeom prst="rect">
            <a:avLst/>
          </a:prstGeom>
          <a:noFill/>
        </p:spPr>
        <p:txBody>
          <a:bodyPr wrap="none" rtlCol="0">
            <a:spAutoFit/>
          </a:bodyPr>
          <a:lstStyle/>
          <a:p>
            <a:r>
              <a:rPr lang="en-US" dirty="0"/>
              <a:t>UNC-Chapel Hill</a:t>
            </a:r>
          </a:p>
        </p:txBody>
      </p:sp>
    </p:spTree>
    <p:extLst>
      <p:ext uri="{BB962C8B-B14F-4D97-AF65-F5344CB8AC3E}">
        <p14:creationId xmlns:p14="http://schemas.microsoft.com/office/powerpoint/2010/main" val="1277327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Weather Station.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94" b="-275"/>
          <a:stretch/>
        </p:blipFill>
        <p:spPr>
          <a:xfrm>
            <a:off x="92764" y="0"/>
            <a:ext cx="8933737" cy="6725479"/>
          </a:xfrm>
        </p:spPr>
      </p:pic>
    </p:spTree>
    <p:extLst>
      <p:ext uri="{BB962C8B-B14F-4D97-AF65-F5344CB8AC3E}">
        <p14:creationId xmlns:p14="http://schemas.microsoft.com/office/powerpoint/2010/main" val="134552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9481" y="1471252"/>
            <a:ext cx="8369322" cy="509281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The Racetrack: Death Valley NP</a:t>
            </a:r>
          </a:p>
        </p:txBody>
      </p:sp>
      <p:pic>
        <p:nvPicPr>
          <p:cNvPr id="6" name="Content Placeholder 5" descr="Racetrack Map color.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597" r="14170" b="-1496"/>
          <a:stretch/>
        </p:blipFill>
        <p:spPr>
          <a:xfrm rot="5400000">
            <a:off x="2130981" y="-89354"/>
            <a:ext cx="4922501" cy="8270063"/>
          </a:xfrm>
        </p:spPr>
      </p:pic>
    </p:spTree>
    <p:extLst>
      <p:ext uri="{BB962C8B-B14F-4D97-AF65-F5344CB8AC3E}">
        <p14:creationId xmlns:p14="http://schemas.microsoft.com/office/powerpoint/2010/main" val="234772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Instrumented </a:t>
            </a:r>
            <a:br>
              <a:rPr lang="en-US" dirty="0"/>
            </a:br>
            <a:r>
              <a:rPr lang="en-US" dirty="0"/>
              <a:t>Rocks</a:t>
            </a:r>
          </a:p>
        </p:txBody>
      </p:sp>
      <p:pic>
        <p:nvPicPr>
          <p:cNvPr id="4" name="Content Placeholder 3" descr="Jim and Areil with stone.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338"/>
          <a:stretch/>
        </p:blipFill>
        <p:spPr>
          <a:xfrm>
            <a:off x="212952" y="253536"/>
            <a:ext cx="4487381" cy="6300873"/>
          </a:xfrm>
        </p:spPr>
      </p:pic>
      <p:pic>
        <p:nvPicPr>
          <p:cNvPr id="6" name="Picture 5" descr="GPS instrumente packag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8582" y="1976782"/>
            <a:ext cx="4393070" cy="3218514"/>
          </a:xfrm>
          <a:prstGeom prst="rect">
            <a:avLst/>
          </a:prstGeom>
        </p:spPr>
      </p:pic>
    </p:spTree>
    <p:extLst>
      <p:ext uri="{BB962C8B-B14F-4D97-AF65-F5344CB8AC3E}">
        <p14:creationId xmlns:p14="http://schemas.microsoft.com/office/powerpoint/2010/main" val="25639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836"/>
            <a:ext cx="8229600" cy="1143000"/>
          </a:xfrm>
        </p:spPr>
        <p:txBody>
          <a:bodyPr>
            <a:normAutofit fontScale="90000"/>
          </a:bodyPr>
          <a:lstStyle/>
          <a:p>
            <a:r>
              <a:rPr lang="en-US" dirty="0"/>
              <a:t>Force testing on Silurian Playa</a:t>
            </a:r>
            <a:br>
              <a:rPr lang="en-US" dirty="0"/>
            </a:br>
            <a:endParaRPr lang="en-US" dirty="0"/>
          </a:p>
        </p:txBody>
      </p:sp>
      <p:pic>
        <p:nvPicPr>
          <p:cNvPr id="4" name="Content Placeholder 3" descr="Silurian fore tests.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393"/>
          <a:stretch/>
        </p:blipFill>
        <p:spPr>
          <a:xfrm>
            <a:off x="457200" y="1514650"/>
            <a:ext cx="8229600" cy="5186530"/>
          </a:xfrm>
        </p:spPr>
      </p:pic>
    </p:spTree>
    <p:extLst>
      <p:ext uri="{BB962C8B-B14F-4D97-AF65-F5344CB8AC3E}">
        <p14:creationId xmlns:p14="http://schemas.microsoft.com/office/powerpoint/2010/main" val="99568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536"/>
            <a:ext cx="8686800" cy="1143000"/>
          </a:xfrm>
        </p:spPr>
        <p:txBody>
          <a:bodyPr>
            <a:normAutofit fontScale="90000"/>
          </a:bodyPr>
          <a:lstStyle/>
          <a:p>
            <a:r>
              <a:rPr lang="en-US" sz="4400" dirty="0"/>
              <a:t>Turns out that trails only form in standing water….</a:t>
            </a:r>
            <a:r>
              <a:rPr lang="en-US" sz="4000" dirty="0"/>
              <a:t>otherwise rocks stick</a:t>
            </a:r>
          </a:p>
        </p:txBody>
      </p:sp>
      <p:pic>
        <p:nvPicPr>
          <p:cNvPr id="4" name="Content Placeholder 3" descr="Silurian force test trails.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324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laya reflected.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396536"/>
            <a:ext cx="8229600" cy="5292131"/>
          </a:xfrm>
        </p:spPr>
      </p:pic>
      <p:sp>
        <p:nvSpPr>
          <p:cNvPr id="2" name="Title 1"/>
          <p:cNvSpPr>
            <a:spLocks noGrp="1"/>
          </p:cNvSpPr>
          <p:nvPr>
            <p:ph type="title"/>
          </p:nvPr>
        </p:nvSpPr>
        <p:spPr/>
        <p:txBody>
          <a:bodyPr>
            <a:normAutofit fontScale="90000"/>
          </a:bodyPr>
          <a:lstStyle/>
          <a:p>
            <a:r>
              <a:rPr lang="en-US" dirty="0"/>
              <a:t>Racetrack Pond</a:t>
            </a:r>
            <a:br>
              <a:rPr lang="en-US" dirty="0"/>
            </a:br>
            <a:r>
              <a:rPr lang="en-US" sz="4000" dirty="0"/>
              <a:t>Nov 2013-Feb 2014</a:t>
            </a:r>
          </a:p>
        </p:txBody>
      </p:sp>
      <p:sp>
        <p:nvSpPr>
          <p:cNvPr id="3" name="Rectangle 2"/>
          <p:cNvSpPr/>
          <p:nvPr/>
        </p:nvSpPr>
        <p:spPr>
          <a:xfrm>
            <a:off x="457200" y="1027204"/>
            <a:ext cx="2198589" cy="369332"/>
          </a:xfrm>
          <a:prstGeom prst="rect">
            <a:avLst/>
          </a:prstGeom>
        </p:spPr>
        <p:txBody>
          <a:bodyPr wrap="none">
            <a:spAutoFit/>
          </a:bodyPr>
          <a:lstStyle/>
          <a:p>
            <a:r>
              <a:rPr lang="en-US" dirty="0"/>
              <a:t>Photo by Jim Norris</a:t>
            </a:r>
          </a:p>
        </p:txBody>
      </p:sp>
    </p:spTree>
    <p:extLst>
      <p:ext uri="{BB962C8B-B14F-4D97-AF65-F5344CB8AC3E}">
        <p14:creationId xmlns:p14="http://schemas.microsoft.com/office/powerpoint/2010/main" val="1129739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layaFromSouth12_26_13_MH.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371"/>
          <a:stretch/>
        </p:blipFill>
        <p:spPr>
          <a:xfrm>
            <a:off x="0" y="1"/>
            <a:ext cx="9144000" cy="6858000"/>
          </a:xfrm>
        </p:spPr>
      </p:pic>
      <p:sp>
        <p:nvSpPr>
          <p:cNvPr id="3" name="Rectangle 2"/>
          <p:cNvSpPr/>
          <p:nvPr/>
        </p:nvSpPr>
        <p:spPr>
          <a:xfrm>
            <a:off x="0" y="6211670"/>
            <a:ext cx="2724950" cy="646331"/>
          </a:xfrm>
          <a:prstGeom prst="rect">
            <a:avLst/>
          </a:prstGeom>
        </p:spPr>
        <p:txBody>
          <a:bodyPr wrap="none">
            <a:spAutoFit/>
          </a:bodyPr>
          <a:lstStyle/>
          <a:p>
            <a:r>
              <a:rPr lang="en-US" dirty="0"/>
              <a:t>December 26, 2013</a:t>
            </a:r>
          </a:p>
          <a:p>
            <a:r>
              <a:rPr lang="en-US" dirty="0"/>
              <a:t>Photo by Mike Hartmann</a:t>
            </a:r>
          </a:p>
        </p:txBody>
      </p:sp>
    </p:spTree>
    <p:extLst>
      <p:ext uri="{BB962C8B-B14F-4D97-AF65-F5344CB8AC3E}">
        <p14:creationId xmlns:p14="http://schemas.microsoft.com/office/powerpoint/2010/main" val="318924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0650" y="1535897"/>
            <a:ext cx="8239567" cy="487351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Conditions during rock movement</a:t>
            </a:r>
          </a:p>
        </p:txBody>
      </p:sp>
      <p:pic>
        <p:nvPicPr>
          <p:cNvPr id="4" name="Content Placeholder 3" descr="Figure 6 Playa pool meteorology color.pdf"/>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2746" t="16808" r="13688" b="28090"/>
          <a:stretch/>
        </p:blipFill>
        <p:spPr>
          <a:xfrm>
            <a:off x="590650" y="1727884"/>
            <a:ext cx="8280939" cy="4383428"/>
          </a:xfrm>
        </p:spPr>
      </p:pic>
    </p:spTree>
    <p:extLst>
      <p:ext uri="{BB962C8B-B14F-4D97-AF65-F5344CB8AC3E}">
        <p14:creationId xmlns:p14="http://schemas.microsoft.com/office/powerpoint/2010/main" val="662425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19…a snowy day</a:t>
            </a:r>
          </a:p>
        </p:txBody>
      </p:sp>
      <p:pic>
        <p:nvPicPr>
          <p:cNvPr id="4" name="Content Placeholder 3" descr="Regional 12-19.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201"/>
          <a:stretch/>
        </p:blipFill>
        <p:spPr>
          <a:xfrm>
            <a:off x="457200" y="1396536"/>
            <a:ext cx="8229600" cy="5270667"/>
          </a:xfrm>
        </p:spPr>
      </p:pic>
    </p:spTree>
    <p:extLst>
      <p:ext uri="{BB962C8B-B14F-4D97-AF65-F5344CB8AC3E}">
        <p14:creationId xmlns:p14="http://schemas.microsoft.com/office/powerpoint/2010/main" val="3126636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Winds blow pond onto the low-gradient north shore</a:t>
            </a:r>
          </a:p>
        </p:txBody>
      </p:sp>
      <p:pic>
        <p:nvPicPr>
          <p:cNvPr id="6" name="Content Placeholder 5" descr="flood better.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638"/>
          <a:stretch/>
        </p:blipFill>
        <p:spPr>
          <a:xfrm>
            <a:off x="696104" y="1483269"/>
            <a:ext cx="7783086" cy="5208356"/>
          </a:xfrm>
        </p:spPr>
      </p:pic>
    </p:spTree>
    <p:extLst>
      <p:ext uri="{BB962C8B-B14F-4D97-AF65-F5344CB8AC3E}">
        <p14:creationId xmlns:p14="http://schemas.microsoft.com/office/powerpoint/2010/main" val="216540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nice trails 3 correcte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439" b="-63"/>
          <a:stretch/>
        </p:blipFill>
        <p:spPr>
          <a:xfrm>
            <a:off x="-1" y="0"/>
            <a:ext cx="9144001" cy="6916241"/>
          </a:xfrm>
        </p:spPr>
      </p:pic>
    </p:spTree>
    <p:extLst>
      <p:ext uri="{BB962C8B-B14F-4D97-AF65-F5344CB8AC3E}">
        <p14:creationId xmlns:p14="http://schemas.microsoft.com/office/powerpoint/2010/main" val="127948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1111"/>
            <a:ext cx="8928484" cy="1143000"/>
          </a:xfrm>
        </p:spPr>
        <p:txBody>
          <a:bodyPr>
            <a:normAutofit fontScale="90000"/>
          </a:bodyPr>
          <a:lstStyle/>
          <a:p>
            <a:r>
              <a:rPr lang="en-US" dirty="0"/>
              <a:t>Ice-Push makes shoreline mud piles</a:t>
            </a:r>
          </a:p>
        </p:txBody>
      </p:sp>
      <p:pic>
        <p:nvPicPr>
          <p:cNvPr id="7" name="Content Placeholder 6" descr="IMG_1174.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396536"/>
            <a:ext cx="8229600" cy="5200794"/>
          </a:xfrm>
        </p:spPr>
      </p:pic>
    </p:spTree>
    <p:extLst>
      <p:ext uri="{BB962C8B-B14F-4D97-AF65-F5344CB8AC3E}">
        <p14:creationId xmlns:p14="http://schemas.microsoft.com/office/powerpoint/2010/main" val="1309964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Content Placeholder 3" descr="article-0-19BDA863000005DC-229_634x524.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4476"/>
            <a:ext cx="9143999" cy="4747780"/>
          </a:xfrm>
        </p:spPr>
      </p:pic>
      <p:pic>
        <p:nvPicPr>
          <p:cNvPr id="5" name="Picture 4" descr="imag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13104"/>
            <a:ext cx="5730279" cy="2944896"/>
          </a:xfrm>
          <a:prstGeom prst="rect">
            <a:avLst/>
          </a:prstGeom>
        </p:spPr>
      </p:pic>
      <p:pic>
        <p:nvPicPr>
          <p:cNvPr id="6" name="Picture 5" descr="minnesotaice0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3658" y="2399147"/>
            <a:ext cx="3520342" cy="4477627"/>
          </a:xfrm>
          <a:prstGeom prst="rect">
            <a:avLst/>
          </a:prstGeom>
        </p:spPr>
      </p:pic>
      <p:sp>
        <p:nvSpPr>
          <p:cNvPr id="3" name="TextBox 2"/>
          <p:cNvSpPr txBox="1"/>
          <p:nvPr/>
        </p:nvSpPr>
        <p:spPr>
          <a:xfrm>
            <a:off x="53879" y="6196148"/>
            <a:ext cx="6152145" cy="523220"/>
          </a:xfrm>
          <a:prstGeom prst="rect">
            <a:avLst/>
          </a:prstGeom>
          <a:solidFill>
            <a:schemeClr val="tx1"/>
          </a:solidFill>
        </p:spPr>
        <p:txBody>
          <a:bodyPr wrap="none" rtlCol="0">
            <a:spAutoFit/>
          </a:bodyPr>
          <a:lstStyle/>
          <a:p>
            <a:r>
              <a:rPr lang="en-US" sz="2800" dirty="0">
                <a:solidFill>
                  <a:srgbClr val="0000FF"/>
                </a:solidFill>
              </a:rPr>
              <a:t>In Great Lakes, ice-push is a problem</a:t>
            </a:r>
          </a:p>
        </p:txBody>
      </p:sp>
    </p:spTree>
    <p:extLst>
      <p:ext uri="{BB962C8B-B14F-4D97-AF65-F5344CB8AC3E}">
        <p14:creationId xmlns:p14="http://schemas.microsoft.com/office/powerpoint/2010/main" val="65578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December 20, 2013 </a:t>
            </a:r>
            <a:br>
              <a:rPr lang="en-US" dirty="0"/>
            </a:br>
            <a:r>
              <a:rPr lang="en-US" dirty="0"/>
              <a:t>move event</a:t>
            </a:r>
          </a:p>
        </p:txBody>
      </p:sp>
      <p:pic>
        <p:nvPicPr>
          <p:cNvPr id="10" name="Content Placeholder 9" descr="rock trails 12-20.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192"/>
          <a:stretch/>
        </p:blipFill>
        <p:spPr>
          <a:xfrm>
            <a:off x="457200" y="1396535"/>
            <a:ext cx="8054811" cy="5378239"/>
          </a:xfrm>
        </p:spPr>
      </p:pic>
    </p:spTree>
    <p:extLst>
      <p:ext uri="{BB962C8B-B14F-4D97-AF65-F5344CB8AC3E}">
        <p14:creationId xmlns:p14="http://schemas.microsoft.com/office/powerpoint/2010/main" val="3679870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By late afternoon the wind slackened</a:t>
            </a:r>
            <a:br>
              <a:rPr lang="en-US" dirty="0"/>
            </a:br>
            <a:r>
              <a:rPr lang="en-US" dirty="0"/>
              <a:t>Water refilled the pond edge</a:t>
            </a:r>
          </a:p>
        </p:txBody>
      </p:sp>
      <p:pic>
        <p:nvPicPr>
          <p:cNvPr id="4" name="Content Placeholder 3" descr="Returning water on Dec 20.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568174"/>
            <a:ext cx="8229600" cy="4891474"/>
          </a:xfrm>
        </p:spPr>
      </p:pic>
    </p:spTree>
    <p:extLst>
      <p:ext uri="{BB962C8B-B14F-4D97-AF65-F5344CB8AC3E}">
        <p14:creationId xmlns:p14="http://schemas.microsoft.com/office/powerpoint/2010/main" val="187122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 21, 2013</a:t>
            </a:r>
            <a:br>
              <a:rPr lang="en-US" dirty="0"/>
            </a:br>
            <a:r>
              <a:rPr lang="en-US" sz="3600" dirty="0"/>
              <a:t>Early Ice breakup—a few melt ponds</a:t>
            </a:r>
          </a:p>
        </p:txBody>
      </p:sp>
      <p:pic>
        <p:nvPicPr>
          <p:cNvPr id="4" name="Content Placeholder 3" descr="Early ice breakup.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645478"/>
            <a:ext cx="8229600" cy="4946691"/>
          </a:xfrm>
        </p:spPr>
      </p:pic>
    </p:spTree>
    <p:extLst>
      <p:ext uri="{BB962C8B-B14F-4D97-AF65-F5344CB8AC3E}">
        <p14:creationId xmlns:p14="http://schemas.microsoft.com/office/powerpoint/2010/main" val="19787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 21, 2013</a:t>
            </a:r>
            <a:br>
              <a:rPr lang="en-US" dirty="0"/>
            </a:br>
            <a:r>
              <a:rPr lang="en-US" sz="3600" dirty="0"/>
              <a:t>Late ice breakup, large leads are forming</a:t>
            </a:r>
          </a:p>
        </p:txBody>
      </p:sp>
      <p:pic>
        <p:nvPicPr>
          <p:cNvPr id="4" name="Content Placeholder 3" descr="Later &quot;ice breakup Dec 21.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8136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toneTearingLeadInIce_JMN.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709" r="-480"/>
          <a:stretch/>
        </p:blipFill>
        <p:spPr>
          <a:xfrm>
            <a:off x="-8001" y="-100599"/>
            <a:ext cx="9274592" cy="6958599"/>
          </a:xfrm>
        </p:spPr>
      </p:pic>
    </p:spTree>
    <p:extLst>
      <p:ext uri="{BB962C8B-B14F-4D97-AF65-F5344CB8AC3E}">
        <p14:creationId xmlns:p14="http://schemas.microsoft.com/office/powerpoint/2010/main" val="73684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PS_StoneWithTrail_Ice_MH.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649" b="-1435"/>
          <a:stretch/>
        </p:blipFill>
        <p:spPr>
          <a:xfrm>
            <a:off x="0" y="-101600"/>
            <a:ext cx="9161832" cy="7073900"/>
          </a:xfrm>
        </p:spPr>
      </p:pic>
      <p:sp>
        <p:nvSpPr>
          <p:cNvPr id="3" name="Rectangle 2"/>
          <p:cNvSpPr/>
          <p:nvPr/>
        </p:nvSpPr>
        <p:spPr>
          <a:xfrm>
            <a:off x="122672" y="6362175"/>
            <a:ext cx="2724950" cy="369332"/>
          </a:xfrm>
          <a:prstGeom prst="rect">
            <a:avLst/>
          </a:prstGeom>
        </p:spPr>
        <p:txBody>
          <a:bodyPr wrap="none">
            <a:spAutoFit/>
          </a:bodyPr>
          <a:lstStyle/>
          <a:p>
            <a:r>
              <a:rPr lang="en-US" dirty="0"/>
              <a:t>Photo by Mike Hartmann</a:t>
            </a:r>
          </a:p>
        </p:txBody>
      </p:sp>
    </p:spTree>
    <p:extLst>
      <p:ext uri="{BB962C8B-B14F-4D97-AF65-F5344CB8AC3E}">
        <p14:creationId xmlns:p14="http://schemas.microsoft.com/office/powerpoint/2010/main" val="277388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Rocks move together, </a:t>
            </a:r>
            <a:br>
              <a:rPr lang="en-US" dirty="0"/>
            </a:br>
            <a:r>
              <a:rPr lang="en-US" dirty="0"/>
              <a:t>but at a snail’s pace</a:t>
            </a:r>
          </a:p>
        </p:txBody>
      </p:sp>
      <p:pic>
        <p:nvPicPr>
          <p:cNvPr id="6" name="Content Placeholder 5" descr="Dec 4 stone velocity.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9889" r="-262"/>
          <a:stretch/>
        </p:blipFill>
        <p:spPr>
          <a:xfrm>
            <a:off x="201175" y="1959879"/>
            <a:ext cx="8663067" cy="3294675"/>
          </a:xfrm>
        </p:spPr>
      </p:pic>
    </p:spTree>
    <p:extLst>
      <p:ext uri="{BB962C8B-B14F-4D97-AF65-F5344CB8AC3E}">
        <p14:creationId xmlns:p14="http://schemas.microsoft.com/office/powerpoint/2010/main" val="3278922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041" y="1396536"/>
            <a:ext cx="8637921" cy="489088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Happens again on Dec 20, 2013</a:t>
            </a:r>
          </a:p>
        </p:txBody>
      </p:sp>
      <p:pic>
        <p:nvPicPr>
          <p:cNvPr id="4" name="Content Placeholder 3" descr="Dec 20 Stone velocity.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38140" t="-584" b="59537"/>
          <a:stretch/>
        </p:blipFill>
        <p:spPr>
          <a:xfrm>
            <a:off x="369189" y="1396536"/>
            <a:ext cx="8393054" cy="4890881"/>
          </a:xfrm>
        </p:spPr>
      </p:pic>
    </p:spTree>
    <p:extLst>
      <p:ext uri="{BB962C8B-B14F-4D97-AF65-F5344CB8AC3E}">
        <p14:creationId xmlns:p14="http://schemas.microsoft.com/office/powerpoint/2010/main" val="424914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Nice trail 1.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 y="-1"/>
            <a:ext cx="9169325" cy="6858001"/>
          </a:xfrm>
        </p:spPr>
      </p:pic>
    </p:spTree>
    <p:extLst>
      <p:ext uri="{BB962C8B-B14F-4D97-AF65-F5344CB8AC3E}">
        <p14:creationId xmlns:p14="http://schemas.microsoft.com/office/powerpoint/2010/main" val="504165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Rocks are moved by thin ice</a:t>
            </a:r>
          </a:p>
        </p:txBody>
      </p:sp>
      <p:pic>
        <p:nvPicPr>
          <p:cNvPr id="5" name="Content Placeholder 4" descr="thin ice moving rocks.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1992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Even rock fragments move together</a:t>
            </a:r>
          </a:p>
        </p:txBody>
      </p:sp>
      <p:pic>
        <p:nvPicPr>
          <p:cNvPr id="5" name="Content Placeholder 4" descr="broken rock in motion.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02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of Jan 9 2014 move…</a:t>
            </a:r>
            <a:br>
              <a:rPr lang="en-US" dirty="0"/>
            </a:br>
            <a:r>
              <a:rPr lang="en-US" dirty="0"/>
              <a:t>leads are opening</a:t>
            </a:r>
          </a:p>
        </p:txBody>
      </p:sp>
      <p:pic>
        <p:nvPicPr>
          <p:cNvPr id="5" name="Content Placeholder 4" descr="Jan 9 lead oepning from shore.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4105"/>
          <a:stretch/>
        </p:blipFill>
        <p:spPr>
          <a:xfrm>
            <a:off x="457200" y="1524000"/>
            <a:ext cx="8229600" cy="5333999"/>
          </a:xfrm>
        </p:spPr>
      </p:pic>
    </p:spTree>
    <p:extLst>
      <p:ext uri="{BB962C8B-B14F-4D97-AF65-F5344CB8AC3E}">
        <p14:creationId xmlns:p14="http://schemas.microsoft.com/office/powerpoint/2010/main" val="106242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Later on Jan 9…</a:t>
            </a:r>
            <a:br>
              <a:rPr lang="en-US" dirty="0"/>
            </a:br>
            <a:r>
              <a:rPr lang="en-US" dirty="0"/>
              <a:t>Ice has moved offshore</a:t>
            </a:r>
          </a:p>
        </p:txBody>
      </p:sp>
      <p:pic>
        <p:nvPicPr>
          <p:cNvPr id="5" name="Content Placeholder 4" descr="Jan 9 ice panel moving from shore.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646236"/>
            <a:ext cx="8229600" cy="4906963"/>
          </a:xfrm>
        </p:spPr>
      </p:pic>
    </p:spTree>
    <p:extLst>
      <p:ext uri="{BB962C8B-B14F-4D97-AF65-F5344CB8AC3E}">
        <p14:creationId xmlns:p14="http://schemas.microsoft.com/office/powerpoint/2010/main" val="326394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Moving Rock</a:t>
            </a:r>
          </a:p>
        </p:txBody>
      </p:sp>
      <p:pic>
        <p:nvPicPr>
          <p:cNvPr id="4" name="Moving Ro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4513" y="1646238"/>
            <a:ext cx="8053387" cy="4525962"/>
          </a:xfrm>
        </p:spPr>
      </p:pic>
    </p:spTree>
    <p:extLst>
      <p:ext uri="{BB962C8B-B14F-4D97-AF65-F5344CB8AC3E}">
        <p14:creationId xmlns:p14="http://schemas.microsoft.com/office/powerpoint/2010/main" val="372268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yote Lake overview.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8099" y="15393"/>
            <a:ext cx="9206729" cy="6858000"/>
          </a:xfrm>
        </p:spPr>
      </p:pic>
      <p:sp>
        <p:nvSpPr>
          <p:cNvPr id="5" name="Rectangle 4"/>
          <p:cNvSpPr/>
          <p:nvPr/>
        </p:nvSpPr>
        <p:spPr>
          <a:xfrm>
            <a:off x="6094445" y="4602543"/>
            <a:ext cx="249459" cy="2116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5400000">
            <a:off x="6400206" y="3113009"/>
            <a:ext cx="4573187" cy="646331"/>
          </a:xfrm>
          <a:prstGeom prst="rect">
            <a:avLst/>
          </a:prstGeom>
          <a:noFill/>
        </p:spPr>
        <p:txBody>
          <a:bodyPr wrap="none" rtlCol="0">
            <a:spAutoFit/>
          </a:bodyPr>
          <a:lstStyle/>
          <a:p>
            <a:r>
              <a:rPr lang="en-US" sz="3600" dirty="0"/>
              <a:t>Coyote Lake, Oregon</a:t>
            </a:r>
          </a:p>
        </p:txBody>
      </p:sp>
    </p:spTree>
    <p:extLst>
      <p:ext uri="{BB962C8B-B14F-4D97-AF65-F5344CB8AC3E}">
        <p14:creationId xmlns:p14="http://schemas.microsoft.com/office/powerpoint/2010/main" val="1380051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yote Lake 6-2013.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
            <a:ext cx="9144000" cy="6858000"/>
          </a:xfrm>
        </p:spPr>
      </p:pic>
      <p:cxnSp>
        <p:nvCxnSpPr>
          <p:cNvPr id="6" name="Straight Arrow Connector 5"/>
          <p:cNvCxnSpPr/>
          <p:nvPr/>
        </p:nvCxnSpPr>
        <p:spPr>
          <a:xfrm>
            <a:off x="2439939" y="1277697"/>
            <a:ext cx="169334" cy="1727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17333" y="1670242"/>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340485" y="3200399"/>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08461" y="4562764"/>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210521" y="4347249"/>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817976" y="5917430"/>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5818" y="68870"/>
            <a:ext cx="1262861" cy="369332"/>
          </a:xfrm>
          <a:prstGeom prst="rect">
            <a:avLst/>
          </a:prstGeom>
          <a:noFill/>
          <a:ln>
            <a:solidFill>
              <a:srgbClr val="FF0000"/>
            </a:solidFill>
          </a:ln>
        </p:spPr>
        <p:txBody>
          <a:bodyPr wrap="none" rtlCol="0">
            <a:spAutoFit/>
          </a:bodyPr>
          <a:lstStyle/>
          <a:p>
            <a:r>
              <a:rPr lang="en-US" dirty="0">
                <a:solidFill>
                  <a:srgbClr val="000090"/>
                </a:solidFill>
              </a:rPr>
              <a:t>June 2013</a:t>
            </a:r>
          </a:p>
        </p:txBody>
      </p:sp>
    </p:spTree>
    <p:extLst>
      <p:ext uri="{BB962C8B-B14F-4D97-AF65-F5344CB8AC3E}">
        <p14:creationId xmlns:p14="http://schemas.microsoft.com/office/powerpoint/2010/main" val="141139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yote Lake 7-2015.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6190" y="1"/>
            <a:ext cx="9180807" cy="6858000"/>
          </a:xfrm>
        </p:spPr>
      </p:pic>
      <p:sp>
        <p:nvSpPr>
          <p:cNvPr id="5" name="TextBox 4"/>
          <p:cNvSpPr txBox="1"/>
          <p:nvPr/>
        </p:nvSpPr>
        <p:spPr>
          <a:xfrm>
            <a:off x="715818" y="68870"/>
            <a:ext cx="1172805" cy="369332"/>
          </a:xfrm>
          <a:prstGeom prst="rect">
            <a:avLst/>
          </a:prstGeom>
          <a:noFill/>
          <a:ln>
            <a:solidFill>
              <a:srgbClr val="FF0000"/>
            </a:solidFill>
          </a:ln>
        </p:spPr>
        <p:txBody>
          <a:bodyPr wrap="none" rtlCol="0">
            <a:spAutoFit/>
          </a:bodyPr>
          <a:lstStyle/>
          <a:p>
            <a:r>
              <a:rPr lang="en-US" dirty="0">
                <a:solidFill>
                  <a:srgbClr val="000090"/>
                </a:solidFill>
              </a:rPr>
              <a:t>July 2015</a:t>
            </a:r>
          </a:p>
        </p:txBody>
      </p:sp>
      <p:cxnSp>
        <p:nvCxnSpPr>
          <p:cNvPr id="6" name="Straight Arrow Connector 5"/>
          <p:cNvCxnSpPr/>
          <p:nvPr/>
        </p:nvCxnSpPr>
        <p:spPr>
          <a:xfrm>
            <a:off x="2447636" y="1231515"/>
            <a:ext cx="169334" cy="1727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25030" y="1624060"/>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348182" y="3154217"/>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816158" y="4516582"/>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179733" y="4293370"/>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87188" y="5863551"/>
            <a:ext cx="161637" cy="215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251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there are still mysteries: </a:t>
            </a:r>
            <a:br>
              <a:rPr lang="en-US" dirty="0"/>
            </a:br>
            <a:r>
              <a:rPr lang="en-US" dirty="0"/>
              <a:t>(1) hundreds of ‘</a:t>
            </a:r>
            <a:r>
              <a:rPr lang="en-US" dirty="0" err="1"/>
              <a:t>rockless</a:t>
            </a:r>
            <a:r>
              <a:rPr lang="en-US" dirty="0"/>
              <a:t>’ trails</a:t>
            </a:r>
          </a:p>
        </p:txBody>
      </p:sp>
      <p:pic>
        <p:nvPicPr>
          <p:cNvPr id="5" name="Content Placeholder 4" descr="Rockless trails good.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4622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Rockless</a:t>
            </a:r>
            <a:r>
              <a:rPr lang="en-US" dirty="0"/>
              <a:t> trails associated </a:t>
            </a:r>
            <a:br>
              <a:rPr lang="en-US" dirty="0"/>
            </a:br>
            <a:r>
              <a:rPr lang="en-US" dirty="0"/>
              <a:t>with pond edge</a:t>
            </a:r>
          </a:p>
        </p:txBody>
      </p:sp>
      <p:pic>
        <p:nvPicPr>
          <p:cNvPr id="4" name="Content Placeholder 3" descr="Permit Rockless Trails.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2884" y="1510632"/>
            <a:ext cx="9153592" cy="5093367"/>
          </a:xfrm>
        </p:spPr>
      </p:pic>
    </p:spTree>
    <p:extLst>
      <p:ext uri="{BB962C8B-B14F-4D97-AF65-F5344CB8AC3E}">
        <p14:creationId xmlns:p14="http://schemas.microsoft.com/office/powerpoint/2010/main" val="4246627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Racetrack Playa</a:t>
            </a:r>
          </a:p>
        </p:txBody>
      </p:sp>
      <p:pic>
        <p:nvPicPr>
          <p:cNvPr id="8" name="Content Placeholder 7" descr="RACETRACK MARCH 2014.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326"/>
          <a:stretch/>
        </p:blipFill>
        <p:spPr>
          <a:xfrm>
            <a:off x="457200" y="1535043"/>
            <a:ext cx="8229600" cy="5124174"/>
          </a:xfrm>
        </p:spPr>
      </p:pic>
      <p:sp>
        <p:nvSpPr>
          <p:cNvPr id="9" name="TextBox 8"/>
          <p:cNvSpPr txBox="1"/>
          <p:nvPr/>
        </p:nvSpPr>
        <p:spPr>
          <a:xfrm>
            <a:off x="457200" y="6012409"/>
            <a:ext cx="1749660" cy="646331"/>
          </a:xfrm>
          <a:prstGeom prst="rect">
            <a:avLst/>
          </a:prstGeom>
          <a:noFill/>
        </p:spPr>
        <p:txBody>
          <a:bodyPr wrap="none" rtlCol="0">
            <a:spAutoFit/>
          </a:bodyPr>
          <a:lstStyle/>
          <a:p>
            <a:r>
              <a:rPr lang="en-US" dirty="0"/>
              <a:t>March 2014; </a:t>
            </a:r>
          </a:p>
          <a:p>
            <a:r>
              <a:rPr lang="en-US" dirty="0"/>
              <a:t>Mike Hartmann</a:t>
            </a:r>
          </a:p>
        </p:txBody>
      </p:sp>
    </p:spTree>
    <p:extLst>
      <p:ext uri="{BB962C8B-B14F-4D97-AF65-F5344CB8AC3E}">
        <p14:creationId xmlns:p14="http://schemas.microsoft.com/office/powerpoint/2010/main" val="147810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ose Lake overview.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 y="0"/>
            <a:ext cx="7727757" cy="3424459"/>
          </a:xfrm>
        </p:spPr>
      </p:pic>
      <p:pic>
        <p:nvPicPr>
          <p:cNvPr id="5" name="Picture 4" descr="Goose Lake detai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518362"/>
            <a:ext cx="7727757" cy="3339637"/>
          </a:xfrm>
          <a:prstGeom prst="rect">
            <a:avLst/>
          </a:prstGeom>
        </p:spPr>
      </p:pic>
      <p:sp>
        <p:nvSpPr>
          <p:cNvPr id="6" name="Rectangle 5"/>
          <p:cNvSpPr/>
          <p:nvPr/>
        </p:nvSpPr>
        <p:spPr>
          <a:xfrm>
            <a:off x="-7700" y="3518362"/>
            <a:ext cx="7727760" cy="33396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 y="84821"/>
            <a:ext cx="7727760" cy="333963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5400000">
            <a:off x="5507029" y="3101294"/>
            <a:ext cx="5573386" cy="646331"/>
          </a:xfrm>
          <a:prstGeom prst="rect">
            <a:avLst/>
          </a:prstGeom>
          <a:noFill/>
        </p:spPr>
        <p:txBody>
          <a:bodyPr wrap="none" rtlCol="0">
            <a:spAutoFit/>
          </a:bodyPr>
          <a:lstStyle/>
          <a:p>
            <a:r>
              <a:rPr lang="en-US" sz="3600" dirty="0"/>
              <a:t>(2) Goose Lake, California</a:t>
            </a:r>
          </a:p>
        </p:txBody>
      </p:sp>
      <p:sp>
        <p:nvSpPr>
          <p:cNvPr id="9" name="Rectangle 8"/>
          <p:cNvSpPr/>
          <p:nvPr/>
        </p:nvSpPr>
        <p:spPr>
          <a:xfrm>
            <a:off x="6095999" y="6657416"/>
            <a:ext cx="1539394" cy="45719"/>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095999" y="3123431"/>
            <a:ext cx="1539394" cy="45719"/>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172970" y="2759916"/>
            <a:ext cx="1313581" cy="369332"/>
          </a:xfrm>
          <a:prstGeom prst="rect">
            <a:avLst/>
          </a:prstGeom>
          <a:noFill/>
        </p:spPr>
        <p:txBody>
          <a:bodyPr wrap="none" rtlCol="0">
            <a:spAutoFit/>
          </a:bodyPr>
          <a:lstStyle/>
          <a:p>
            <a:r>
              <a:rPr lang="en-US" dirty="0"/>
              <a:t>1 kilometer</a:t>
            </a:r>
          </a:p>
        </p:txBody>
      </p:sp>
      <p:sp>
        <p:nvSpPr>
          <p:cNvPr id="13" name="TextBox 12"/>
          <p:cNvSpPr txBox="1"/>
          <p:nvPr/>
        </p:nvSpPr>
        <p:spPr>
          <a:xfrm>
            <a:off x="6172970" y="6288084"/>
            <a:ext cx="1313581" cy="369332"/>
          </a:xfrm>
          <a:prstGeom prst="rect">
            <a:avLst/>
          </a:prstGeom>
          <a:noFill/>
        </p:spPr>
        <p:txBody>
          <a:bodyPr wrap="none" rtlCol="0">
            <a:spAutoFit/>
          </a:bodyPr>
          <a:lstStyle/>
          <a:p>
            <a:r>
              <a:rPr lang="en-US" dirty="0"/>
              <a:t>1 kilometer</a:t>
            </a:r>
          </a:p>
        </p:txBody>
      </p:sp>
    </p:spTree>
    <p:extLst>
      <p:ext uri="{BB962C8B-B14F-4D97-AF65-F5344CB8AC3E}">
        <p14:creationId xmlns:p14="http://schemas.microsoft.com/office/powerpoint/2010/main" val="300662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36"/>
            <a:ext cx="8229600" cy="1143000"/>
          </a:xfrm>
        </p:spPr>
        <p:txBody>
          <a:bodyPr/>
          <a:lstStyle/>
          <a:p>
            <a:r>
              <a:rPr lang="en-US" dirty="0"/>
              <a:t>(3) Lunar Lake ‘Dunes”</a:t>
            </a:r>
          </a:p>
        </p:txBody>
      </p:sp>
      <p:pic>
        <p:nvPicPr>
          <p:cNvPr id="4" name="Content Placeholder 3" descr="Lunar Lake GE.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b="-4268"/>
          <a:stretch/>
        </p:blipFill>
        <p:spPr>
          <a:xfrm>
            <a:off x="317500" y="1285090"/>
            <a:ext cx="8369300" cy="5572909"/>
          </a:xfrm>
        </p:spPr>
      </p:pic>
    </p:spTree>
    <p:extLst>
      <p:ext uri="{BB962C8B-B14F-4D97-AF65-F5344CB8AC3E}">
        <p14:creationId xmlns:p14="http://schemas.microsoft.com/office/powerpoint/2010/main" val="240849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Rock “Dunes” </a:t>
            </a:r>
            <a:br>
              <a:rPr lang="en-US" dirty="0"/>
            </a:br>
            <a:r>
              <a:rPr lang="en-US" sz="3600" dirty="0"/>
              <a:t>on Lunar Lake, Nevada</a:t>
            </a:r>
          </a:p>
        </p:txBody>
      </p:sp>
      <p:pic>
        <p:nvPicPr>
          <p:cNvPr id="4" name="Content Placeholder 3" descr="Lunar Lake 'dune'.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5487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(4)”Tiger Stripes”, W. Nevada</a:t>
            </a:r>
          </a:p>
        </p:txBody>
      </p:sp>
      <p:pic>
        <p:nvPicPr>
          <p:cNvPr id="4" name="Content Placeholder 3" descr="Tiger Stripe Playa.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5048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“Stair-steps” on Tiger Stripe</a:t>
            </a:r>
          </a:p>
        </p:txBody>
      </p:sp>
      <p:pic>
        <p:nvPicPr>
          <p:cNvPr id="4" name="Content Placeholder 3" descr="Pelletier et al. 2012.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800100" y="6254234"/>
            <a:ext cx="2096585" cy="369332"/>
          </a:xfrm>
          <a:prstGeom prst="rect">
            <a:avLst/>
          </a:prstGeom>
          <a:noFill/>
        </p:spPr>
        <p:txBody>
          <a:bodyPr wrap="none" rtlCol="0">
            <a:spAutoFit/>
          </a:bodyPr>
          <a:lstStyle/>
          <a:p>
            <a:r>
              <a:rPr lang="en-US" dirty="0" err="1"/>
              <a:t>Pelltier</a:t>
            </a:r>
            <a:r>
              <a:rPr lang="en-US" dirty="0"/>
              <a:t> et al. 2012. </a:t>
            </a:r>
          </a:p>
        </p:txBody>
      </p:sp>
    </p:spTree>
    <p:extLst>
      <p:ext uri="{BB962C8B-B14F-4D97-AF65-F5344CB8AC3E}">
        <p14:creationId xmlns:p14="http://schemas.microsoft.com/office/powerpoint/2010/main" val="666458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Tiger Stripe: Vegetation ‘stripe’</a:t>
            </a:r>
          </a:p>
        </p:txBody>
      </p:sp>
      <p:pic>
        <p:nvPicPr>
          <p:cNvPr id="4" name="Content Placeholder 3" descr="Tiger Stripe.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84041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Tiger Stripe: Flood Channel</a:t>
            </a:r>
          </a:p>
        </p:txBody>
      </p:sp>
      <p:pic>
        <p:nvPicPr>
          <p:cNvPr id="4" name="Content Placeholder 3" descr="Flood Channel.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2389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Tiger-Stripe:Flood</a:t>
            </a:r>
            <a:r>
              <a:rPr lang="en-US" dirty="0"/>
              <a:t> channel delta</a:t>
            </a:r>
          </a:p>
        </p:txBody>
      </p:sp>
      <p:pic>
        <p:nvPicPr>
          <p:cNvPr id="4" name="Content Placeholder 3" descr="Flood channel delta.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90963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457200" y="1646237"/>
            <a:ext cx="8432800" cy="4526280"/>
          </a:xfrm>
        </p:spPr>
        <p:txBody>
          <a:bodyPr>
            <a:normAutofit fontScale="92500"/>
          </a:bodyPr>
          <a:lstStyle/>
          <a:p>
            <a:r>
              <a:rPr lang="en-US" dirty="0"/>
              <a:t>Rocks move when we get: </a:t>
            </a:r>
          </a:p>
          <a:p>
            <a:pPr lvl="1"/>
            <a:r>
              <a:rPr lang="en-US" dirty="0"/>
              <a:t>a pond, freezing nights, light winds, sun to cause breakup</a:t>
            </a:r>
          </a:p>
          <a:p>
            <a:r>
              <a:rPr lang="en-US" dirty="0"/>
              <a:t>Speeds are slow—1-6 m/minute</a:t>
            </a:r>
          </a:p>
          <a:p>
            <a:r>
              <a:rPr lang="en-US" dirty="0"/>
              <a:t>Pushed by thin, but large, floating ice panels</a:t>
            </a:r>
          </a:p>
          <a:p>
            <a:r>
              <a:rPr lang="en-US" dirty="0"/>
              <a:t>In DV, ponds are rare so movement is rare</a:t>
            </a:r>
          </a:p>
          <a:p>
            <a:pPr lvl="1"/>
            <a:r>
              <a:rPr lang="en-US" dirty="0"/>
              <a:t>~Once per decade; but multiple times when the pond lasts</a:t>
            </a:r>
          </a:p>
          <a:p>
            <a:r>
              <a:rPr lang="en-US" dirty="0"/>
              <a:t>Rock movement is frequent in northern playas</a:t>
            </a:r>
          </a:p>
          <a:p>
            <a:pPr lvl="1"/>
            <a:r>
              <a:rPr lang="en-US" dirty="0"/>
              <a:t>Where ponds form annually and freezing is common</a:t>
            </a:r>
          </a:p>
          <a:p>
            <a:endParaRPr lang="en-US" dirty="0"/>
          </a:p>
        </p:txBody>
      </p:sp>
    </p:spTree>
    <p:extLst>
      <p:ext uri="{BB962C8B-B14F-4D97-AF65-F5344CB8AC3E}">
        <p14:creationId xmlns:p14="http://schemas.microsoft.com/office/powerpoint/2010/main" val="2539192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 &amp; Public Interest</a:t>
            </a:r>
          </a:p>
        </p:txBody>
      </p:sp>
      <p:sp>
        <p:nvSpPr>
          <p:cNvPr id="3" name="Content Placeholder 2"/>
          <p:cNvSpPr>
            <a:spLocks noGrp="1"/>
          </p:cNvSpPr>
          <p:nvPr>
            <p:ph idx="1"/>
          </p:nvPr>
        </p:nvSpPr>
        <p:spPr>
          <a:xfrm>
            <a:off x="223213" y="1646237"/>
            <a:ext cx="8705272" cy="4526280"/>
          </a:xfrm>
        </p:spPr>
        <p:txBody>
          <a:bodyPr>
            <a:normAutofit fontScale="92500" lnSpcReduction="10000"/>
          </a:bodyPr>
          <a:lstStyle/>
          <a:p>
            <a:r>
              <a:rPr lang="en-US" dirty="0"/>
              <a:t>Top journals (</a:t>
            </a:r>
            <a:r>
              <a:rPr lang="en-US" i="1" dirty="0"/>
              <a:t>Science, Nature</a:t>
            </a:r>
            <a:r>
              <a:rPr lang="en-US" dirty="0"/>
              <a:t>) uninterested</a:t>
            </a:r>
          </a:p>
          <a:p>
            <a:pPr lvl="1"/>
            <a:r>
              <a:rPr lang="en-US" dirty="0"/>
              <a:t>Said, “we don’t expect many citations”</a:t>
            </a:r>
          </a:p>
          <a:p>
            <a:r>
              <a:rPr lang="en-US" dirty="0"/>
              <a:t>Published in open access (</a:t>
            </a:r>
            <a:r>
              <a:rPr lang="en-US" dirty="0" err="1"/>
              <a:t>PLoS</a:t>
            </a:r>
            <a:r>
              <a:rPr lang="en-US" dirty="0"/>
              <a:t> One)</a:t>
            </a:r>
          </a:p>
          <a:p>
            <a:pPr lvl="1"/>
            <a:r>
              <a:rPr lang="en-US" dirty="0"/>
              <a:t>~235,000 views</a:t>
            </a:r>
          </a:p>
          <a:p>
            <a:r>
              <a:rPr lang="en-US" dirty="0"/>
              <a:t>Made videos</a:t>
            </a:r>
          </a:p>
          <a:p>
            <a:pPr lvl="1"/>
            <a:r>
              <a:rPr lang="en-US" dirty="0"/>
              <a:t>Every science writer asked, “Is there video?”</a:t>
            </a:r>
          </a:p>
          <a:p>
            <a:pPr lvl="1"/>
            <a:r>
              <a:rPr lang="en-US" dirty="0"/>
              <a:t>~1,600,000 views</a:t>
            </a:r>
          </a:p>
          <a:p>
            <a:r>
              <a:rPr lang="en-US" dirty="0"/>
              <a:t>Media from “Sudan Vision Daily” to Japanese TV (NKTV)</a:t>
            </a:r>
          </a:p>
          <a:p>
            <a:r>
              <a:rPr lang="en-US" dirty="0"/>
              <a:t>Death Valley NP:</a:t>
            </a:r>
          </a:p>
          <a:p>
            <a:pPr lvl="1"/>
            <a:r>
              <a:rPr lang="en-US" dirty="0"/>
              <a:t> Says visitation increased by 1/3</a:t>
            </a:r>
            <a:r>
              <a:rPr lang="en-US" baseline="30000" dirty="0"/>
              <a:t>rd</a:t>
            </a:r>
            <a:r>
              <a:rPr lang="en-US" dirty="0"/>
              <a:t>!</a:t>
            </a:r>
          </a:p>
          <a:p>
            <a:pPr lvl="1"/>
            <a:endParaRPr lang="en-US" dirty="0"/>
          </a:p>
          <a:p>
            <a:pPr lvl="1"/>
            <a:endParaRPr lang="en-US" dirty="0"/>
          </a:p>
        </p:txBody>
      </p:sp>
    </p:spTree>
    <p:extLst>
      <p:ext uri="{BB962C8B-B14F-4D97-AF65-F5344CB8AC3E}">
        <p14:creationId xmlns:p14="http://schemas.microsoft.com/office/powerpoint/2010/main" val="351351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Stanley 1955</a:t>
            </a:r>
            <a:br>
              <a:rPr lang="en-US" dirty="0"/>
            </a:br>
            <a:r>
              <a:rPr lang="en-US" sz="3600" dirty="0"/>
              <a:t>Ice as a mechanism of rock motion</a:t>
            </a:r>
          </a:p>
        </p:txBody>
      </p:sp>
      <p:pic>
        <p:nvPicPr>
          <p:cNvPr id="4" name="Content Placeholder 3" descr="Stanley 1955 map.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217" b="-736"/>
          <a:stretch/>
        </p:blipFill>
        <p:spPr>
          <a:xfrm>
            <a:off x="457200" y="1396536"/>
            <a:ext cx="8229600" cy="5002025"/>
          </a:xfrm>
        </p:spPr>
      </p:pic>
      <p:sp>
        <p:nvSpPr>
          <p:cNvPr id="5" name="TextBox 4"/>
          <p:cNvSpPr txBox="1"/>
          <p:nvPr/>
        </p:nvSpPr>
        <p:spPr>
          <a:xfrm>
            <a:off x="549556" y="6398561"/>
            <a:ext cx="4753187" cy="369332"/>
          </a:xfrm>
          <a:prstGeom prst="rect">
            <a:avLst/>
          </a:prstGeom>
          <a:noFill/>
        </p:spPr>
        <p:txBody>
          <a:bodyPr wrap="none" rtlCol="0">
            <a:spAutoFit/>
          </a:bodyPr>
          <a:lstStyle/>
          <a:p>
            <a:r>
              <a:rPr lang="en-US" dirty="0"/>
              <a:t>Stanley G. 1955, GSA Bulletin 66:1329-1350</a:t>
            </a:r>
          </a:p>
        </p:txBody>
      </p:sp>
    </p:spTree>
    <p:extLst>
      <p:ext uri="{BB962C8B-B14F-4D97-AF65-F5344CB8AC3E}">
        <p14:creationId xmlns:p14="http://schemas.microsoft.com/office/powerpoint/2010/main" val="4183335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396536"/>
            <a:ext cx="8387783" cy="516056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Winds during move events—light, and mostly consistent</a:t>
            </a:r>
          </a:p>
        </p:txBody>
      </p:sp>
      <p:pic>
        <p:nvPicPr>
          <p:cNvPr id="4" name="Content Placeholder 3" descr="Figure 7 Daily Rock move winds color.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33399" b="22316"/>
          <a:stretch/>
        </p:blipFill>
        <p:spPr>
          <a:xfrm>
            <a:off x="457200" y="1639274"/>
            <a:ext cx="8229600" cy="4716606"/>
          </a:xfrm>
        </p:spPr>
      </p:pic>
    </p:spTree>
    <p:extLst>
      <p:ext uri="{BB962C8B-B14F-4D97-AF65-F5344CB8AC3E}">
        <p14:creationId xmlns:p14="http://schemas.microsoft.com/office/powerpoint/2010/main" val="4283939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eb 11 pond from air.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1350"/>
          <a:stretch/>
        </p:blipFill>
        <p:spPr>
          <a:xfrm>
            <a:off x="0" y="0"/>
            <a:ext cx="9149132" cy="6858000"/>
          </a:xfrm>
        </p:spPr>
      </p:pic>
      <p:sp>
        <p:nvSpPr>
          <p:cNvPr id="7" name="Rectangle 6"/>
          <p:cNvSpPr/>
          <p:nvPr/>
        </p:nvSpPr>
        <p:spPr>
          <a:xfrm>
            <a:off x="0" y="6077349"/>
            <a:ext cx="2724950" cy="646331"/>
          </a:xfrm>
          <a:prstGeom prst="rect">
            <a:avLst/>
          </a:prstGeom>
        </p:spPr>
        <p:txBody>
          <a:bodyPr wrap="none">
            <a:spAutoFit/>
          </a:bodyPr>
          <a:lstStyle/>
          <a:p>
            <a:r>
              <a:rPr lang="en-US" dirty="0"/>
              <a:t>February 11, 2014</a:t>
            </a:r>
          </a:p>
          <a:p>
            <a:r>
              <a:rPr lang="en-US" dirty="0"/>
              <a:t>Photo by Mike Hartmann</a:t>
            </a:r>
          </a:p>
        </p:txBody>
      </p:sp>
    </p:spTree>
    <p:extLst>
      <p:ext uri="{BB962C8B-B14F-4D97-AF65-F5344CB8AC3E}">
        <p14:creationId xmlns:p14="http://schemas.microsoft.com/office/powerpoint/2010/main" val="3929538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116" y="784458"/>
            <a:ext cx="3051863" cy="1143000"/>
          </a:xfrm>
        </p:spPr>
        <p:txBody>
          <a:bodyPr>
            <a:noAutofit/>
          </a:bodyPr>
          <a:lstStyle/>
          <a:p>
            <a:r>
              <a:rPr lang="en-US" sz="3200" dirty="0" err="1"/>
              <a:t>Ronja</a:t>
            </a:r>
            <a:r>
              <a:rPr lang="en-US" sz="3200" dirty="0"/>
              <a:t> </a:t>
            </a:r>
            <a:r>
              <a:rPr lang="en-US" sz="3200" dirty="0" err="1"/>
              <a:t>Spänke</a:t>
            </a:r>
            <a:br>
              <a:rPr lang="en-US" sz="3200" dirty="0"/>
            </a:br>
            <a:r>
              <a:rPr lang="en-US" sz="3200" dirty="0" err="1"/>
              <a:t>Phaenovum</a:t>
            </a:r>
            <a:r>
              <a:rPr lang="en-US" sz="3200" dirty="0"/>
              <a:t>, </a:t>
            </a:r>
            <a:r>
              <a:rPr lang="en-US" sz="3200" dirty="0" err="1"/>
              <a:t>Lörrach</a:t>
            </a:r>
            <a:endParaRPr lang="en-US" sz="3200" dirty="0"/>
          </a:p>
        </p:txBody>
      </p:sp>
      <p:pic>
        <p:nvPicPr>
          <p:cNvPr id="4" name="Content Placeholder 3" descr="Ronja on Racetrack.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3591179" cy="6858000"/>
          </a:xfrm>
        </p:spPr>
      </p:pic>
      <p:pic>
        <p:nvPicPr>
          <p:cNvPr id="5" name="Picture 4" descr="Wind tunnel 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4137" y="0"/>
            <a:ext cx="3634151" cy="2349605"/>
          </a:xfrm>
          <a:prstGeom prst="rect">
            <a:avLst/>
          </a:prstGeom>
        </p:spPr>
      </p:pic>
      <p:pic>
        <p:nvPicPr>
          <p:cNvPr id="6" name="Picture 5" descr="Spanke Ice panel siz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1179" y="2358720"/>
            <a:ext cx="5528078" cy="4499280"/>
          </a:xfrm>
          <a:prstGeom prst="rect">
            <a:avLst/>
          </a:prstGeom>
        </p:spPr>
      </p:pic>
    </p:spTree>
    <p:extLst>
      <p:ext uri="{BB962C8B-B14F-4D97-AF65-F5344CB8AC3E}">
        <p14:creationId xmlns:p14="http://schemas.microsoft.com/office/powerpoint/2010/main" val="4160336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Rock Trails in the 2013-14 Pond</a:t>
            </a:r>
          </a:p>
        </p:txBody>
      </p:sp>
      <p:pic>
        <p:nvPicPr>
          <p:cNvPr id="4" name="Content Placeholder 3" descr="Racetrack Playa Rock trails.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428" t="-517" r="-1564" b="-2041"/>
          <a:stretch/>
        </p:blipFill>
        <p:spPr>
          <a:xfrm>
            <a:off x="339625" y="1396536"/>
            <a:ext cx="8475826" cy="5101487"/>
          </a:xfrm>
        </p:spPr>
      </p:pic>
    </p:spTree>
    <p:extLst>
      <p:ext uri="{BB962C8B-B14F-4D97-AF65-F5344CB8AC3E}">
        <p14:creationId xmlns:p14="http://schemas.microsoft.com/office/powerpoint/2010/main" val="1286601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453" y="1949099"/>
            <a:ext cx="8584445" cy="36467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typical weather pattern…</a:t>
            </a:r>
          </a:p>
        </p:txBody>
      </p:sp>
      <p:pic>
        <p:nvPicPr>
          <p:cNvPr id="4" name="Content Placeholder 3" descr="Full weather recor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608" r="-1342"/>
          <a:stretch/>
        </p:blipFill>
        <p:spPr>
          <a:xfrm>
            <a:off x="243453" y="2117512"/>
            <a:ext cx="8584445" cy="3162190"/>
          </a:xfrm>
        </p:spPr>
      </p:pic>
      <p:cxnSp>
        <p:nvCxnSpPr>
          <p:cNvPr id="6" name="Straight Connector 5"/>
          <p:cNvCxnSpPr/>
          <p:nvPr/>
        </p:nvCxnSpPr>
        <p:spPr>
          <a:xfrm flipH="1">
            <a:off x="901700" y="3416300"/>
            <a:ext cx="7302500" cy="0"/>
          </a:xfrm>
          <a:prstGeom prst="line">
            <a:avLst/>
          </a:prstGeom>
          <a:ln>
            <a:solidFill>
              <a:srgbClr val="FF66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0936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racetrack elevation map.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rot="5400000">
            <a:off x="1142999" y="-1142997"/>
            <a:ext cx="6858001" cy="9143998"/>
          </a:xfrm>
        </p:spPr>
      </p:pic>
    </p:spTree>
    <p:extLst>
      <p:ext uri="{BB962C8B-B14F-4D97-AF65-F5344CB8AC3E}">
        <p14:creationId xmlns:p14="http://schemas.microsoft.com/office/powerpoint/2010/main" val="1425583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7130" y="1512957"/>
            <a:ext cx="8768522" cy="491434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Death Valley rainfall has el Niño Thumbprint—next event: 2015!</a:t>
            </a:r>
          </a:p>
        </p:txBody>
      </p:sp>
      <p:pic>
        <p:nvPicPr>
          <p:cNvPr id="6" name="Content Placeholder 5" descr="Furnace Creek Rainfall.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801" r="-799"/>
          <a:stretch/>
        </p:blipFill>
        <p:spPr>
          <a:xfrm>
            <a:off x="353388" y="1762097"/>
            <a:ext cx="8492435" cy="4244768"/>
          </a:xfrm>
        </p:spPr>
      </p:pic>
    </p:spTree>
    <p:extLst>
      <p:ext uri="{BB962C8B-B14F-4D97-AF65-F5344CB8AC3E}">
        <p14:creationId xmlns:p14="http://schemas.microsoft.com/office/powerpoint/2010/main" val="2990910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Collecting the GPS recorders on a very cold morning</a:t>
            </a:r>
          </a:p>
        </p:txBody>
      </p:sp>
      <p:pic>
        <p:nvPicPr>
          <p:cNvPr id="4" name="Content Placeholder 3" descr="ServicingStone_RC.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457200" y="6172517"/>
            <a:ext cx="2378701" cy="369332"/>
          </a:xfrm>
          <a:prstGeom prst="rect">
            <a:avLst/>
          </a:prstGeom>
        </p:spPr>
        <p:txBody>
          <a:bodyPr wrap="none">
            <a:spAutoFit/>
          </a:bodyPr>
          <a:lstStyle/>
          <a:p>
            <a:r>
              <a:rPr lang="en-US" dirty="0"/>
              <a:t>Photo by Russ Crane</a:t>
            </a:r>
          </a:p>
        </p:txBody>
      </p:sp>
    </p:spTree>
    <p:extLst>
      <p:ext uri="{BB962C8B-B14F-4D97-AF65-F5344CB8AC3E}">
        <p14:creationId xmlns:p14="http://schemas.microsoft.com/office/powerpoint/2010/main" val="430097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the mapped features…</a:t>
            </a:r>
          </a:p>
        </p:txBody>
      </p:sp>
      <p:pic>
        <p:nvPicPr>
          <p:cNvPr id="4" name="Content Placeholder 3" descr="Racetrack Playa features.png"/>
          <p:cNvPicPr>
            <a:picLocks noGrp="1" noChangeAspect="1"/>
          </p:cNvPicPr>
          <p:nvPr>
            <p:ph idx="1"/>
          </p:nvPr>
        </p:nvPicPr>
        <p:blipFill>
          <a:blip r:embed="rId2" cstate="print">
            <a:extLst>
              <a:ext uri="{28A0092B-C50C-407E-A947-70E740481C1C}">
                <a14:useLocalDpi xmlns:a14="http://schemas.microsoft.com/office/drawing/2010/main"/>
              </a:ext>
            </a:extLst>
          </a:blip>
          <a:srcRect t="4503" b="4503"/>
          <a:stretch>
            <a:fillRect/>
          </a:stretch>
        </p:blipFill>
        <p:spPr/>
      </p:pic>
    </p:spTree>
    <p:extLst>
      <p:ext uri="{BB962C8B-B14F-4D97-AF65-F5344CB8AC3E}">
        <p14:creationId xmlns:p14="http://schemas.microsoft.com/office/powerpoint/2010/main" val="602582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20 &amp; Jan 9 trails</a:t>
            </a:r>
          </a:p>
        </p:txBody>
      </p:sp>
      <p:pic>
        <p:nvPicPr>
          <p:cNvPr id="4" name="Content Placeholder 3" descr="Dec20Trails.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5400000">
            <a:off x="1991213" y="496466"/>
            <a:ext cx="5231131" cy="7031271"/>
          </a:xfrm>
        </p:spPr>
      </p:pic>
    </p:spTree>
    <p:extLst>
      <p:ext uri="{BB962C8B-B14F-4D97-AF65-F5344CB8AC3E}">
        <p14:creationId xmlns:p14="http://schemas.microsoft.com/office/powerpoint/2010/main" val="97763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Sharp &amp; Carey’s Corral Experiment—Ice is not involved….</a:t>
            </a:r>
          </a:p>
        </p:txBody>
      </p:sp>
      <p:pic>
        <p:nvPicPr>
          <p:cNvPr id="4" name="Content Placeholder 3" descr="Sharp &amp;Carey experimentredMay74H1-23.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71678" y="1493801"/>
            <a:ext cx="7815907" cy="5160737"/>
          </a:xfrm>
        </p:spPr>
      </p:pic>
      <p:sp>
        <p:nvSpPr>
          <p:cNvPr id="5" name="TextBox 4"/>
          <p:cNvSpPr txBox="1"/>
          <p:nvPr/>
        </p:nvSpPr>
        <p:spPr>
          <a:xfrm>
            <a:off x="757166" y="6102495"/>
            <a:ext cx="1570111" cy="369332"/>
          </a:xfrm>
          <a:prstGeom prst="rect">
            <a:avLst/>
          </a:prstGeom>
          <a:noFill/>
        </p:spPr>
        <p:txBody>
          <a:bodyPr wrap="none" rtlCol="0">
            <a:spAutoFit/>
          </a:bodyPr>
          <a:lstStyle/>
          <a:p>
            <a:r>
              <a:rPr lang="en-US" dirty="0"/>
              <a:t>Dwight Carey</a:t>
            </a:r>
          </a:p>
        </p:txBody>
      </p:sp>
    </p:spTree>
    <p:extLst>
      <p:ext uri="{BB962C8B-B14F-4D97-AF65-F5344CB8AC3E}">
        <p14:creationId xmlns:p14="http://schemas.microsoft.com/office/powerpoint/2010/main" val="1020209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Jan pond from air.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130"/>
          <a:stretch/>
        </p:blipFill>
        <p:spPr>
          <a:xfrm>
            <a:off x="0" y="0"/>
            <a:ext cx="9140578" cy="6858000"/>
          </a:xfrm>
        </p:spPr>
      </p:pic>
      <p:sp>
        <p:nvSpPr>
          <p:cNvPr id="3" name="Rectangle 2"/>
          <p:cNvSpPr/>
          <p:nvPr/>
        </p:nvSpPr>
        <p:spPr>
          <a:xfrm>
            <a:off x="0" y="6162685"/>
            <a:ext cx="2724950" cy="646331"/>
          </a:xfrm>
          <a:prstGeom prst="rect">
            <a:avLst/>
          </a:prstGeom>
        </p:spPr>
        <p:txBody>
          <a:bodyPr wrap="none">
            <a:spAutoFit/>
          </a:bodyPr>
          <a:lstStyle/>
          <a:p>
            <a:r>
              <a:rPr lang="en-US" dirty="0"/>
              <a:t>January 26, 2014</a:t>
            </a:r>
          </a:p>
          <a:p>
            <a:r>
              <a:rPr lang="en-US" dirty="0"/>
              <a:t>Photo by Mike Hartmann</a:t>
            </a:r>
          </a:p>
        </p:txBody>
      </p:sp>
    </p:spTree>
    <p:extLst>
      <p:ext uri="{BB962C8B-B14F-4D97-AF65-F5344CB8AC3E}">
        <p14:creationId xmlns:p14="http://schemas.microsoft.com/office/powerpoint/2010/main" val="3995621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4" name="Content Placeholder 13" descr="A31G7151.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314" b="-916"/>
          <a:stretch/>
        </p:blipFill>
        <p:spPr>
          <a:xfrm>
            <a:off x="0" y="0"/>
            <a:ext cx="9170126" cy="6858000"/>
          </a:xfrm>
        </p:spPr>
      </p:pic>
      <p:sp>
        <p:nvSpPr>
          <p:cNvPr id="3" name="Rectangle 2"/>
          <p:cNvSpPr/>
          <p:nvPr/>
        </p:nvSpPr>
        <p:spPr>
          <a:xfrm>
            <a:off x="0" y="6114459"/>
            <a:ext cx="2724950" cy="646331"/>
          </a:xfrm>
          <a:prstGeom prst="rect">
            <a:avLst/>
          </a:prstGeom>
        </p:spPr>
        <p:txBody>
          <a:bodyPr wrap="none">
            <a:spAutoFit/>
          </a:bodyPr>
          <a:lstStyle/>
          <a:p>
            <a:r>
              <a:rPr lang="en-US" dirty="0"/>
              <a:t>December 26, 2013</a:t>
            </a:r>
          </a:p>
          <a:p>
            <a:r>
              <a:rPr lang="en-US" dirty="0"/>
              <a:t>Photo by Mike Hartmann</a:t>
            </a:r>
          </a:p>
        </p:txBody>
      </p:sp>
    </p:spTree>
    <p:extLst>
      <p:ext uri="{BB962C8B-B14F-4D97-AF65-F5344CB8AC3E}">
        <p14:creationId xmlns:p14="http://schemas.microsoft.com/office/powerpoint/2010/main" val="2798604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Distinctive ice-push topography: </a:t>
            </a:r>
            <a:r>
              <a:rPr lang="en-US" dirty="0" err="1"/>
              <a:t>Fjordland</a:t>
            </a:r>
            <a:endParaRPr lang="en-US" dirty="0"/>
          </a:p>
        </p:txBody>
      </p:sp>
      <p:sp>
        <p:nvSpPr>
          <p:cNvPr id="3" name="Rectangle 2"/>
          <p:cNvSpPr/>
          <p:nvPr/>
        </p:nvSpPr>
        <p:spPr>
          <a:xfrm>
            <a:off x="457199" y="6172517"/>
            <a:ext cx="5362805" cy="369332"/>
          </a:xfrm>
          <a:prstGeom prst="rect">
            <a:avLst/>
          </a:prstGeom>
        </p:spPr>
        <p:txBody>
          <a:bodyPr wrap="square">
            <a:spAutoFit/>
          </a:bodyPr>
          <a:lstStyle/>
          <a:p>
            <a:r>
              <a:rPr lang="en-US" dirty="0"/>
              <a:t>February 11, 2014; Photo by Mike Hartmann</a:t>
            </a:r>
          </a:p>
        </p:txBody>
      </p:sp>
      <p:pic>
        <p:nvPicPr>
          <p:cNvPr id="6" name="Content Placeholder 5" descr="Fjordland from air.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2197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whole ice sheet is rotating…</a:t>
            </a:r>
          </a:p>
        </p:txBody>
      </p:sp>
      <p:pic>
        <p:nvPicPr>
          <p:cNvPr id="5" name="Content Placeholder 4" descr="Jan 9 with Betsy.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b="-820"/>
          <a:stretch/>
        </p:blipFill>
        <p:spPr>
          <a:xfrm>
            <a:off x="457200" y="1646237"/>
            <a:ext cx="8229600" cy="5042430"/>
          </a:xfrm>
        </p:spPr>
      </p:pic>
    </p:spTree>
    <p:extLst>
      <p:ext uri="{BB962C8B-B14F-4D97-AF65-F5344CB8AC3E}">
        <p14:creationId xmlns:p14="http://schemas.microsoft.com/office/powerpoint/2010/main" val="1459628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r>
            <a:r>
              <a:rPr lang="en-US" dirty="0" err="1"/>
              <a:t>Lorenzean</a:t>
            </a:r>
            <a:r>
              <a:rPr lang="en-US" dirty="0"/>
              <a:t> Motion” of small ice-bound rocks</a:t>
            </a:r>
          </a:p>
        </p:txBody>
      </p:sp>
      <p:pic>
        <p:nvPicPr>
          <p:cNvPr id="4" name="Content Placeholder 3" descr="Lorenzean motion of small rocks.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99567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Large rocks do not freeze to ice</a:t>
            </a:r>
          </a:p>
        </p:txBody>
      </p:sp>
      <p:pic>
        <p:nvPicPr>
          <p:cNvPr id="4" name="Content Placeholder 3" descr="Thick ice &amp; rocks with collars.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5400000">
            <a:off x="1876574" y="-219226"/>
            <a:ext cx="5295885" cy="8527410"/>
          </a:xfrm>
        </p:spPr>
      </p:pic>
    </p:spTree>
    <p:extLst>
      <p:ext uri="{BB962C8B-B14F-4D97-AF65-F5344CB8AC3E}">
        <p14:creationId xmlns:p14="http://schemas.microsoft.com/office/powerpoint/2010/main" val="3294304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611"/>
            <a:ext cx="8229600" cy="1143000"/>
          </a:xfrm>
        </p:spPr>
        <p:txBody>
          <a:bodyPr/>
          <a:lstStyle/>
          <a:p>
            <a:r>
              <a:rPr lang="en-US" dirty="0"/>
              <a:t>GPS mapping trails</a:t>
            </a:r>
          </a:p>
        </p:txBody>
      </p:sp>
      <p:pic>
        <p:nvPicPr>
          <p:cNvPr id="4" name="Content Placeholder 3" descr="GPS trail survey.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57200" y="1246928"/>
            <a:ext cx="6078699" cy="5440903"/>
          </a:xfrm>
        </p:spPr>
      </p:pic>
    </p:spTree>
    <p:extLst>
      <p:ext uri="{BB962C8B-B14F-4D97-AF65-F5344CB8AC3E}">
        <p14:creationId xmlns:p14="http://schemas.microsoft.com/office/powerpoint/2010/main" val="2063745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acetrack_Playa_G.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rot="5400000">
            <a:off x="2208405" y="168871"/>
            <a:ext cx="5009055" cy="7741033"/>
          </a:xfrm>
        </p:spPr>
      </p:pic>
    </p:spTree>
    <p:extLst>
      <p:ext uri="{BB962C8B-B14F-4D97-AF65-F5344CB8AC3E}">
        <p14:creationId xmlns:p14="http://schemas.microsoft.com/office/powerpoint/2010/main" val="3152356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Messina &amp; </a:t>
            </a:r>
            <a:r>
              <a:rPr lang="en-US" dirty="0" err="1"/>
              <a:t>Stoffer</a:t>
            </a:r>
            <a:r>
              <a:rPr lang="en-US" dirty="0"/>
              <a:t> 2000</a:t>
            </a:r>
            <a:br>
              <a:rPr lang="en-US" dirty="0"/>
            </a:br>
            <a:r>
              <a:rPr lang="en-US" dirty="0"/>
              <a:t>Wind is the only driver</a:t>
            </a:r>
          </a:p>
        </p:txBody>
      </p:sp>
      <p:pic>
        <p:nvPicPr>
          <p:cNvPr id="4" name="Content Placeholder 3" descr="Messina &amp; Stoffer Rock tracks.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Box 4"/>
          <p:cNvSpPr txBox="1"/>
          <p:nvPr/>
        </p:nvSpPr>
        <p:spPr>
          <a:xfrm>
            <a:off x="457200" y="6194731"/>
            <a:ext cx="5634137" cy="369332"/>
          </a:xfrm>
          <a:prstGeom prst="rect">
            <a:avLst/>
          </a:prstGeom>
          <a:noFill/>
        </p:spPr>
        <p:txBody>
          <a:bodyPr wrap="none" rtlCol="0">
            <a:spAutoFit/>
          </a:bodyPr>
          <a:lstStyle/>
          <a:p>
            <a:r>
              <a:rPr lang="en-US" dirty="0"/>
              <a:t>Messina &amp; </a:t>
            </a:r>
            <a:r>
              <a:rPr lang="en-US" dirty="0" err="1"/>
              <a:t>Stoffer</a:t>
            </a:r>
            <a:r>
              <a:rPr lang="en-US" dirty="0"/>
              <a:t>, 2000, Geomorphology 35:253-265</a:t>
            </a:r>
          </a:p>
        </p:txBody>
      </p:sp>
    </p:spTree>
    <p:extLst>
      <p:ext uri="{BB962C8B-B14F-4D97-AF65-F5344CB8AC3E}">
        <p14:creationId xmlns:p14="http://schemas.microsoft.com/office/powerpoint/2010/main" val="3244231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Messina: If ice is the driver, why do trails converge?</a:t>
            </a:r>
          </a:p>
        </p:txBody>
      </p:sp>
      <p:pic>
        <p:nvPicPr>
          <p:cNvPr id="4" name="Content Placeholder 3" descr="Messina &amp; Stoffer Trail details.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759" b="-1766"/>
          <a:stretch/>
        </p:blipFill>
        <p:spPr>
          <a:xfrm>
            <a:off x="1456149" y="1508979"/>
            <a:ext cx="5009717" cy="5044547"/>
          </a:xfrm>
        </p:spPr>
      </p:pic>
      <p:sp>
        <p:nvSpPr>
          <p:cNvPr id="5" name="Rectangle 4"/>
          <p:cNvSpPr/>
          <p:nvPr/>
        </p:nvSpPr>
        <p:spPr>
          <a:xfrm>
            <a:off x="6679614" y="4438767"/>
            <a:ext cx="4572000" cy="1200329"/>
          </a:xfrm>
          <a:prstGeom prst="rect">
            <a:avLst/>
          </a:prstGeom>
        </p:spPr>
        <p:txBody>
          <a:bodyPr>
            <a:spAutoFit/>
          </a:bodyPr>
          <a:lstStyle/>
          <a:p>
            <a:r>
              <a:rPr lang="en-US" dirty="0"/>
              <a:t>Messina &amp; </a:t>
            </a:r>
            <a:r>
              <a:rPr lang="en-US" dirty="0" err="1"/>
              <a:t>Stoffer</a:t>
            </a:r>
            <a:r>
              <a:rPr lang="en-US" dirty="0"/>
              <a:t>,</a:t>
            </a:r>
          </a:p>
          <a:p>
            <a:r>
              <a:rPr lang="en-US" dirty="0"/>
              <a:t> 2000, </a:t>
            </a:r>
          </a:p>
          <a:p>
            <a:r>
              <a:rPr lang="en-US" dirty="0"/>
              <a:t>Geomorphology </a:t>
            </a:r>
          </a:p>
          <a:p>
            <a:r>
              <a:rPr lang="en-US" dirty="0"/>
              <a:t>35:253-265</a:t>
            </a:r>
          </a:p>
        </p:txBody>
      </p:sp>
    </p:spTree>
    <p:extLst>
      <p:ext uri="{BB962C8B-B14F-4D97-AF65-F5344CB8AC3E}">
        <p14:creationId xmlns:p14="http://schemas.microsoft.com/office/powerpoint/2010/main" val="10900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Reid et al. (1995) </a:t>
            </a:r>
            <a:br>
              <a:rPr lang="en-US" dirty="0"/>
            </a:br>
            <a:r>
              <a:rPr lang="en-US" dirty="0"/>
              <a:t>Argue for ice</a:t>
            </a:r>
          </a:p>
        </p:txBody>
      </p:sp>
      <p:pic>
        <p:nvPicPr>
          <p:cNvPr id="4" name="Content Placeholder 3" descr="Reid et al 1995 photo.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rot="16200000">
            <a:off x="-1171999" y="1609876"/>
            <a:ext cx="6601729" cy="3630951"/>
          </a:xfrm>
        </p:spPr>
      </p:pic>
      <p:pic>
        <p:nvPicPr>
          <p:cNvPr id="5" name="Picture 4" descr="Reid et al. Tracks overlai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7929" y="2114922"/>
            <a:ext cx="5795667" cy="3976589"/>
          </a:xfrm>
          <a:prstGeom prst="rect">
            <a:avLst/>
          </a:prstGeom>
        </p:spPr>
      </p:pic>
      <p:sp>
        <p:nvSpPr>
          <p:cNvPr id="6" name="TextBox 5"/>
          <p:cNvSpPr txBox="1"/>
          <p:nvPr/>
        </p:nvSpPr>
        <p:spPr>
          <a:xfrm>
            <a:off x="4239022" y="1695820"/>
            <a:ext cx="1557488" cy="369332"/>
          </a:xfrm>
          <a:prstGeom prst="rect">
            <a:avLst/>
          </a:prstGeom>
          <a:noFill/>
        </p:spPr>
        <p:txBody>
          <a:bodyPr wrap="none" rtlCol="0">
            <a:spAutoFit/>
          </a:bodyPr>
          <a:lstStyle/>
          <a:p>
            <a:r>
              <a:rPr lang="en-US" dirty="0"/>
              <a:t>1980s Tracks</a:t>
            </a:r>
          </a:p>
        </p:txBody>
      </p:sp>
      <p:sp>
        <p:nvSpPr>
          <p:cNvPr id="7" name="TextBox 6"/>
          <p:cNvSpPr txBox="1"/>
          <p:nvPr/>
        </p:nvSpPr>
        <p:spPr>
          <a:xfrm>
            <a:off x="7100636" y="1695820"/>
            <a:ext cx="1762960" cy="369332"/>
          </a:xfrm>
          <a:prstGeom prst="rect">
            <a:avLst/>
          </a:prstGeom>
          <a:noFill/>
        </p:spPr>
        <p:txBody>
          <a:bodyPr wrap="none" rtlCol="0">
            <a:spAutoFit/>
          </a:bodyPr>
          <a:lstStyle/>
          <a:p>
            <a:r>
              <a:rPr lang="en-US" dirty="0"/>
              <a:t>1992/93 Tracks</a:t>
            </a:r>
          </a:p>
        </p:txBody>
      </p:sp>
    </p:spTree>
    <p:extLst>
      <p:ext uri="{BB962C8B-B14F-4D97-AF65-F5344CB8AC3E}">
        <p14:creationId xmlns:p14="http://schemas.microsoft.com/office/powerpoint/2010/main" val="2470642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Harney Lake, Oregon</a:t>
            </a:r>
            <a:br>
              <a:rPr lang="en-US" dirty="0"/>
            </a:br>
            <a:r>
              <a:rPr lang="en-US" dirty="0"/>
              <a:t>Ice scratches?</a:t>
            </a:r>
          </a:p>
        </p:txBody>
      </p:sp>
      <p:pic>
        <p:nvPicPr>
          <p:cNvPr id="4" name="Content Placeholder 3" descr="Harney Playa area view.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11137" y="1396536"/>
            <a:ext cx="6944887" cy="4987274"/>
          </a:xfrm>
        </p:spPr>
      </p:pic>
      <p:pic>
        <p:nvPicPr>
          <p:cNvPr id="5" name="Picture 4" descr="Harney Playa.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0380" y="3041501"/>
            <a:ext cx="4106575" cy="3682806"/>
          </a:xfrm>
          <a:prstGeom prst="rect">
            <a:avLst/>
          </a:prstGeom>
        </p:spPr>
      </p:pic>
    </p:spTree>
    <p:extLst>
      <p:ext uri="{BB962C8B-B14F-4D97-AF65-F5344CB8AC3E}">
        <p14:creationId xmlns:p14="http://schemas.microsoft.com/office/powerpoint/2010/main" val="54327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304" y="144626"/>
            <a:ext cx="8249479" cy="651459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Rock trails superimposed.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379" b="-4040"/>
          <a:stretch/>
        </p:blipFill>
        <p:spPr>
          <a:xfrm>
            <a:off x="457200" y="144626"/>
            <a:ext cx="7796697" cy="6633261"/>
          </a:xfrm>
        </p:spPr>
      </p:pic>
    </p:spTree>
    <p:extLst>
      <p:ext uri="{BB962C8B-B14F-4D97-AF65-F5344CB8AC3E}">
        <p14:creationId xmlns:p14="http://schemas.microsoft.com/office/powerpoint/2010/main" val="1471989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Ice-push sediment ridges</a:t>
            </a:r>
          </a:p>
        </p:txBody>
      </p:sp>
      <p:pic>
        <p:nvPicPr>
          <p:cNvPr id="4" name="Content Placeholder 3" descr="Fjordland from ground level.pn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21635" y="1518015"/>
            <a:ext cx="7717352" cy="5146261"/>
          </a:xfrm>
        </p:spPr>
      </p:pic>
    </p:spTree>
    <p:extLst>
      <p:ext uri="{BB962C8B-B14F-4D97-AF65-F5344CB8AC3E}">
        <p14:creationId xmlns:p14="http://schemas.microsoft.com/office/powerpoint/2010/main" val="3990946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r>
            <a:r>
              <a:rPr lang="en-US" dirty="0" err="1"/>
              <a:t>Fjordland</a:t>
            </a:r>
            <a:r>
              <a:rPr lang="en-US" dirty="0"/>
              <a:t>” near Rachel, Nevada</a:t>
            </a:r>
          </a:p>
        </p:txBody>
      </p:sp>
      <p:pic>
        <p:nvPicPr>
          <p:cNvPr id="4" name="Content Placeholder 3" descr="Rachel Nev Playa.pdf"/>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8739" b="48763"/>
          <a:stretch/>
        </p:blipFill>
        <p:spPr/>
      </p:pic>
    </p:spTree>
    <p:extLst>
      <p:ext uri="{BB962C8B-B14F-4D97-AF65-F5344CB8AC3E}">
        <p14:creationId xmlns:p14="http://schemas.microsoft.com/office/powerpoint/2010/main" val="1601922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396537"/>
            <a:ext cx="8229600" cy="507195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Distribution of “</a:t>
            </a:r>
            <a:r>
              <a:rPr lang="en-US" dirty="0" err="1"/>
              <a:t>Rockless</a:t>
            </a:r>
            <a:r>
              <a:rPr lang="en-US" dirty="0"/>
              <a:t> Trails”</a:t>
            </a:r>
          </a:p>
        </p:txBody>
      </p:sp>
      <p:pic>
        <p:nvPicPr>
          <p:cNvPr id="7" name="Content Placeholder 6" descr="Racetrack Playa Rockless Trails.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517" b="-1447"/>
          <a:stretch/>
        </p:blipFill>
        <p:spPr>
          <a:xfrm>
            <a:off x="546352" y="1515184"/>
            <a:ext cx="8037085" cy="4953303"/>
          </a:xfrm>
        </p:spPr>
      </p:pic>
    </p:spTree>
    <p:extLst>
      <p:ext uri="{BB962C8B-B14F-4D97-AF65-F5344CB8AC3E}">
        <p14:creationId xmlns:p14="http://schemas.microsoft.com/office/powerpoint/2010/main" val="409323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Slithering Stones Research Initiative</a:t>
            </a:r>
            <a:r>
              <a:rPr lang="en-US" sz="4000" dirty="0"/>
              <a:t>—an excuse to go camping</a:t>
            </a:r>
          </a:p>
        </p:txBody>
      </p:sp>
      <p:pic>
        <p:nvPicPr>
          <p:cNvPr id="4" name="Content Placeholder 3" descr="SSRI campfire.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Box 2"/>
          <p:cNvSpPr txBox="1"/>
          <p:nvPr/>
        </p:nvSpPr>
        <p:spPr>
          <a:xfrm>
            <a:off x="457200" y="6172517"/>
            <a:ext cx="2528269" cy="369332"/>
          </a:xfrm>
          <a:prstGeom prst="rect">
            <a:avLst/>
          </a:prstGeom>
          <a:noFill/>
        </p:spPr>
        <p:txBody>
          <a:bodyPr wrap="none" rtlCol="0">
            <a:spAutoFit/>
          </a:bodyPr>
          <a:lstStyle/>
          <a:p>
            <a:r>
              <a:rPr lang="en-US" dirty="0"/>
              <a:t>Photo by Teresa Norris</a:t>
            </a:r>
          </a:p>
        </p:txBody>
      </p:sp>
      <p:pic>
        <p:nvPicPr>
          <p:cNvPr id="5" name="Picture 4" descr="Slithering Stones Logo.pdf"/>
          <p:cNvPicPr>
            <a:picLocks noChangeAspect="1"/>
          </p:cNvPicPr>
          <p:nvPr/>
        </p:nvPicPr>
        <p:blipFill rotWithShape="1">
          <a:blip r:embed="rId4" cstate="print">
            <a:extLst>
              <a:ext uri="{28A0092B-C50C-407E-A947-70E740481C1C}">
                <a14:useLocalDpi xmlns:a14="http://schemas.microsoft.com/office/drawing/2010/main"/>
              </a:ext>
            </a:extLst>
          </a:blip>
          <a:srcRect l="36473" t="4348" r="33470" b="54589"/>
          <a:stretch/>
        </p:blipFill>
        <p:spPr>
          <a:xfrm>
            <a:off x="733983" y="1396536"/>
            <a:ext cx="1449039" cy="1936045"/>
          </a:xfrm>
          <a:prstGeom prst="rect">
            <a:avLst/>
          </a:prstGeom>
        </p:spPr>
      </p:pic>
    </p:spTree>
    <p:extLst>
      <p:ext uri="{BB962C8B-B14F-4D97-AF65-F5344CB8AC3E}">
        <p14:creationId xmlns:p14="http://schemas.microsoft.com/office/powerpoint/2010/main" val="2233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Manufacturing Instrumented Rocks</a:t>
            </a:r>
          </a:p>
        </p:txBody>
      </p:sp>
      <p:pic>
        <p:nvPicPr>
          <p:cNvPr id="4" name="Content Placeholder 3" descr="Russ manufacturing rocks.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0971" y="1396535"/>
            <a:ext cx="5060210" cy="5345900"/>
          </a:xfrm>
        </p:spPr>
      </p:pic>
      <p:pic>
        <p:nvPicPr>
          <p:cNvPr id="5" name="Picture 4" descr="Dick hoofing rock.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18969" y="1403081"/>
            <a:ext cx="3613053" cy="5339354"/>
          </a:xfrm>
          <a:prstGeom prst="rect">
            <a:avLst/>
          </a:prstGeom>
        </p:spPr>
      </p:pic>
    </p:spTree>
    <p:extLst>
      <p:ext uri="{BB962C8B-B14F-4D97-AF65-F5344CB8AC3E}">
        <p14:creationId xmlns:p14="http://schemas.microsoft.com/office/powerpoint/2010/main" val="1374278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ial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Arial Theme.thmx</Template>
  <TotalTime>8840</TotalTime>
  <Words>3984</Words>
  <Application>Microsoft Macintosh PowerPoint</Application>
  <PresentationFormat>On-screen Show (4:3)</PresentationFormat>
  <Paragraphs>221</Paragraphs>
  <Slides>74</Slides>
  <Notes>56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Wingdings 2</vt:lpstr>
      <vt:lpstr>Arial Theme</vt:lpstr>
      <vt:lpstr>Sliding, not Rolling Stones The icy secrets of rocks on-the-move on  Death Valley's Racetrack and other dry lakes</vt:lpstr>
      <vt:lpstr>PowerPoint Presentation</vt:lpstr>
      <vt:lpstr>PowerPoint Presentation</vt:lpstr>
      <vt:lpstr>Racetrack Playa</vt:lpstr>
      <vt:lpstr>Stanley 1955 Ice as a mechanism of rock motion</vt:lpstr>
      <vt:lpstr>Sharp &amp; Carey’s Corral Experiment—Ice is not involved….</vt:lpstr>
      <vt:lpstr>Reid et al. (1995)  Argue for ice</vt:lpstr>
      <vt:lpstr>The Slithering Stones Research Initiative—an excuse to go camping</vt:lpstr>
      <vt:lpstr>Manufacturing Instrumented Rocks</vt:lpstr>
      <vt:lpstr>PowerPoint Presentation</vt:lpstr>
      <vt:lpstr>The Racetrack: Death Valley NP</vt:lpstr>
      <vt:lpstr>Instrumented  Rocks</vt:lpstr>
      <vt:lpstr>Force testing on Silurian Playa </vt:lpstr>
      <vt:lpstr>Turns out that trails only form in standing water….otherwise rocks stick</vt:lpstr>
      <vt:lpstr>Racetrack Pond Nov 2013-Feb 2014</vt:lpstr>
      <vt:lpstr>PowerPoint Presentation</vt:lpstr>
      <vt:lpstr>Conditions during rock movement</vt:lpstr>
      <vt:lpstr>December 19…a snowy day</vt:lpstr>
      <vt:lpstr>Winds blow pond onto the low-gradient north shore</vt:lpstr>
      <vt:lpstr>Ice-Push makes shoreline mud piles</vt:lpstr>
      <vt:lpstr>  </vt:lpstr>
      <vt:lpstr>The December 20, 2013  move event</vt:lpstr>
      <vt:lpstr>By late afternoon the wind slackened Water refilled the pond edge</vt:lpstr>
      <vt:lpstr>Dec 21, 2013 Early Ice breakup—a few melt ponds</vt:lpstr>
      <vt:lpstr>Dec 21, 2013 Late ice breakup, large leads are forming</vt:lpstr>
      <vt:lpstr>PowerPoint Presentation</vt:lpstr>
      <vt:lpstr>PowerPoint Presentation</vt:lpstr>
      <vt:lpstr>Rocks move together,  but at a snail’s pace</vt:lpstr>
      <vt:lpstr>Happens again on Dec 20, 2013</vt:lpstr>
      <vt:lpstr>Rocks are moved by thin ice</vt:lpstr>
      <vt:lpstr>Even rock fragments move together</vt:lpstr>
      <vt:lpstr>Start of Jan 9 2014 move… leads are opening</vt:lpstr>
      <vt:lpstr>Later on Jan 9… Ice has moved offshore</vt:lpstr>
      <vt:lpstr>A Moving Rock</vt:lpstr>
      <vt:lpstr>PowerPoint Presentation</vt:lpstr>
      <vt:lpstr>PowerPoint Presentation</vt:lpstr>
      <vt:lpstr>PowerPoint Presentation</vt:lpstr>
      <vt:lpstr>But there are still mysteries:  (1) hundreds of ‘rockless’ trails</vt:lpstr>
      <vt:lpstr>Rockless trails associated  with pond edge</vt:lpstr>
      <vt:lpstr>PowerPoint Presentation</vt:lpstr>
      <vt:lpstr>(3) Lunar Lake ‘Dunes”</vt:lpstr>
      <vt:lpstr>Rock “Dunes”  on Lunar Lake, Nevada</vt:lpstr>
      <vt:lpstr>(4)”Tiger Stripes”, W. Nevada</vt:lpstr>
      <vt:lpstr>“Stair-steps” on Tiger Stripe</vt:lpstr>
      <vt:lpstr>Tiger Stripe: Vegetation ‘stripe’</vt:lpstr>
      <vt:lpstr>Tiger Stripe: Flood Channel</vt:lpstr>
      <vt:lpstr>Tiger-Stripe:Flood channel delta</vt:lpstr>
      <vt:lpstr>Conclusions</vt:lpstr>
      <vt:lpstr>Publication &amp; Public Interest</vt:lpstr>
      <vt:lpstr>Winds during move events—light, and mostly consistent</vt:lpstr>
      <vt:lpstr>PowerPoint Presentation</vt:lpstr>
      <vt:lpstr>Ronja Spänke Phaenovum, Lörrach</vt:lpstr>
      <vt:lpstr>Rock Trails in the 2013-14 Pond</vt:lpstr>
      <vt:lpstr>The typical weather pattern…</vt:lpstr>
      <vt:lpstr>PowerPoint Presentation</vt:lpstr>
      <vt:lpstr>Death Valley rainfall has el Niño Thumbprint—next event: 2015!</vt:lpstr>
      <vt:lpstr>Collecting the GPS recorders on a very cold morning</vt:lpstr>
      <vt:lpstr>All the mapped features…</vt:lpstr>
      <vt:lpstr>December 20 &amp; Jan 9 trails</vt:lpstr>
      <vt:lpstr>PowerPoint Presentation</vt:lpstr>
      <vt:lpstr>PowerPoint Presentation</vt:lpstr>
      <vt:lpstr>Distinctive ice-push topography: Fjordland</vt:lpstr>
      <vt:lpstr>The whole ice sheet is rotating…</vt:lpstr>
      <vt:lpstr>“Lorenzean Motion” of small ice-bound rocks</vt:lpstr>
      <vt:lpstr>Large rocks do not freeze to ice</vt:lpstr>
      <vt:lpstr>GPS mapping trails</vt:lpstr>
      <vt:lpstr>PowerPoint Presentation</vt:lpstr>
      <vt:lpstr>Messina &amp; Stoffer 2000 Wind is the only driver</vt:lpstr>
      <vt:lpstr>Messina: If ice is the driver, why do trails converge?</vt:lpstr>
      <vt:lpstr>Harney Lake, Oregon Ice scratches?</vt:lpstr>
      <vt:lpstr>PowerPoint Presentation</vt:lpstr>
      <vt:lpstr>Ice-push sediment ridges</vt:lpstr>
      <vt:lpstr>“Fjordland” near Rachel, Nevada</vt:lpstr>
      <vt:lpstr>Distribution of “Rockless Trails”</vt:lpstr>
    </vt:vector>
  </TitlesOfParts>
  <Company>UCSD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Sliding Rocks of Racetrack Playa Rock Movement without aliens or giant magnets, just floating ice and light winds. </dc:title>
  <dc:creator>Richard Norris</dc:creator>
  <cp:lastModifiedBy>Bill Hagan</cp:lastModifiedBy>
  <cp:revision>95</cp:revision>
  <dcterms:created xsi:type="dcterms:W3CDTF">2014-10-28T21:01:42Z</dcterms:created>
  <dcterms:modified xsi:type="dcterms:W3CDTF">2020-01-23T16:46:27Z</dcterms:modified>
</cp:coreProperties>
</file>