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7" r:id="rId3"/>
    <p:sldId id="335" r:id="rId4"/>
    <p:sldId id="332" r:id="rId5"/>
    <p:sldId id="333" r:id="rId6"/>
    <p:sldId id="271" r:id="rId7"/>
    <p:sldId id="325" r:id="rId8"/>
    <p:sldId id="276" r:id="rId9"/>
    <p:sldId id="326" r:id="rId10"/>
    <p:sldId id="282" r:id="rId11"/>
    <p:sldId id="278" r:id="rId12"/>
    <p:sldId id="329" r:id="rId13"/>
    <p:sldId id="33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66"/>
    <a:srgbClr val="C9BB47"/>
    <a:srgbClr val="C8BA4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4851"/>
    <p:restoredTop sz="94728"/>
  </p:normalViewPr>
  <p:slideViewPr>
    <p:cSldViewPr snapToGrid="0" snapToObjects="1">
      <p:cViewPr varScale="1">
        <p:scale>
          <a:sx n="209" d="100"/>
          <a:sy n="209" d="100"/>
        </p:scale>
        <p:origin x="184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2F8D7-97BC-D441-8173-BDDDC85B2D97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643E-A4AA-D24D-9D38-1651A802C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027-A813-5B4C-9E78-01901D057D9B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B5AA-F6B9-CA41-93CF-D6CAD8BA7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9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9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9685-99A9-9C4B-B001-9B7ED5D341C9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3405-F537-3844-83C6-6A30BBCE5AB0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578-7224-584A-B958-69068D95BE34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1988-7BBF-C449-8525-81A0C9DC3745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CE6E-E267-F242-99A9-5A0CD8D33F38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8E4D-355F-C242-BCA4-F574D897EFBD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7DC0-389F-A744-BD21-A8BD5B32A273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97E-B909-014C-9D9F-BA7E894C345F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61CA-648A-4949-ACAB-10AD758DE059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50D-8886-CF42-AFC5-314813259781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3A60-222A-0D4D-9D40-A356993EE2A6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0709-4428-DF46-A560-0AA94F4E4883}" type="datetime1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599"/>
            <a:ext cx="8042276" cy="13369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Welcome to the 135</a:t>
            </a:r>
            <a:r>
              <a:rPr lang="en-US" sz="4000" baseline="30000" dirty="0"/>
              <a:t>th</a:t>
            </a:r>
            <a:r>
              <a:rPr lang="en-US" sz="4000" dirty="0"/>
              <a:t> meeting of the Lyncean Group</a:t>
            </a:r>
          </a:p>
        </p:txBody>
      </p:sp>
      <p:pic>
        <p:nvPicPr>
          <p:cNvPr id="8" name="Picture 7" descr="Coin-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5" y="2198622"/>
            <a:ext cx="3111306" cy="3111306"/>
          </a:xfrm>
          <a:prstGeom prst="rect">
            <a:avLst/>
          </a:prstGeom>
        </p:spPr>
      </p:pic>
      <p:pic>
        <p:nvPicPr>
          <p:cNvPr id="9" name="Picture 8" descr="Coin-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11" y="2198622"/>
            <a:ext cx="3111306" cy="3111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0801" y="5682826"/>
            <a:ext cx="22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4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r Backgrou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275" y="1"/>
            <a:ext cx="10281979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" y="378228"/>
            <a:ext cx="8229600" cy="4822392"/>
            <a:chOff x="457200" y="378228"/>
            <a:chExt cx="8229600" cy="4822392"/>
          </a:xfrm>
        </p:grpSpPr>
        <p:pic>
          <p:nvPicPr>
            <p:cNvPr id="6" name="Picture 5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280" y="2993855"/>
              <a:ext cx="2206765" cy="2206765"/>
            </a:xfrm>
            <a:prstGeom prst="rect">
              <a:avLst/>
            </a:prstGeom>
          </p:spPr>
        </p:pic>
        <p:pic>
          <p:nvPicPr>
            <p:cNvPr id="7" name="Picture 6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5940" y="2993855"/>
              <a:ext cx="2206765" cy="2206765"/>
            </a:xfrm>
            <a:prstGeom prst="rect">
              <a:avLst/>
            </a:prstGeom>
          </p:spPr>
        </p:pic>
        <p:sp>
          <p:nvSpPr>
            <p:cNvPr id="9" name="Title 3"/>
            <p:cNvSpPr txBox="1">
              <a:spLocks/>
            </p:cNvSpPr>
            <p:nvPr/>
          </p:nvSpPr>
          <p:spPr>
            <a:xfrm>
              <a:off x="457200" y="378228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Speaker Appreciation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B027-9A1B-6145-A1C7-22227BB8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6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p, Lena &amp; Nobel copy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93" y="1574269"/>
            <a:ext cx="3745057" cy="484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15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Elena Murchikova and Kip Thorne Celebrate Having Both Been Awarded Lyncean Coins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Coin Fro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92074">
            <a:off x="3368976" y="4848594"/>
            <a:ext cx="379775" cy="379775"/>
          </a:xfrm>
          <a:prstGeom prst="rect">
            <a:avLst/>
          </a:prstGeom>
          <a:scene3d>
            <a:camera prst="orthographicFront">
              <a:rot lat="9960000" lon="13200000" rev="1740000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B5305-5E19-0244-BA41-8F2D19456F1C}"/>
              </a:ext>
            </a:extLst>
          </p:cNvPr>
          <p:cNvSpPr txBox="1"/>
          <p:nvPr/>
        </p:nvSpPr>
        <p:spPr>
          <a:xfrm>
            <a:off x="6443330" y="1997839"/>
            <a:ext cx="2448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Elena </a:t>
            </a:r>
            <a:r>
              <a:rPr lang="en-US" dirty="0" err="1"/>
              <a:t>Murchikova</a:t>
            </a:r>
            <a:r>
              <a:rPr lang="en-US" dirty="0"/>
              <a:t> earned her coin by speaking to the </a:t>
            </a:r>
            <a:r>
              <a:rPr lang="en-US" dirty="0" err="1"/>
              <a:t>Lynceans</a:t>
            </a:r>
            <a:r>
              <a:rPr lang="en-US" dirty="0"/>
              <a:t>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Kip Thorne spoke to the </a:t>
            </a:r>
            <a:r>
              <a:rPr lang="en-US" dirty="0" err="1"/>
              <a:t>Lynceans</a:t>
            </a:r>
            <a:r>
              <a:rPr lang="en-US" dirty="0"/>
              <a:t> in 2010 (and won the Nobel Prize in Physics in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DC3C7-F62C-5D4E-814D-DE96954EB270}"/>
              </a:ext>
            </a:extLst>
          </p:cNvPr>
          <p:cNvSpPr txBox="1"/>
          <p:nvPr/>
        </p:nvSpPr>
        <p:spPr>
          <a:xfrm>
            <a:off x="2020214" y="6361929"/>
            <a:ext cx="510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Photo date:  June 2018 (note lack of Nobel Prize medal)</a:t>
            </a:r>
          </a:p>
        </p:txBody>
      </p:sp>
    </p:spTree>
    <p:extLst>
      <p:ext uri="{BB962C8B-B14F-4D97-AF65-F5344CB8AC3E}">
        <p14:creationId xmlns:p14="http://schemas.microsoft.com/office/powerpoint/2010/main" val="40598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C7F5-BBDA-3149-8122-96164F3D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9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Three-Question Quiz</a:t>
            </a:r>
            <a:br>
              <a:rPr lang="en-US" dirty="0"/>
            </a:br>
            <a:r>
              <a:rPr lang="en-US" sz="3100" dirty="0"/>
              <a:t>for the author of</a:t>
            </a:r>
            <a:br>
              <a:rPr lang="en-US" dirty="0"/>
            </a:br>
            <a:r>
              <a:rPr lang="en-US" u="sng" dirty="0"/>
              <a:t>We Have No Idea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3706-7B6C-BC40-9CAF-CC493F2F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D26E0F1-80C0-F44E-B61A-DA09F20A69A1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6D907-7F70-ED44-9888-BECC2F52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09" y="1960661"/>
            <a:ext cx="5380517" cy="4323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35186E-B275-5248-88A3-1B7D1EF85C18}"/>
              </a:ext>
            </a:extLst>
          </p:cNvPr>
          <p:cNvSpPr txBox="1"/>
          <p:nvPr/>
        </p:nvSpPr>
        <p:spPr>
          <a:xfrm>
            <a:off x="641500" y="6267807"/>
            <a:ext cx="54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Consolation Prize to be awarded regardless of quiz score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35B76CE-4D47-2843-87CD-D2A2B4288E48}"/>
              </a:ext>
            </a:extLst>
          </p:cNvPr>
          <p:cNvSpPr/>
          <p:nvPr/>
        </p:nvSpPr>
        <p:spPr>
          <a:xfrm>
            <a:off x="2374612" y="4508200"/>
            <a:ext cx="567070" cy="3189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1D160-C07C-3443-B23D-2226F5F0F04F}"/>
              </a:ext>
            </a:extLst>
          </p:cNvPr>
          <p:cNvSpPr txBox="1"/>
          <p:nvPr/>
        </p:nvSpPr>
        <p:spPr>
          <a:xfrm>
            <a:off x="6106634" y="3245024"/>
            <a:ext cx="28282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From the bottle: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“This Napa Valley Cabernet Sauvignon is the richest, ripest, and most complex Cabernet you can buy </a:t>
            </a:r>
            <a:r>
              <a:rPr lang="en-US" sz="1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for the money.”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C7F5-BBDA-3149-8122-96164F3D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Three Big, Unanswered Questions*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6164-B68E-5641-839E-07D845E3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20" y="1054404"/>
            <a:ext cx="8130361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Is red wine really good for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Is it better to take Social Security at age 65 or wait until 70?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When driving through the LA area, is it better to take the 5 or the 405?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CONGRATULATIONS!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</a:rPr>
              <a:t>You’re in the coin club!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3706-7B6C-BC40-9CAF-CC493F2F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8C7E9-DABF-5644-8B38-F7829AD6270D}"/>
              </a:ext>
            </a:extLst>
          </p:cNvPr>
          <p:cNvSpPr txBox="1"/>
          <p:nvPr/>
        </p:nvSpPr>
        <p:spPr>
          <a:xfrm>
            <a:off x="6896980" y="1066589"/>
            <a:ext cx="58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1E7EC-66ED-D546-B01E-F5E097DB5578}"/>
              </a:ext>
            </a:extLst>
          </p:cNvPr>
          <p:cNvSpPr txBox="1"/>
          <p:nvPr/>
        </p:nvSpPr>
        <p:spPr>
          <a:xfrm>
            <a:off x="4678319" y="2293434"/>
            <a:ext cx="58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CCDBC-E143-734E-B42F-B0EDC4F37BF2}"/>
              </a:ext>
            </a:extLst>
          </p:cNvPr>
          <p:cNvSpPr txBox="1"/>
          <p:nvPr/>
        </p:nvSpPr>
        <p:spPr>
          <a:xfrm>
            <a:off x="7021741" y="3461930"/>
            <a:ext cx="58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3B293-C749-2741-9835-1059D750AA98}"/>
              </a:ext>
            </a:extLst>
          </p:cNvPr>
          <p:cNvSpPr txBox="1"/>
          <p:nvPr/>
        </p:nvSpPr>
        <p:spPr>
          <a:xfrm>
            <a:off x="1934926" y="6070179"/>
            <a:ext cx="547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*HINT: While an </a:t>
            </a:r>
            <a:r>
              <a:rPr lang="en-US" b="1" dirty="0"/>
              <a:t>Educated Guess </a:t>
            </a:r>
            <a:r>
              <a:rPr lang="en-US" dirty="0"/>
              <a:t>would be appreciated,   </a:t>
            </a:r>
          </a:p>
          <a:p>
            <a:r>
              <a:rPr lang="en-US" dirty="0"/>
              <a:t>           “We have no idea” is an acceptable answer.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8C5B21-EED3-5249-8E3D-60855093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7" r="37029" b="7958"/>
          <a:stretch/>
        </p:blipFill>
        <p:spPr>
          <a:xfrm>
            <a:off x="1112871" y="4522422"/>
            <a:ext cx="609600" cy="1711261"/>
          </a:xfrm>
          <a:prstGeom prst="rect">
            <a:avLst/>
          </a:prstGeom>
        </p:spPr>
      </p:pic>
      <p:pic>
        <p:nvPicPr>
          <p:cNvPr id="11" name="Picture 10" descr="Coin Front.png">
            <a:extLst>
              <a:ext uri="{FF2B5EF4-FFF2-40B4-BE49-F238E27FC236}">
                <a16:creationId xmlns:a16="http://schemas.microsoft.com/office/drawing/2014/main" id="{8BE039FA-6D8E-4743-AFAA-2D3511F05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392" y="4777916"/>
            <a:ext cx="1233389" cy="12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 descr="22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9422" r="44215" b="40358"/>
          <a:stretch/>
        </p:blipFill>
        <p:spPr>
          <a:xfrm>
            <a:off x="2544931" y="1063342"/>
            <a:ext cx="3940656" cy="3803655"/>
          </a:xfrm>
          <a:prstGeom prst="ellipse">
            <a:avLst/>
          </a:prstGeom>
        </p:spPr>
      </p:pic>
      <p:pic>
        <p:nvPicPr>
          <p:cNvPr id="8" name="Picture 7" descr="Coin Fron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5" y="525739"/>
            <a:ext cx="4950152" cy="4938586"/>
          </a:xfrm>
          <a:prstGeom prst="ellipse">
            <a:avLst/>
          </a:prstGeom>
        </p:spPr>
      </p:pic>
      <p:sp>
        <p:nvSpPr>
          <p:cNvPr id="9" name="Donut 8"/>
          <p:cNvSpPr>
            <a:spLocks noChangeAspect="1"/>
          </p:cNvSpPr>
          <p:nvPr/>
        </p:nvSpPr>
        <p:spPr>
          <a:xfrm>
            <a:off x="2116679" y="445065"/>
            <a:ext cx="5039845" cy="5039846"/>
          </a:xfrm>
          <a:prstGeom prst="donut">
            <a:avLst>
              <a:gd name="adj" fmla="val 1344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32562" y="224129"/>
            <a:ext cx="210530" cy="92751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719605">
            <a:off x="5183460" y="393263"/>
            <a:ext cx="94950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Lynxea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59" y="4702354"/>
            <a:ext cx="7676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Don’t forget to drop off your name tags when you leave!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Next Meeting: April 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Agenda for 135</a:t>
            </a:r>
            <a:r>
              <a:rPr lang="en-US" baseline="30000" dirty="0"/>
              <a:t>th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3 March 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7807"/>
            <a:ext cx="8229600" cy="47526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Reminder: please turn off or mute cell phones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Announcements &amp; upcoming talks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ARCS: June </a:t>
            </a:r>
            <a:r>
              <a:rPr lang="en-US" dirty="0" err="1"/>
              <a:t>Chocheles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Today’s Talk: </a:t>
            </a:r>
            <a:r>
              <a:rPr lang="en-US" i="1" dirty="0"/>
              <a:t>We Have No Idea: Big Unanswered Questions about the Universe and Its Particles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j-lt"/>
                <a:ea typeface="ＭＳ 明朝"/>
                <a:cs typeface="Times New Roman"/>
              </a:rPr>
              <a:t>Daniel </a:t>
            </a:r>
            <a:r>
              <a:rPr lang="en-US" dirty="0" err="1">
                <a:latin typeface="+mj-lt"/>
                <a:ea typeface="ＭＳ 明朝"/>
                <a:cs typeface="Times New Roman"/>
              </a:rPr>
              <a:t>Whiteson</a:t>
            </a:r>
            <a:r>
              <a:rPr lang="en-US" dirty="0">
                <a:latin typeface="+mj-lt"/>
                <a:ea typeface="ＭＳ 明朝"/>
                <a:cs typeface="Times New Roman"/>
              </a:rPr>
              <a:t>, Professor of Physics &amp; Astronomy, UC Irvine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j-lt"/>
                <a:ea typeface="ＭＳ 明朝"/>
                <a:cs typeface="Times New Roman"/>
              </a:rPr>
              <a:t>Speaker Appreciation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1B2-F4F3-554D-8A1C-54D9F3EC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B7F3-B06F-6845-B18E-EECFBFD3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 system (donations welcome!)</a:t>
            </a:r>
          </a:p>
          <a:p>
            <a:r>
              <a:rPr lang="en-US" dirty="0"/>
              <a:t>Name tags</a:t>
            </a:r>
          </a:p>
          <a:p>
            <a:r>
              <a:rPr lang="en-US" dirty="0"/>
              <a:t>John </a:t>
            </a:r>
            <a:r>
              <a:rPr lang="en-US" dirty="0" err="1"/>
              <a:t>Asmus</a:t>
            </a:r>
            <a:endParaRPr lang="en-US" dirty="0"/>
          </a:p>
          <a:p>
            <a:r>
              <a:rPr lang="en-US" dirty="0"/>
              <a:t>ARCS – June </a:t>
            </a:r>
            <a:r>
              <a:rPr lang="en-US" dirty="0" err="1"/>
              <a:t>Chocheles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115D0-9393-3B4B-96E5-538BF8A2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8F9044-92FB-DF49-8371-CFB287DA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2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Lyncean John </a:t>
            </a:r>
            <a:r>
              <a:rPr lang="en-US" dirty="0" err="1"/>
              <a:t>Asmus</a:t>
            </a:r>
            <a:r>
              <a:rPr lang="en-US" dirty="0"/>
              <a:t> Featured in</a:t>
            </a:r>
            <a:br>
              <a:rPr lang="en-US" dirty="0"/>
            </a:br>
            <a:r>
              <a:rPr lang="en-US" dirty="0"/>
              <a:t>Delta Airlines </a:t>
            </a:r>
            <a:r>
              <a:rPr lang="en-US" i="1" dirty="0"/>
              <a:t>SKY</a:t>
            </a:r>
            <a:r>
              <a:rPr lang="en-US" dirty="0"/>
              <a:t> Magazine for</a:t>
            </a:r>
            <a:br>
              <a:rPr lang="en-US" dirty="0"/>
            </a:br>
            <a:r>
              <a:rPr lang="en-US" dirty="0"/>
              <a:t>Who’s Who Lifetime Achievement Award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3431-4A9F-3C47-A8E0-3661FDBE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988B7-54AC-FE4F-A2C3-C5707EB5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73" y="2126146"/>
            <a:ext cx="3435654" cy="432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1198B-E227-D04B-B354-C57D8FDF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75" y="2126146"/>
            <a:ext cx="3216870" cy="4330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3B258-6F67-E943-AD24-90EE06A7AD8D}"/>
              </a:ext>
            </a:extLst>
          </p:cNvPr>
          <p:cNvSpPr txBox="1"/>
          <p:nvPr/>
        </p:nvSpPr>
        <p:spPr>
          <a:xfrm>
            <a:off x="4941632" y="4770145"/>
            <a:ext cx="28241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</a:t>
            </a:r>
            <a:r>
              <a:rPr lang="en-US" sz="1600" dirty="0" err="1"/>
              <a:t>Asmus</a:t>
            </a:r>
            <a:r>
              <a:rPr lang="en-US" sz="1600" dirty="0"/>
              <a:t> has given a total of 8 Lyncean talks from 2007 through 2015.  He has given more talks, by far, than anyone else.  Thank you, John!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2DCB0-BDBF-2243-A6E7-EF1525E3481E}"/>
              </a:ext>
            </a:extLst>
          </p:cNvPr>
          <p:cNvSpPr/>
          <p:nvPr/>
        </p:nvSpPr>
        <p:spPr>
          <a:xfrm>
            <a:off x="4738187" y="2884966"/>
            <a:ext cx="1612994" cy="1620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1E26B-9239-7F4F-88ED-C1C8CFEE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1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Achievement Rewards for College Students (ARCS)</a:t>
            </a:r>
            <a:br>
              <a:rPr lang="en-US" sz="4900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June </a:t>
            </a:r>
            <a:r>
              <a:rPr lang="en-US" sz="4000" dirty="0" err="1"/>
              <a:t>Chocheles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797B2-AFFE-D643-A26A-0D968331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95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27852"/>
              </p:ext>
            </p:extLst>
          </p:nvPr>
        </p:nvGraphicFramePr>
        <p:xfrm>
          <a:off x="472410" y="1527186"/>
          <a:ext cx="8229600" cy="399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3/3/20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Note that this talk is on a Tuesday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Daniel Whiteson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 &amp; Astronomy,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Irvine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 Have No Idea: Big, Unanswered Questions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about the Universe and Its Particles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4/15/20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Gresham Bayne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Critical Care Consultant to STRATOS,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medical consultant to Bird Aerospace Industries,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CMO &amp; Chair of the Technical Advisory Committee for </a:t>
                      </a:r>
                      <a:r>
                        <a:rPr lang="en-US" sz="1400" b="0" i="1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NantHealth</a:t>
                      </a:r>
                      <a:endParaRPr lang="en-US" sz="1400" b="0" i="1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What really happened during the STRATOS stratospheric parachute jump and what we still don’t know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5/27/20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Ryan </a:t>
                      </a:r>
                      <a:r>
                        <a:rPr lang="en-US" sz="1400" b="1" i="0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Kastner</a:t>
                      </a: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Computer Science and Engineering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Engineers for Exploration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7/8/20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169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95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16167"/>
              </p:ext>
            </p:extLst>
          </p:nvPr>
        </p:nvGraphicFramePr>
        <p:xfrm>
          <a:off x="472410" y="1527186"/>
          <a:ext cx="8229600" cy="432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8/19/20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Joe Valenzuela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 of Business Development for Tactical Systems &amp; Deputy CTO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KRATOS Defense &amp; Security Solutions</a:t>
                      </a:r>
                      <a:endParaRPr lang="en-US" sz="1400" b="0" i="1" baseline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Autonomous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air vehicle evolution and applications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817833"/>
                  </a:ext>
                </a:extLst>
              </a:tr>
              <a:tr h="1005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9/23/20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Katherine de </a:t>
                      </a:r>
                      <a:r>
                        <a:rPr lang="en-US" sz="1400" b="1" i="0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Kleer</a:t>
                      </a:r>
                      <a:endParaRPr lang="en-US" sz="1400" b="1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Assistant Professor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Division of Geological and Planetary Sciences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Caltech</a:t>
                      </a:r>
                      <a:endParaRPr lang="en-US" sz="1400" b="0" i="1" baseline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Dynamic Processes in the Solar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(tentative title)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298562"/>
                  </a:ext>
                </a:extLst>
              </a:tr>
              <a:tr h="4511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11/18/20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252868"/>
                  </a:ext>
                </a:extLst>
              </a:tr>
              <a:tr h="4216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1/6/21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Shana </a:t>
                      </a:r>
                      <a:r>
                        <a:rPr lang="en-US" sz="1400" b="1" i="0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Gofreddi</a:t>
                      </a:r>
                      <a:b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Associate Professor</a:t>
                      </a:r>
                      <a:b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Biology Department</a:t>
                      </a:r>
                      <a:b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Occidental College and</a:t>
                      </a:r>
                      <a:b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Visiting Scientist</a:t>
                      </a:r>
                      <a:b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Division of Geological and Planetary Sciences</a:t>
                      </a:r>
                      <a:b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Caltech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General topic will be beneficial symbiotic partnerships between bacteria and invertebrates.  More detail is TBD.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12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169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BEA9C-C753-B849-A464-20A703248D19}"/>
              </a:ext>
            </a:extLst>
          </p:cNvPr>
          <p:cNvSpPr txBox="1"/>
          <p:nvPr/>
        </p:nvSpPr>
        <p:spPr>
          <a:xfrm rot="20445448">
            <a:off x="4187160" y="462904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9181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740" y="-74914"/>
            <a:ext cx="8704521" cy="1833086"/>
          </a:xfrm>
        </p:spPr>
        <p:txBody>
          <a:bodyPr>
            <a:noAutofit/>
          </a:bodyPr>
          <a:lstStyle/>
          <a:p>
            <a:pPr lvl="1" algn="ctr" defTabSz="457200" rtl="0">
              <a:lnSpc>
                <a:spcPct val="90000"/>
              </a:lnSpc>
              <a:spcBef>
                <a:spcPct val="0"/>
              </a:spcBef>
            </a:pPr>
            <a:r>
              <a:rPr lang="en-US" sz="3200" i="1" dirty="0"/>
              <a:t>We Have No Idea: Big Unanswered Questions about the Universe and Its Particles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2088" y="5390224"/>
            <a:ext cx="5429700" cy="1435873"/>
          </a:xfrm>
        </p:spPr>
        <p:txBody>
          <a:bodyPr>
            <a:normAutofit/>
          </a:bodyPr>
          <a:lstStyle/>
          <a:p>
            <a:pPr marL="0" lvl="1"/>
            <a:r>
              <a:rPr lang="en-US" sz="3600" dirty="0">
                <a:solidFill>
                  <a:schemeClr val="tx1"/>
                </a:solidFill>
              </a:rPr>
              <a:t>Daniel </a:t>
            </a:r>
            <a:r>
              <a:rPr lang="en-US" sz="3600" dirty="0" err="1">
                <a:solidFill>
                  <a:schemeClr val="tx1"/>
                </a:solidFill>
              </a:rPr>
              <a:t>Whiteson</a:t>
            </a:r>
            <a:endParaRPr lang="en-US" sz="3600" dirty="0">
              <a:solidFill>
                <a:schemeClr val="tx1"/>
              </a:solidFill>
            </a:endParaRPr>
          </a:p>
          <a:p>
            <a:pPr marL="0" lvl="1"/>
            <a:r>
              <a:rPr lang="en-US" sz="2000" dirty="0">
                <a:solidFill>
                  <a:schemeClr val="tx1"/>
                </a:solidFill>
              </a:rPr>
              <a:t>Professor of Physics &amp; Astronomy</a:t>
            </a:r>
          </a:p>
          <a:p>
            <a:pPr marL="0" lvl="1"/>
            <a:r>
              <a:rPr lang="en-US" sz="2000" dirty="0">
                <a:solidFill>
                  <a:schemeClr val="tx1"/>
                </a:solidFill>
              </a:rPr>
              <a:t>UC Irvine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D26E0F1-80C0-F44E-B61A-DA09F20A69A1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E442E-9968-9746-99ED-96E1A1F0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17" y="1317520"/>
            <a:ext cx="3226957" cy="3868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2E45A-D1FA-3240-B892-3B4ABE47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3" t="5271" r="7921" b="5840"/>
          <a:stretch/>
        </p:blipFill>
        <p:spPr>
          <a:xfrm>
            <a:off x="1772088" y="1559442"/>
            <a:ext cx="2392928" cy="36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78228"/>
            <a:ext cx="8229600" cy="4822392"/>
            <a:chOff x="457200" y="378228"/>
            <a:chExt cx="8229600" cy="4822392"/>
          </a:xfrm>
        </p:grpSpPr>
        <p:pic>
          <p:nvPicPr>
            <p:cNvPr id="6" name="Picture 5" descr="Coin B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280" y="2993855"/>
              <a:ext cx="2206765" cy="2206765"/>
            </a:xfrm>
            <a:prstGeom prst="rect">
              <a:avLst/>
            </a:prstGeom>
          </p:spPr>
        </p:pic>
        <p:pic>
          <p:nvPicPr>
            <p:cNvPr id="7" name="Picture 6" descr="Coin 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5940" y="2993855"/>
              <a:ext cx="2206765" cy="2206765"/>
            </a:xfrm>
            <a:prstGeom prst="rect">
              <a:avLst/>
            </a:prstGeom>
          </p:spPr>
        </p:pic>
        <p:sp>
          <p:nvSpPr>
            <p:cNvPr id="9" name="Title 3"/>
            <p:cNvSpPr txBox="1">
              <a:spLocks/>
            </p:cNvSpPr>
            <p:nvPr/>
          </p:nvSpPr>
          <p:spPr>
            <a:xfrm>
              <a:off x="457200" y="378228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Speaker Appreciation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B027-9A1B-6145-A1C7-22227BB8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629</Words>
  <Application>Microsoft Macintosh PowerPoint</Application>
  <PresentationFormat>On-screen Show (4:3)</PresentationFormat>
  <Paragraphs>113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Office Theme</vt:lpstr>
      <vt:lpstr>Welcome to the 135th meeting of the Lyncean Group</vt:lpstr>
      <vt:lpstr>Agenda for 135th Meeting 3 March 2020</vt:lpstr>
      <vt:lpstr>Miscellaneous Items</vt:lpstr>
      <vt:lpstr>Lyncean John Asmus Featured in Delta Airlines SKY Magazine for Who’s Who Lifetime Achievement Award</vt:lpstr>
      <vt:lpstr>Achievement Rewards for College Students (ARCS)   June Chocheles</vt:lpstr>
      <vt:lpstr>Upcoming Talks</vt:lpstr>
      <vt:lpstr>Upcoming Talks</vt:lpstr>
      <vt:lpstr>We Have No Idea: Big Unanswered Questions about the Universe and Its Particles</vt:lpstr>
      <vt:lpstr>PowerPoint Presentation</vt:lpstr>
      <vt:lpstr>PowerPoint Presentation</vt:lpstr>
      <vt:lpstr>Elena Murchikova and Kip Thorne Celebrate Having Both Been Awarded Lyncean Coins </vt:lpstr>
      <vt:lpstr>A Three-Question Quiz for the author of We Have No Idea</vt:lpstr>
      <vt:lpstr>Three Big, Unanswered Questions*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432</cp:revision>
  <cp:lastPrinted>2020-03-03T17:02:24Z</cp:lastPrinted>
  <dcterms:created xsi:type="dcterms:W3CDTF">2019-08-13T13:25:23Z</dcterms:created>
  <dcterms:modified xsi:type="dcterms:W3CDTF">2020-03-03T17:32:50Z</dcterms:modified>
</cp:coreProperties>
</file>